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slideLayout" Target="../slideLayouts/slideLayout1.xml"/><Relationship Id="rId1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slideLayout" Target="../slideLayouts/slideLayout1.xml"/><Relationship Id="rId1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slideLayout" Target="../slideLayouts/slideLayout1.xml"/><Relationship Id="rId1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slideLayout" Target="../slideLayouts/slideLayout1.xml"/><Relationship Id="rId1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jpeg"/><Relationship Id="rId4" Type="http://schemas.openxmlformats.org/officeDocument/2006/relationships/image" Target="../media/image-18-4.jpe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8140" y="213362"/>
            <a:ext cx="8502071" cy="376947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09367" y="2638425"/>
            <a:ext cx="5431304" cy="1504168"/>
          </a:xfrm>
          <a:prstGeom prst="rect">
            <a:avLst/>
          </a:prstGeom>
          <a:noFill/>
          <a:ln/>
        </p:spPr>
        <p:txBody>
          <a:bodyPr wrap="square" lIns="0" tIns="0" rIns="0" bIns="0" rtlCol="0" anchor="ctr"/>
          <a:lstStyle/>
          <a:p>
            <a:pPr algn="l" indent="0" marL="0">
              <a:lnSpc>
                <a:spcPct val="100000"/>
              </a:lnSpc>
              <a:buNone/>
            </a:pPr>
            <a:r>
              <a:rPr lang="en-US" sz="3300" b="1" dirty="0">
                <a:solidFill>
                  <a:srgbClr val="472406"/>
                </a:solidFill>
                <a:latin typeface="Arial" pitchFamily="34" charset="0"/>
                <a:ea typeface="Arial" pitchFamily="34" charset="-122"/>
                <a:cs typeface="Arial" pitchFamily="34" charset="-120"/>
              </a:rPr>
              <a:t>What do you know about Russia?
</a:t>
            </a:r>
            <a:pPr algn="l" indent="0" marL="0">
              <a:lnSpc>
                <a:spcPct val="100000"/>
              </a:lnSpc>
              <a:buNone/>
            </a:pPr>
            <a:r>
              <a:rPr lang="en-US" sz="12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472406"/>
                </a:solidFill>
                <a:latin typeface="Arial" pitchFamily="34" charset="0"/>
                <a:ea typeface="Arial" pitchFamily="34" charset="-122"/>
                <a:cs typeface="Arial" pitchFamily="34" charset="-120"/>
              </a:rPr>
              <a:t>Russia: country, flag, city, river, tradition.
</a:t>
            </a:r>
            <a:endParaRPr lang="en-US" sz="3300" dirty="0"/>
          </a:p>
        </p:txBody>
      </p:sp>
      <p:sp>
        <p:nvSpPr>
          <p:cNvPr id="6" name="Text 1"/>
          <p:cNvSpPr txBox="1"/>
          <p:nvPr/>
        </p:nvSpPr>
        <p:spPr>
          <a:xfrm>
            <a:off x="409366" y="4496516"/>
            <a:ext cx="3853934" cy="183093"/>
          </a:xfrm>
          <a:prstGeom prst="rect">
            <a:avLst/>
          </a:prstGeom>
          <a:noFill/>
          <a:ln/>
        </p:spPr>
        <p:txBody>
          <a:bodyPr wrap="square" lIns="0" tIns="0" rIns="0" bIns="0" rtlCol="0" anchor="ctr"/>
          <a:lstStyle/>
          <a:p>
            <a:pPr algn="l" indent="0" marL="0">
              <a:lnSpc>
                <a:spcPct val="100000"/>
              </a:lnSpc>
              <a:buNone/>
            </a:pPr>
            <a:r>
              <a:rPr lang="en-US" sz="900" dirty="0">
                <a:solidFill>
                  <a:srgbClr val="472406"/>
                </a:solidFill>
                <a:latin typeface="Arial" pitchFamily="34" charset="0"/>
                <a:ea typeface="Arial" pitchFamily="34" charset="-122"/>
                <a:cs typeface="Arial" pitchFamily="34" charset="-120"/>
              </a:rPr>
              <a:t>
</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90284" y="0"/>
            <a:ext cx="3951387"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71476" y="839940"/>
            <a:ext cx="4200525" cy="3463620"/>
          </a:xfrm>
          <a:prstGeom prst="rect">
            <a:avLst/>
          </a:prstGeom>
          <a:noFill/>
          <a:ln/>
        </p:spPr>
        <p:txBody>
          <a:bodyPr wrap="square" lIns="0" tIns="0" rIns="0" bIns="0" rtlCol="0" anchor="ctr"/>
          <a:lstStyle/>
          <a:p>
            <a:pPr algn="l" indent="0" marL="0">
              <a:lnSpc>
                <a:spcPct val="100000"/>
              </a:lnSpc>
              <a:buNone/>
            </a:pPr>
            <a:r>
              <a:rPr lang="en-US" sz="3000" b="1" dirty="0">
                <a:solidFill>
                  <a:srgbClr val="FFBB58"/>
                </a:solidFill>
                <a:latin typeface="Arial" pitchFamily="34" charset="0"/>
                <a:ea typeface="Arial" pitchFamily="34" charset="-122"/>
                <a:cs typeface="Arial" pitchFamily="34" charset="-120"/>
              </a:rPr>
              <a:t>Россия и английский: говорим просто
</a:t>
            </a:r>
            <a:pPr algn="l" indent="0" marL="0">
              <a:lnSpc>
                <a:spcPct val="100000"/>
              </a:lnSpc>
              <a:buNone/>
            </a:pPr>
            <a:r>
              <a:rPr lang="en-US" sz="1200" dirty="0">
                <a:solidFill>
                  <a:srgbClr val="9A6538"/>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На этом уроке мы учим английские слова о России: Russia, Russian, city, nature, capital, school, holiday. Будем строить короткие фразы, чтобы легко рассказать о стране, её столице, символах и любимых местах без сложных слов и длинных предложений.
</a:t>
            </a:r>
            <a:endParaRPr lang="en-US" sz="3000" dirty="0"/>
          </a:p>
        </p:txBody>
      </p:sp>
      <p:sp>
        <p:nvSpPr>
          <p:cNvPr id="5" name="Text 1"/>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000000"/>
                </a:solidFill>
                <a:latin typeface="Arial" pitchFamily="34" charset="0"/>
                <a:ea typeface="Arial" pitchFamily="34" charset="-122"/>
                <a:cs typeface="Arial" pitchFamily="34" charset="-120"/>
              </a:rPr>
              <a:t>2</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46296" y="376906"/>
            <a:ext cx="4213822" cy="158018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FFBB58"/>
                </a:solidFill>
                <a:latin typeface="Arial" pitchFamily="34" charset="0"/>
                <a:ea typeface="Arial" pitchFamily="34" charset="-122"/>
                <a:cs typeface="Arial" pitchFamily="34" charset="-120"/>
              </a:rPr>
              <a:t>3</a:t>
            </a:r>
            <a:endParaRPr lang="en-US" sz="1400" dirty="0"/>
          </a:p>
        </p:txBody>
      </p:sp>
      <p:sp>
        <p:nvSpPr>
          <p:cNvPr id="9" name="Text 1"/>
          <p:cNvSpPr txBox="1"/>
          <p:nvPr/>
        </p:nvSpPr>
        <p:spPr>
          <a:xfrm>
            <a:off x="371476" y="375657"/>
            <a:ext cx="4102595" cy="1502618"/>
          </a:xfrm>
          <a:prstGeom prst="rect">
            <a:avLst/>
          </a:prstGeom>
          <a:noFill/>
          <a:ln/>
        </p:spPr>
        <p:txBody>
          <a:bodyPr wrap="square" lIns="0" tIns="0" rIns="0" bIns="0" rtlCol="0" anchor="b"/>
          <a:lstStyle/>
          <a:p>
            <a:pPr algn="l" indent="0" marL="0">
              <a:lnSpc>
                <a:spcPct val="100000"/>
              </a:lnSpc>
              <a:buNone/>
            </a:pPr>
            <a:r>
              <a:rPr lang="en-US" sz="3000" b="1" dirty="0">
                <a:solidFill>
                  <a:srgbClr val="FFBB58"/>
                </a:solidFill>
                <a:latin typeface="Arial" pitchFamily="34" charset="0"/>
                <a:ea typeface="Arial" pitchFamily="34" charset="-122"/>
                <a:cs typeface="Arial" pitchFamily="34" charset="-120"/>
              </a:rPr>
              <a:t>Russia is a big country
</a:t>
            </a:r>
            <a:endParaRPr lang="en-US" sz="3000" dirty="0"/>
          </a:p>
        </p:txBody>
      </p:sp>
      <p:sp>
        <p:nvSpPr>
          <p:cNvPr id="10" name="Text 2"/>
          <p:cNvSpPr txBox="1"/>
          <p:nvPr/>
        </p:nvSpPr>
        <p:spPr>
          <a:xfrm>
            <a:off x="384512" y="2401066"/>
            <a:ext cx="1867335" cy="1954374"/>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Очень большая страна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Russia is big. Это помогает легко описать страну по-английски. Для 4 класса достаточно запомнить одно простое слово и связать его с представлением о большой территории.
</a:t>
            </a:r>
            <a:endParaRPr lang="en-US" sz="1100" dirty="0"/>
          </a:p>
        </p:txBody>
      </p:sp>
      <p:sp>
        <p:nvSpPr>
          <p:cNvPr id="11" name="Text 3"/>
          <p:cNvSpPr txBox="1"/>
          <p:nvPr/>
        </p:nvSpPr>
        <p:spPr>
          <a:xfrm>
            <a:off x="2580931" y="2401066"/>
            <a:ext cx="1867335" cy="1954374"/>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Две части света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Россия находится в Europe and Asia. Это интересный факт, который показывает, что страна расположена сразу на двух частях света и занимает очень большое пространство.
</a:t>
            </a:r>
            <a:endParaRPr lang="en-US" sz="1100" dirty="0"/>
          </a:p>
        </p:txBody>
      </p:sp>
      <p:sp>
        <p:nvSpPr>
          <p:cNvPr id="12" name="Text 4"/>
          <p:cNvSpPr txBox="1"/>
          <p:nvPr/>
        </p:nvSpPr>
        <p:spPr>
          <a:xfrm>
            <a:off x="4748594" y="2401066"/>
            <a:ext cx="1867335" cy="1954374"/>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Столица Moscow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The capital is Moscow. Дети могут запомнить короткую фразу и назвать столицу без труда. Это первый шаг к рассказу о стране по-английски.
</a:t>
            </a:r>
            <a:endParaRPr lang="en-US" sz="1100" dirty="0"/>
          </a:p>
        </p:txBody>
      </p:sp>
      <p:sp>
        <p:nvSpPr>
          <p:cNvPr id="13" name="Text 5"/>
          <p:cNvSpPr txBox="1"/>
          <p:nvPr/>
        </p:nvSpPr>
        <p:spPr>
          <a:xfrm>
            <a:off x="6903603" y="2401066"/>
            <a:ext cx="1867335" cy="1954374"/>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Много городов и расстояний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In Russia there are many cities, and distances between them are very long. Такая мысль помогает понять масштаб страны и объяснить, почему Россия кажется особенно большой.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FFBB58"/>
                </a:solidFill>
                <a:latin typeface="Arial" pitchFamily="34" charset="0"/>
                <a:ea typeface="Arial" pitchFamily="34" charset="-122"/>
                <a:cs typeface="Arial" pitchFamily="34" charset="-120"/>
              </a:rPr>
              <a:t>4</a:t>
            </a:r>
            <a:endParaRPr lang="en-US" sz="1400" dirty="0"/>
          </a:p>
        </p:txBody>
      </p:sp>
      <p:sp>
        <p:nvSpPr>
          <p:cNvPr id="9" name="Text 1"/>
          <p:cNvSpPr txBox="1"/>
          <p:nvPr/>
        </p:nvSpPr>
        <p:spPr>
          <a:xfrm>
            <a:off x="371476" y="375657"/>
            <a:ext cx="8408226" cy="1295266"/>
          </a:xfrm>
          <a:prstGeom prst="rect">
            <a:avLst/>
          </a:prstGeom>
          <a:noFill/>
          <a:ln/>
        </p:spPr>
        <p:txBody>
          <a:bodyPr wrap="square" lIns="0" tIns="0" rIns="0" bIns="0" rtlCol="0" anchor="b"/>
          <a:lstStyle/>
          <a:p>
            <a:pPr algn="l" indent="0" marL="0">
              <a:lnSpc>
                <a:spcPct val="100000"/>
              </a:lnSpc>
              <a:buNone/>
            </a:pPr>
            <a:r>
              <a:rPr lang="en-US" sz="3000" b="1" dirty="0">
                <a:solidFill>
                  <a:srgbClr val="472406"/>
                </a:solidFill>
                <a:latin typeface="Arial" pitchFamily="34" charset="0"/>
                <a:ea typeface="Arial" pitchFamily="34" charset="-122"/>
                <a:cs typeface="Arial" pitchFamily="34" charset="-120"/>
              </a:rPr>
              <a:t>Как сказать о России простыми предложениями
</a:t>
            </a:r>
            <a:endParaRPr lang="en-US" sz="3000" dirty="0"/>
          </a:p>
        </p:txBody>
      </p:sp>
      <p:sp>
        <p:nvSpPr>
          <p:cNvPr id="10" name="Text 2"/>
          <p:cNvSpPr txBox="1"/>
          <p:nvPr/>
        </p:nvSpPr>
        <p:spPr>
          <a:xfrm>
            <a:off x="265132" y="2814647"/>
            <a:ext cx="1321200" cy="1652400"/>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Russia is big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Эта фраза помогает сразу назвать главное свойство страны. Она короткая, легко читается вслух и подходит для первого знакомства с темой на уроке английского.
</a:t>
            </a:r>
            <a:endParaRPr lang="en-US" sz="1000" dirty="0"/>
          </a:p>
        </p:txBody>
      </p:sp>
      <p:sp>
        <p:nvSpPr>
          <p:cNvPr id="11" name="Text 3"/>
          <p:cNvSpPr txBox="1"/>
          <p:nvPr/>
        </p:nvSpPr>
        <p:spPr>
          <a:xfrm>
            <a:off x="2076711" y="2814645"/>
            <a:ext cx="1364100" cy="1652400"/>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Moscow is the capital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Такое предложение учит называть столицу. Оно простое, понятное и полезное: дети быстро запоминают слово capital и имя Moscow в одном коротком выражении.
</a:t>
            </a:r>
            <a:endParaRPr lang="en-US" sz="1000" dirty="0"/>
          </a:p>
        </p:txBody>
      </p:sp>
      <p:sp>
        <p:nvSpPr>
          <p:cNvPr id="12" name="Text 4"/>
          <p:cNvSpPr txBox="1"/>
          <p:nvPr/>
        </p:nvSpPr>
        <p:spPr>
          <a:xfrm>
            <a:off x="3912737" y="2814645"/>
            <a:ext cx="1321200" cy="1652400"/>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The Russian flag is white, blue and red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Фраза знакомит с символом страны и тремя цветами флага. Её удобно повторять хором, потому что слова короткие и звучат очень ясно.
</a:t>
            </a:r>
            <a:endParaRPr lang="en-US" sz="1000" dirty="0"/>
          </a:p>
        </p:txBody>
      </p:sp>
      <p:sp>
        <p:nvSpPr>
          <p:cNvPr id="13" name="Text 5"/>
          <p:cNvSpPr txBox="1"/>
          <p:nvPr/>
        </p:nvSpPr>
        <p:spPr>
          <a:xfrm>
            <a:off x="5745924" y="2814645"/>
            <a:ext cx="1321200" cy="1652400"/>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I live in Russia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Это предложение помогает рассказать о себе. Оно соединяет личный опыт ребёнка и новую тему, поэтому запоминается особенно быстро и звучит уверенно.
</a:t>
            </a:r>
            <a:endParaRPr lang="en-US" sz="1000" dirty="0"/>
          </a:p>
        </p:txBody>
      </p:sp>
      <p:sp>
        <p:nvSpPr>
          <p:cNvPr id="14" name="Text 6"/>
          <p:cNvSpPr txBox="1"/>
          <p:nvPr/>
        </p:nvSpPr>
        <p:spPr>
          <a:xfrm>
            <a:off x="7574724" y="2814645"/>
            <a:ext cx="1321200" cy="1652400"/>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These are my friends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Такую фразу можно использовать в разговоре на уроке. Она напоминает, что английский нужен не только для страны, но и для общения в классе.
</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46296" y="346426"/>
            <a:ext cx="4213822" cy="158018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9A6538"/>
                </a:solidFill>
                <a:latin typeface="Arial" pitchFamily="34" charset="0"/>
                <a:ea typeface="Arial" pitchFamily="34" charset="-122"/>
                <a:cs typeface="Arial" pitchFamily="34" charset="-120"/>
              </a:rPr>
              <a:t>5</a:t>
            </a:r>
            <a:endParaRPr lang="en-US" sz="1400" dirty="0"/>
          </a:p>
        </p:txBody>
      </p:sp>
      <p:sp>
        <p:nvSpPr>
          <p:cNvPr id="9" name="Text 1"/>
          <p:cNvSpPr txBox="1"/>
          <p:nvPr/>
        </p:nvSpPr>
        <p:spPr>
          <a:xfrm>
            <a:off x="371476" y="375657"/>
            <a:ext cx="4102595" cy="1502618"/>
          </a:xfrm>
          <a:prstGeom prst="rect">
            <a:avLst/>
          </a:prstGeom>
          <a:noFill/>
          <a:ln/>
        </p:spPr>
        <p:txBody>
          <a:bodyPr wrap="square" lIns="0" tIns="0" rIns="0" bIns="0" rtlCol="0" anchor="b"/>
          <a:lstStyle/>
          <a:p>
            <a:pPr algn="l" indent="0" marL="0">
              <a:lnSpc>
                <a:spcPct val="100000"/>
              </a:lnSpc>
              <a:buNone/>
            </a:pPr>
            <a:r>
              <a:rPr lang="en-US" sz="3000" b="1" dirty="0">
                <a:solidFill>
                  <a:srgbClr val="472406"/>
                </a:solidFill>
                <a:latin typeface="Arial" pitchFamily="34" charset="0"/>
                <a:ea typeface="Arial" pitchFamily="34" charset="-122"/>
                <a:cs typeface="Arial" pitchFamily="34" charset="-120"/>
              </a:rPr>
              <a:t>Столица России: Moscow
</a:t>
            </a:r>
            <a:endParaRPr lang="en-US" sz="3000" dirty="0"/>
          </a:p>
        </p:txBody>
      </p:sp>
      <p:sp>
        <p:nvSpPr>
          <p:cNvPr id="10" name="Text 2"/>
          <p:cNvSpPr txBox="1"/>
          <p:nvPr/>
        </p:nvSpPr>
        <p:spPr>
          <a:xfrm>
            <a:off x="571037" y="2408686"/>
            <a:ext cx="1668463" cy="1954374"/>
          </a:xfrm>
          <a:prstGeom prst="rect">
            <a:avLst/>
          </a:prstGeom>
          <a:noFill/>
          <a:ln/>
        </p:spPr>
        <p:txBody>
          <a:bodyPr wrap="square" lIns="0" tIns="0" rIns="0" bIns="0" rtlCol="0" anchor="t"/>
          <a:lstStyle/>
          <a:p>
            <a:pPr algn="l" indent="0" marL="0">
              <a:lnSpc>
                <a:spcPct val="100000"/>
              </a:lnSpc>
              <a:buNone/>
            </a:pPr>
            <a:r>
              <a:rPr lang="en-US" sz="1100" b="1" dirty="0">
                <a:solidFill>
                  <a:srgbClr val="472406"/>
                </a:solidFill>
                <a:latin typeface="Arial" pitchFamily="34" charset="0"/>
                <a:ea typeface="Arial" pitchFamily="34" charset="-122"/>
                <a:cs typeface="Arial" pitchFamily="34" charset="-120"/>
              </a:rPr>
              <a:t>Главный город
</a:t>
            </a:r>
            <a:pPr algn="l" indent="0" marL="0">
              <a:lnSpc>
                <a:spcPct val="100000"/>
              </a:lnSpc>
              <a:buNone/>
            </a:pPr>
            <a:r>
              <a:rPr lang="en-US" sz="9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Moscow is the capital of Russia. Это главное слово для темы, потому что столица — самый известный город страны, и его легко назвать по-английски.
</a:t>
            </a:r>
            <a:endParaRPr lang="en-US" sz="1100" dirty="0"/>
          </a:p>
        </p:txBody>
      </p:sp>
      <p:sp>
        <p:nvSpPr>
          <p:cNvPr id="11" name="Text 3"/>
          <p:cNvSpPr txBox="1"/>
          <p:nvPr/>
        </p:nvSpPr>
        <p:spPr>
          <a:xfrm>
            <a:off x="2748183" y="2408686"/>
            <a:ext cx="1668463" cy="1954374"/>
          </a:xfrm>
          <a:prstGeom prst="rect">
            <a:avLst/>
          </a:prstGeom>
          <a:noFill/>
          <a:ln/>
        </p:spPr>
        <p:txBody>
          <a:bodyPr wrap="square" lIns="0" tIns="0" rIns="0" bIns="0" rtlCol="0" anchor="t"/>
          <a:lstStyle/>
          <a:p>
            <a:pPr algn="l" indent="0" marL="0">
              <a:lnSpc>
                <a:spcPct val="100000"/>
              </a:lnSpc>
              <a:buNone/>
            </a:pPr>
            <a:r>
              <a:rPr lang="en-US" sz="1100" b="1" dirty="0">
                <a:solidFill>
                  <a:srgbClr val="472406"/>
                </a:solidFill>
                <a:latin typeface="Arial" pitchFamily="34" charset="0"/>
                <a:ea typeface="Arial" pitchFamily="34" charset="-122"/>
                <a:cs typeface="Arial" pitchFamily="34" charset="-120"/>
              </a:rPr>
              <a:t>Kremlin and Red Square
</a:t>
            </a:r>
            <a:pPr algn="l" indent="0" marL="0">
              <a:lnSpc>
                <a:spcPct val="100000"/>
              </a:lnSpc>
              <a:buNone/>
            </a:pPr>
            <a:r>
              <a:rPr lang="en-US" sz="9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В Москве есть Kremlin and Red Square. Эти названия знакомы многим детям, поэтому они помогают связать английские слова с узнаваемыми местами города.
</a:t>
            </a:r>
            <a:endParaRPr lang="en-US" sz="1100" dirty="0"/>
          </a:p>
        </p:txBody>
      </p:sp>
      <p:sp>
        <p:nvSpPr>
          <p:cNvPr id="12" name="Text 4"/>
          <p:cNvSpPr txBox="1"/>
          <p:nvPr/>
        </p:nvSpPr>
        <p:spPr>
          <a:xfrm>
            <a:off x="4925328" y="2408686"/>
            <a:ext cx="1668463" cy="1954374"/>
          </a:xfrm>
          <a:prstGeom prst="rect">
            <a:avLst/>
          </a:prstGeom>
          <a:noFill/>
          <a:ln/>
        </p:spPr>
        <p:txBody>
          <a:bodyPr wrap="square" lIns="0" tIns="0" rIns="0" bIns="0" rtlCol="0" anchor="t"/>
          <a:lstStyle/>
          <a:p>
            <a:pPr algn="l" indent="0" marL="0">
              <a:lnSpc>
                <a:spcPct val="100000"/>
              </a:lnSpc>
              <a:buNone/>
            </a:pPr>
            <a:r>
              <a:rPr lang="en-US" sz="1100" b="1" dirty="0">
                <a:solidFill>
                  <a:srgbClr val="472406"/>
                </a:solidFill>
                <a:latin typeface="Arial" pitchFamily="34" charset="0"/>
                <a:ea typeface="Arial" pitchFamily="34" charset="-122"/>
                <a:cs typeface="Arial" pitchFamily="34" charset="-120"/>
              </a:rPr>
              <a:t>Парки и метро
</a:t>
            </a:r>
            <a:pPr algn="l" indent="0" marL="0">
              <a:lnSpc>
                <a:spcPct val="100000"/>
              </a:lnSpc>
              <a:buNone/>
            </a:pPr>
            <a:r>
              <a:rPr lang="en-US" sz="9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In Moscow there are beautiful parks and a metro. Такие детали делают рассказ живым и понятным: можно описать город простыми словами, не перегружая текст.
</a:t>
            </a:r>
            <a:endParaRPr lang="en-US" sz="1100" dirty="0"/>
          </a:p>
        </p:txBody>
      </p:sp>
      <p:sp>
        <p:nvSpPr>
          <p:cNvPr id="13" name="Text 5"/>
          <p:cNvSpPr txBox="1"/>
          <p:nvPr/>
        </p:nvSpPr>
        <p:spPr>
          <a:xfrm>
            <a:off x="7102474" y="2408686"/>
            <a:ext cx="1668463" cy="1954374"/>
          </a:xfrm>
          <a:prstGeom prst="rect">
            <a:avLst/>
          </a:prstGeom>
          <a:noFill/>
          <a:ln/>
        </p:spPr>
        <p:txBody>
          <a:bodyPr wrap="square" lIns="0" tIns="0" rIns="0" bIns="0" rtlCol="0" anchor="t"/>
          <a:lstStyle/>
          <a:p>
            <a:pPr algn="l" indent="0" marL="0">
              <a:lnSpc>
                <a:spcPct val="100000"/>
              </a:lnSpc>
              <a:buNone/>
            </a:pPr>
            <a:r>
              <a:rPr lang="en-US" sz="1100" b="1" dirty="0">
                <a:solidFill>
                  <a:srgbClr val="472406"/>
                </a:solidFill>
                <a:latin typeface="Arial" pitchFamily="34" charset="0"/>
                <a:ea typeface="Arial" pitchFamily="34" charset="-122"/>
                <a:cs typeface="Arial" pitchFamily="34" charset="-120"/>
              </a:rPr>
              <a:t>City vocabulary
</a:t>
            </a:r>
            <a:pPr algn="l" indent="0" marL="0">
              <a:lnSpc>
                <a:spcPct val="100000"/>
              </a:lnSpc>
              <a:buNone/>
            </a:pPr>
            <a:r>
              <a:rPr lang="en-US" sz="9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Для описания столицы подходят слова city, capital, square and park. Они помогают составить короткое сообщение о Москве и легко повторяются на уроке.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163215" y="2082714"/>
            <a:ext cx="517045" cy="459595"/>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38060" y="2105694"/>
            <a:ext cx="517045" cy="413636"/>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867447" y="2057985"/>
            <a:ext cx="509053" cy="50905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589575" y="2057985"/>
            <a:ext cx="445422" cy="509053"/>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7335891" y="2057985"/>
            <a:ext cx="381790" cy="509053"/>
          </a:xfrm>
          <a:prstGeom prst="rect">
            <a:avLst/>
          </a:prstGeom>
        </p:spPr>
      </p:pic>
      <p:sp>
        <p:nvSpPr>
          <p:cNvPr id="13"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FFBB58"/>
                </a:solidFill>
                <a:latin typeface="Arial" pitchFamily="34" charset="0"/>
                <a:ea typeface="Arial" pitchFamily="34" charset="-122"/>
                <a:cs typeface="Arial" pitchFamily="34" charset="-120"/>
              </a:rPr>
              <a:t>6</a:t>
            </a:r>
            <a:endParaRPr lang="en-US" sz="1400" dirty="0"/>
          </a:p>
        </p:txBody>
      </p:sp>
      <p:sp>
        <p:nvSpPr>
          <p:cNvPr id="14" name="Text 1"/>
          <p:cNvSpPr txBox="1"/>
          <p:nvPr/>
        </p:nvSpPr>
        <p:spPr>
          <a:xfrm>
            <a:off x="371476" y="375657"/>
            <a:ext cx="8408226" cy="1295266"/>
          </a:xfrm>
          <a:prstGeom prst="rect">
            <a:avLst/>
          </a:prstGeom>
          <a:noFill/>
          <a:ln/>
        </p:spPr>
        <p:txBody>
          <a:bodyPr wrap="square" lIns="0" tIns="0" rIns="0" bIns="0" rtlCol="0" anchor="b"/>
          <a:lstStyle/>
          <a:p>
            <a:pPr algn="l" indent="0" marL="0">
              <a:lnSpc>
                <a:spcPct val="100000"/>
              </a:lnSpc>
              <a:buNone/>
            </a:pPr>
            <a:r>
              <a:rPr lang="en-US" sz="3000" b="1" dirty="0">
                <a:solidFill>
                  <a:srgbClr val="FFBB58"/>
                </a:solidFill>
                <a:latin typeface="Arial" pitchFamily="34" charset="0"/>
                <a:ea typeface="Arial" pitchFamily="34" charset="-122"/>
                <a:cs typeface="Arial" pitchFamily="34" charset="-120"/>
              </a:rPr>
              <a:t>Российские города, которые легко назвать по-английски
</a:t>
            </a:r>
            <a:endParaRPr lang="en-US" sz="3000" dirty="0"/>
          </a:p>
        </p:txBody>
      </p:sp>
      <p:sp>
        <p:nvSpPr>
          <p:cNvPr id="15" name="Text 2"/>
          <p:cNvSpPr txBox="1"/>
          <p:nvPr/>
        </p:nvSpPr>
        <p:spPr>
          <a:xfrm>
            <a:off x="2107305" y="2814638"/>
            <a:ext cx="1464671" cy="1540801"/>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Sochi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Sochi is a seaside city. Слово seaside сразу подсказывает, что город связан с морем, и предложение получается коротким, ярким и очень удобным для запоминания.
</a:t>
            </a:r>
            <a:endParaRPr lang="en-US" sz="1200" dirty="0"/>
          </a:p>
        </p:txBody>
      </p:sp>
      <p:sp>
        <p:nvSpPr>
          <p:cNvPr id="16" name="Text 3"/>
          <p:cNvSpPr txBox="1"/>
          <p:nvPr/>
        </p:nvSpPr>
        <p:spPr>
          <a:xfrm>
            <a:off x="384512" y="2814638"/>
            <a:ext cx="1464671" cy="1540801"/>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St Petersburg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St Petersburg is a beautiful city. Эта фраза показывает, как просто описывать город на английском, если использовать знакомое слово beautiful и название без лишних деталей.
</a:t>
            </a:r>
            <a:endParaRPr lang="en-US" sz="1200" dirty="0"/>
          </a:p>
        </p:txBody>
      </p:sp>
      <p:sp>
        <p:nvSpPr>
          <p:cNvPr id="17" name="Text 4"/>
          <p:cNvSpPr txBox="1"/>
          <p:nvPr/>
        </p:nvSpPr>
        <p:spPr>
          <a:xfrm>
            <a:off x="3807542" y="2814638"/>
            <a:ext cx="1464671" cy="1540801"/>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Kazan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Kazan is famous for its history. Такое выражение помогает детям назвать город и добавить одно точное описание, не усложняя речь лишними словами.
</a:t>
            </a:r>
            <a:endParaRPr lang="en-US" sz="1200" dirty="0"/>
          </a:p>
        </p:txBody>
      </p:sp>
      <p:sp>
        <p:nvSpPr>
          <p:cNvPr id="18" name="Text 5"/>
          <p:cNvSpPr txBox="1"/>
          <p:nvPr/>
        </p:nvSpPr>
        <p:spPr>
          <a:xfrm>
            <a:off x="5497854" y="2814638"/>
            <a:ext cx="1464671" cy="1540801"/>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Novosibirsk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Novosibirsk is a big city. Эта простая модель подходит для тренировки чтения и помогает запомнить, что слово big часто используется для описания городов.
</a:t>
            </a:r>
            <a:endParaRPr lang="en-US" sz="1200" dirty="0"/>
          </a:p>
        </p:txBody>
      </p:sp>
      <p:sp>
        <p:nvSpPr>
          <p:cNvPr id="19" name="Text 6"/>
          <p:cNvSpPr txBox="1"/>
          <p:nvPr/>
        </p:nvSpPr>
        <p:spPr>
          <a:xfrm>
            <a:off x="7212354" y="2814638"/>
            <a:ext cx="1464671" cy="1540801"/>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Vladivostok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Vladivostok is a city in the east of Russia. Фраза знакомит с географией страны и показывает, что английский можно использовать даже для очень длинных названий.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46296" y="376906"/>
            <a:ext cx="4213822" cy="158018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FFBB58"/>
                </a:solidFill>
                <a:latin typeface="Arial" pitchFamily="34" charset="0"/>
                <a:ea typeface="Arial" pitchFamily="34" charset="-122"/>
                <a:cs typeface="Arial" pitchFamily="34" charset="-120"/>
              </a:rPr>
              <a:t>7</a:t>
            </a:r>
            <a:endParaRPr lang="en-US" sz="1400" dirty="0"/>
          </a:p>
        </p:txBody>
      </p:sp>
      <p:sp>
        <p:nvSpPr>
          <p:cNvPr id="10" name="Text 1"/>
          <p:cNvSpPr txBox="1"/>
          <p:nvPr/>
        </p:nvSpPr>
        <p:spPr>
          <a:xfrm>
            <a:off x="384512" y="2401066"/>
            <a:ext cx="1464671" cy="1954374"/>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Леса и реки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Russia has forests and rivers. Эти слова легко связать с картинкой и запомнить через яркие образы природы. Для младших школьников это хороший первый словарный набор.
</a:t>
            </a:r>
            <a:endParaRPr lang="en-US" sz="1000" dirty="0"/>
          </a:p>
        </p:txBody>
      </p:sp>
      <p:sp>
        <p:nvSpPr>
          <p:cNvPr id="11" name="Text 2"/>
          <p:cNvSpPr txBox="1"/>
          <p:nvPr/>
        </p:nvSpPr>
        <p:spPr>
          <a:xfrm>
            <a:off x="2107305" y="2401066"/>
            <a:ext cx="1464671" cy="1954374"/>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Озёра и горы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In Russia there are lakes and mountains. Такая фраза помогает назвать разные природные места и показывает, насколько разнообразной бывает природа одной страны.
</a:t>
            </a:r>
            <a:endParaRPr lang="en-US" sz="1000" dirty="0"/>
          </a:p>
        </p:txBody>
      </p:sp>
      <p:sp>
        <p:nvSpPr>
          <p:cNvPr id="12" name="Text 3"/>
          <p:cNvSpPr txBox="1"/>
          <p:nvPr/>
        </p:nvSpPr>
        <p:spPr>
          <a:xfrm>
            <a:off x="3807542" y="2401066"/>
            <a:ext cx="1464671" cy="1954374"/>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Lake Baikal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Lake Baikal is a very deep lake. Это короткий и интересный факт, который легко повторить. Название Байкал звучит красиво и сразу привлекает внимание детей.
</a:t>
            </a:r>
            <a:endParaRPr lang="en-US" sz="1000" dirty="0"/>
          </a:p>
        </p:txBody>
      </p:sp>
      <p:sp>
        <p:nvSpPr>
          <p:cNvPr id="13" name="Text 4"/>
          <p:cNvSpPr txBox="1"/>
          <p:nvPr/>
        </p:nvSpPr>
        <p:spPr>
          <a:xfrm>
            <a:off x="5497854" y="2401066"/>
            <a:ext cx="1464671" cy="1954374"/>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Snow and winter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In many places there is snow in winter. Эта мысль помогает вспомнить российскую природу в холодное время года и добавить в рассказ простое, знакомое слово snow.
</a:t>
            </a:r>
            <a:endParaRPr lang="en-US" sz="1000" dirty="0"/>
          </a:p>
        </p:txBody>
      </p:sp>
      <p:sp>
        <p:nvSpPr>
          <p:cNvPr id="14" name="Text 5"/>
          <p:cNvSpPr txBox="1"/>
          <p:nvPr/>
        </p:nvSpPr>
        <p:spPr>
          <a:xfrm>
            <a:off x="7212354" y="2401066"/>
            <a:ext cx="1464671" cy="1954374"/>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Big nature word set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Для темы подходят слова forest, river, lake, mountain and snow. Они помогают детям говорить о природе по-английски без длинных объяснений и сложных конструкций.
</a:t>
            </a:r>
            <a:endParaRPr lang="en-US" sz="1000" dirty="0"/>
          </a:p>
        </p:txBody>
      </p:sp>
      <p:sp>
        <p:nvSpPr>
          <p:cNvPr id="15" name="Text 6"/>
          <p:cNvSpPr txBox="1"/>
          <p:nvPr/>
        </p:nvSpPr>
        <p:spPr>
          <a:xfrm>
            <a:off x="371476" y="375657"/>
            <a:ext cx="4102595" cy="1502618"/>
          </a:xfrm>
          <a:prstGeom prst="rect">
            <a:avLst/>
          </a:prstGeom>
          <a:noFill/>
          <a:ln/>
        </p:spPr>
        <p:txBody>
          <a:bodyPr wrap="square" lIns="0" tIns="0" rIns="0" bIns="0" rtlCol="0" anchor="b"/>
          <a:lstStyle/>
          <a:p>
            <a:pPr algn="l" indent="0" marL="0">
              <a:lnSpc>
                <a:spcPct val="100000"/>
              </a:lnSpc>
              <a:buNone/>
            </a:pPr>
            <a:r>
              <a:rPr lang="en-US" sz="3000" b="1" dirty="0">
                <a:solidFill>
                  <a:srgbClr val="FFBB58"/>
                </a:solidFill>
                <a:latin typeface="Arial" pitchFamily="34" charset="0"/>
                <a:ea typeface="Arial" pitchFamily="34" charset="-122"/>
                <a:cs typeface="Arial" pitchFamily="34" charset="-120"/>
              </a:rPr>
              <a:t>Nature in Russia
</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277515" y="2082714"/>
            <a:ext cx="517045" cy="45959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42056" y="2057985"/>
            <a:ext cx="509053" cy="50905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127862" y="2057985"/>
            <a:ext cx="445422" cy="509053"/>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5925238" y="2105694"/>
            <a:ext cx="517045" cy="413636"/>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7789850" y="2057985"/>
            <a:ext cx="445422" cy="509053"/>
          </a:xfrm>
          <a:prstGeom prst="rect">
            <a:avLst/>
          </a:prstGeom>
        </p:spPr>
      </p:pic>
      <p:sp>
        <p:nvSpPr>
          <p:cNvPr id="12" name="Text 0"/>
          <p:cNvSpPr txBox="1"/>
          <p:nvPr/>
        </p:nvSpPr>
        <p:spPr>
          <a:xfrm>
            <a:off x="2221606" y="2814638"/>
            <a:ext cx="1074396" cy="1652277"/>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Fox and wolf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Fox and wolf live in forests. Эти слова удобно учить вместе: они короткие, звучат ясно и сразу вызывают образ леса и дикой природы.
</a:t>
            </a:r>
            <a:endParaRPr lang="en-US" sz="1200" dirty="0"/>
          </a:p>
        </p:txBody>
      </p:sp>
      <p:sp>
        <p:nvSpPr>
          <p:cNvPr id="13" name="Text 1"/>
          <p:cNvSpPr txBox="1"/>
          <p:nvPr/>
        </p:nvSpPr>
        <p:spPr>
          <a:xfrm>
            <a:off x="384512" y="2814638"/>
            <a:ext cx="1074396" cy="1652277"/>
          </a:xfrm>
          <a:prstGeom prst="rect">
            <a:avLst/>
          </a:prstGeom>
          <a:noFill/>
          <a:ln/>
        </p:spPr>
        <p:txBody>
          <a:bodyPr wrap="square" lIns="0" tIns="0" rIns="0" bIns="0" rtlCol="0" anchor="t"/>
          <a:lstStyle/>
          <a:p>
            <a:pPr algn="l" indent="0" marL="0">
              <a:lnSpc>
                <a:spcPct val="100000"/>
              </a:lnSpc>
              <a:buNone/>
            </a:pPr>
            <a:r>
              <a:rPr lang="en-US" sz="1182" b="1" dirty="0">
                <a:solidFill>
                  <a:srgbClr val="FFBB58"/>
                </a:solidFill>
                <a:latin typeface="Arial" pitchFamily="34" charset="0"/>
                <a:ea typeface="Arial" pitchFamily="34" charset="-122"/>
                <a:cs typeface="Arial" pitchFamily="34" charset="-120"/>
              </a:rPr>
              <a:t>Bear
</a:t>
            </a:r>
            <a:pPr algn="l" indent="0" marL="0">
              <a:lnSpc>
                <a:spcPct val="100000"/>
              </a:lnSpc>
              <a:buNone/>
            </a:pPr>
            <a:r>
              <a:rPr lang="en-US" sz="98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85" dirty="0">
                <a:solidFill>
                  <a:srgbClr val="FFFFFF"/>
                </a:solidFill>
                <a:latin typeface="Arial" pitchFamily="34" charset="0"/>
                <a:ea typeface="Arial" pitchFamily="34" charset="-122"/>
                <a:cs typeface="Arial" pitchFamily="34" charset="-120"/>
              </a:rPr>
              <a:t>Bear is one of the well-known animals in Russia. Это слово легко запомнить, потому что оно часто встречается рядом с лесом, снегом и северной природой.
</a:t>
            </a:r>
            <a:endParaRPr lang="en-US" sz="1182" dirty="0"/>
          </a:p>
        </p:txBody>
      </p:sp>
      <p:sp>
        <p:nvSpPr>
          <p:cNvPr id="14" name="Text 2"/>
          <p:cNvSpPr txBox="1"/>
          <p:nvPr/>
        </p:nvSpPr>
        <p:spPr>
          <a:xfrm>
            <a:off x="4036142" y="2814638"/>
            <a:ext cx="1074396" cy="1652277"/>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Deer in nature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Deer can be seen in forests and tundra. Такая фраза расширяет словарь и показывает, что в России есть разные природные зоны для животных.
</a:t>
            </a:r>
            <a:endParaRPr lang="en-US" sz="1200" dirty="0"/>
          </a:p>
        </p:txBody>
      </p:sp>
      <p:sp>
        <p:nvSpPr>
          <p:cNvPr id="15" name="Text 3"/>
          <p:cNvSpPr txBox="1"/>
          <p:nvPr/>
        </p:nvSpPr>
        <p:spPr>
          <a:xfrm>
            <a:off x="5869330" y="2814638"/>
            <a:ext cx="1074396" cy="1652277"/>
          </a:xfrm>
          <a:prstGeom prst="rect">
            <a:avLst/>
          </a:prstGeom>
          <a:noFill/>
          <a:ln/>
        </p:spPr>
        <p:txBody>
          <a:bodyPr wrap="square" lIns="0" tIns="0" rIns="0" bIns="0" rtlCol="0" anchor="t"/>
          <a:lstStyle/>
          <a:p>
            <a:pPr algn="l" indent="0" marL="0">
              <a:lnSpc>
                <a:spcPct val="100000"/>
              </a:lnSpc>
              <a:buNone/>
            </a:pPr>
            <a:r>
              <a:rPr lang="en-US" sz="1182" b="1" dirty="0">
                <a:solidFill>
                  <a:srgbClr val="FFBB58"/>
                </a:solidFill>
                <a:latin typeface="Arial" pitchFamily="34" charset="0"/>
                <a:ea typeface="Arial" pitchFamily="34" charset="-122"/>
                <a:cs typeface="Arial" pitchFamily="34" charset="-120"/>
              </a:rPr>
              <a:t>Tiger
</a:t>
            </a:r>
            <a:pPr algn="l" indent="0" marL="0">
              <a:lnSpc>
                <a:spcPct val="100000"/>
              </a:lnSpc>
              <a:buNone/>
            </a:pPr>
            <a:r>
              <a:rPr lang="en-US" sz="98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85" dirty="0">
                <a:solidFill>
                  <a:srgbClr val="FFFFFF"/>
                </a:solidFill>
                <a:latin typeface="Arial" pitchFamily="34" charset="0"/>
                <a:ea typeface="Arial" pitchFamily="34" charset="-122"/>
                <a:cs typeface="Arial" pitchFamily="34" charset="-120"/>
              </a:rPr>
              <a:t>Tiger is a strong and famous animal. Это слово помогает добавить в тему яркий образ и показать, что российская природа не только снежная, но и очень живая.
</a:t>
            </a:r>
            <a:endParaRPr lang="en-US" sz="1182" dirty="0"/>
          </a:p>
        </p:txBody>
      </p:sp>
      <p:sp>
        <p:nvSpPr>
          <p:cNvPr id="16" name="Text 4"/>
          <p:cNvSpPr txBox="1"/>
          <p:nvPr/>
        </p:nvSpPr>
        <p:spPr>
          <a:xfrm>
            <a:off x="7698130" y="2814638"/>
            <a:ext cx="1074396" cy="1652277"/>
          </a:xfrm>
          <a:prstGeom prst="rect">
            <a:avLst/>
          </a:prstGeom>
          <a:noFill/>
          <a:ln/>
        </p:spPr>
        <p:txBody>
          <a:bodyPr wrap="square" lIns="0" tIns="0" rIns="0" bIns="0" rtlCol="0" anchor="t"/>
          <a:lstStyle/>
          <a:p>
            <a:pPr algn="l" indent="0" marL="0">
              <a:lnSpc>
                <a:spcPct val="100000"/>
              </a:lnSpc>
              <a:buNone/>
            </a:pPr>
            <a:r>
              <a:rPr lang="en-US" sz="1165" b="1" dirty="0">
                <a:solidFill>
                  <a:srgbClr val="FFBB58"/>
                </a:solidFill>
                <a:latin typeface="Arial" pitchFamily="34" charset="0"/>
                <a:ea typeface="Arial" pitchFamily="34" charset="-122"/>
                <a:cs typeface="Arial" pitchFamily="34" charset="-120"/>
              </a:rPr>
              <a:t>North and lights
</a:t>
            </a:r>
            <a:pPr algn="l" indent="0" marL="0">
              <a:lnSpc>
                <a:spcPct val="100000"/>
              </a:lnSpc>
              <a:buNone/>
            </a:pPr>
            <a:r>
              <a:rPr lang="en-US" sz="97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1" dirty="0">
                <a:solidFill>
                  <a:srgbClr val="FFFFFF"/>
                </a:solidFill>
                <a:latin typeface="Arial" pitchFamily="34" charset="0"/>
                <a:ea typeface="Arial" pitchFamily="34" charset="-122"/>
                <a:cs typeface="Arial" pitchFamily="34" charset="-120"/>
              </a:rPr>
              <a:t>In the north there is snow and ice, and sometimes the northern lights. Для детей это звучит как маленькое чудо природы и отлично запоминается.
</a:t>
            </a:r>
            <a:endParaRPr lang="en-US" sz="1165" dirty="0"/>
          </a:p>
        </p:txBody>
      </p:sp>
      <p:sp>
        <p:nvSpPr>
          <p:cNvPr id="17" name="Text 5"/>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FFBB58"/>
                </a:solidFill>
                <a:latin typeface="Arial" pitchFamily="34" charset="0"/>
                <a:ea typeface="Arial" pitchFamily="34" charset="-122"/>
                <a:cs typeface="Arial" pitchFamily="34" charset="-120"/>
              </a:rPr>
              <a:t>8</a:t>
            </a:r>
            <a:endParaRPr lang="en-US" sz="1400" dirty="0"/>
          </a:p>
        </p:txBody>
      </p:sp>
      <p:sp>
        <p:nvSpPr>
          <p:cNvPr id="18" name="Text 6"/>
          <p:cNvSpPr txBox="1"/>
          <p:nvPr/>
        </p:nvSpPr>
        <p:spPr>
          <a:xfrm>
            <a:off x="371476" y="375657"/>
            <a:ext cx="8408226" cy="1295266"/>
          </a:xfrm>
          <a:prstGeom prst="rect">
            <a:avLst/>
          </a:prstGeom>
          <a:noFill/>
          <a:ln/>
        </p:spPr>
        <p:txBody>
          <a:bodyPr wrap="square" lIns="0" tIns="0" rIns="0" bIns="0" rtlCol="0" anchor="b"/>
          <a:lstStyle/>
          <a:p>
            <a:pPr algn="l" indent="0" marL="0">
              <a:lnSpc>
                <a:spcPct val="100000"/>
              </a:lnSpc>
              <a:buNone/>
            </a:pPr>
            <a:r>
              <a:rPr lang="en-US" sz="3000" b="1" dirty="0">
                <a:solidFill>
                  <a:srgbClr val="472406"/>
                </a:solidFill>
                <a:latin typeface="Arial" pitchFamily="34" charset="0"/>
                <a:ea typeface="Arial" pitchFamily="34" charset="-122"/>
                <a:cs typeface="Arial" pitchFamily="34" charset="-120"/>
              </a:rPr>
              <a:t>Russian animals and natural places
</a:t>
            </a:r>
            <a:endParaRPr lang="en-U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46296" y="346426"/>
            <a:ext cx="4213822" cy="158018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9A6538"/>
                </a:solidFill>
                <a:latin typeface="Arial" pitchFamily="34" charset="0"/>
                <a:ea typeface="Arial" pitchFamily="34" charset="-122"/>
                <a:cs typeface="Arial" pitchFamily="34" charset="-120"/>
              </a:rPr>
              <a:t>9</a:t>
            </a:r>
            <a:endParaRPr lang="en-US" sz="1400" dirty="0"/>
          </a:p>
        </p:txBody>
      </p:sp>
      <p:sp>
        <p:nvSpPr>
          <p:cNvPr id="8" name="Text 1"/>
          <p:cNvSpPr txBox="1"/>
          <p:nvPr/>
        </p:nvSpPr>
        <p:spPr>
          <a:xfrm>
            <a:off x="371476" y="375657"/>
            <a:ext cx="4102595" cy="1502618"/>
          </a:xfrm>
          <a:prstGeom prst="rect">
            <a:avLst/>
          </a:prstGeom>
          <a:noFill/>
          <a:ln/>
        </p:spPr>
        <p:txBody>
          <a:bodyPr wrap="square" lIns="0" tIns="0" rIns="0" bIns="0" rtlCol="0" anchor="b"/>
          <a:lstStyle/>
          <a:p>
            <a:pPr algn="l" indent="0" marL="0">
              <a:lnSpc>
                <a:spcPct val="100000"/>
              </a:lnSpc>
              <a:buNone/>
            </a:pPr>
            <a:r>
              <a:rPr lang="en-US" sz="3000" b="1" dirty="0">
                <a:solidFill>
                  <a:srgbClr val="472406"/>
                </a:solidFill>
                <a:latin typeface="Arial" pitchFamily="34" charset="0"/>
                <a:ea typeface="Arial" pitchFamily="34" charset="-122"/>
                <a:cs typeface="Arial" pitchFamily="34" charset="-120"/>
              </a:rPr>
              <a:t>The Russian flag
</a:t>
            </a:r>
            <a:endParaRPr lang="en-US" sz="3000" dirty="0"/>
          </a:p>
        </p:txBody>
      </p:sp>
      <p:sp>
        <p:nvSpPr>
          <p:cNvPr id="9" name="Text 2"/>
          <p:cNvSpPr txBox="1"/>
          <p:nvPr/>
        </p:nvSpPr>
        <p:spPr>
          <a:xfrm>
            <a:off x="571037" y="2408686"/>
            <a:ext cx="2271590" cy="1954374"/>
          </a:xfrm>
          <a:prstGeom prst="rect">
            <a:avLst/>
          </a:prstGeom>
          <a:noFill/>
          <a:ln/>
        </p:spPr>
        <p:txBody>
          <a:bodyPr wrap="square" lIns="0" tIns="0" rIns="0" bIns="0" rtlCol="0" anchor="t"/>
          <a:lstStyle/>
          <a:p>
            <a:pPr algn="l" indent="0" marL="0">
              <a:lnSpc>
                <a:spcPct val="100000"/>
              </a:lnSpc>
              <a:buNone/>
            </a:pPr>
            <a:r>
              <a:rPr lang="en-US" sz="1100" b="1" dirty="0">
                <a:solidFill>
                  <a:srgbClr val="472406"/>
                </a:solidFill>
                <a:latin typeface="Arial" pitchFamily="34" charset="0"/>
                <a:ea typeface="Arial" pitchFamily="34" charset="-122"/>
                <a:cs typeface="Arial" pitchFamily="34" charset="-120"/>
              </a:rPr>
              <a:t>Three colours
</a:t>
            </a:r>
            <a:pPr algn="l" indent="0" marL="0">
              <a:lnSpc>
                <a:spcPct val="100000"/>
              </a:lnSpc>
              <a:buNone/>
            </a:pPr>
            <a:r>
              <a:rPr lang="en-US" sz="9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The flag of Russia has three colours: white, blue and red. Эти слова простые, поэтому их удобно читать вслух и быстро запоминать на уроке.
</a:t>
            </a:r>
            <a:endParaRPr lang="en-US" sz="1100" dirty="0"/>
          </a:p>
        </p:txBody>
      </p:sp>
      <p:sp>
        <p:nvSpPr>
          <p:cNvPr id="10" name="Text 3"/>
          <p:cNvSpPr txBox="1"/>
          <p:nvPr/>
        </p:nvSpPr>
        <p:spPr>
          <a:xfrm>
            <a:off x="3535193" y="2408686"/>
            <a:ext cx="2271590" cy="1954374"/>
          </a:xfrm>
          <a:prstGeom prst="rect">
            <a:avLst/>
          </a:prstGeom>
          <a:noFill/>
          <a:ln/>
        </p:spPr>
        <p:txBody>
          <a:bodyPr wrap="square" lIns="0" tIns="0" rIns="0" bIns="0" rtlCol="0" anchor="t"/>
          <a:lstStyle/>
          <a:p>
            <a:pPr algn="l" indent="0" marL="0">
              <a:lnSpc>
                <a:spcPct val="100000"/>
              </a:lnSpc>
              <a:buNone/>
            </a:pPr>
            <a:r>
              <a:rPr lang="en-US" sz="1100" b="1" dirty="0">
                <a:solidFill>
                  <a:srgbClr val="472406"/>
                </a:solidFill>
                <a:latin typeface="Arial" pitchFamily="34" charset="0"/>
                <a:ea typeface="Arial" pitchFamily="34" charset="-122"/>
                <a:cs typeface="Arial" pitchFamily="34" charset="-120"/>
              </a:rPr>
              <a:t>Stripes on the flag
</a:t>
            </a:r>
            <a:pPr algn="l" indent="0" marL="0">
              <a:lnSpc>
                <a:spcPct val="100000"/>
              </a:lnSpc>
              <a:buNone/>
            </a:pPr>
            <a:r>
              <a:rPr lang="en-US" sz="9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We can say white stripe, blue stripe and red stripe. Такие подписи помогают детям увидеть части флага и назвать каждый цвет по-английски без лишних трудностей.
</a:t>
            </a:r>
            <a:endParaRPr lang="en-US" sz="1100" dirty="0"/>
          </a:p>
        </p:txBody>
      </p:sp>
      <p:sp>
        <p:nvSpPr>
          <p:cNvPr id="11" name="Text 4"/>
          <p:cNvSpPr txBox="1"/>
          <p:nvPr/>
        </p:nvSpPr>
        <p:spPr>
          <a:xfrm>
            <a:off x="6499347" y="2408686"/>
            <a:ext cx="2271590" cy="1954374"/>
          </a:xfrm>
          <a:prstGeom prst="rect">
            <a:avLst/>
          </a:prstGeom>
          <a:noFill/>
          <a:ln/>
        </p:spPr>
        <p:txBody>
          <a:bodyPr wrap="square" lIns="0" tIns="0" rIns="0" bIns="0" rtlCol="0" anchor="t"/>
          <a:lstStyle/>
          <a:p>
            <a:pPr algn="l" indent="0" marL="0">
              <a:lnSpc>
                <a:spcPct val="100000"/>
              </a:lnSpc>
              <a:buNone/>
            </a:pPr>
            <a:r>
              <a:rPr lang="en-US" sz="1100" b="1" dirty="0">
                <a:solidFill>
                  <a:srgbClr val="472406"/>
                </a:solidFill>
                <a:latin typeface="Arial" pitchFamily="34" charset="0"/>
                <a:ea typeface="Arial" pitchFamily="34" charset="-122"/>
                <a:cs typeface="Arial" pitchFamily="34" charset="-120"/>
              </a:rPr>
              <a:t>A symbol of the country
</a:t>
            </a:r>
            <a:pPr algn="l" indent="0" marL="0">
              <a:lnSpc>
                <a:spcPct val="100000"/>
              </a:lnSpc>
              <a:buNone/>
            </a:pPr>
            <a:r>
              <a:rPr lang="en-US" sz="9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The flag is a symbol of the country. Эта короткая фраза показывает, что флаг важен не только как картинка, но и как знак уважения.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599648" y="1218586"/>
            <a:ext cx="4172877" cy="2706329"/>
          </a:xfrm>
          <a:prstGeom prst="rect">
            <a:avLst/>
          </a:prstGeom>
          <a:noFill/>
          <a:ln/>
        </p:spPr>
        <p:txBody>
          <a:bodyPr wrap="square" lIns="0" tIns="0" rIns="0" bIns="0" rtlCol="0" anchor="ctr"/>
          <a:lstStyle/>
          <a:p>
            <a:pPr algn="l" indent="0" marL="0">
              <a:lnSpc>
                <a:spcPct val="100000"/>
              </a:lnSpc>
              <a:buNone/>
            </a:pPr>
            <a:r>
              <a:rPr lang="en-US" sz="3000" b="1" dirty="0">
                <a:solidFill>
                  <a:srgbClr val="472406"/>
                </a:solidFill>
                <a:latin typeface="Arial" pitchFamily="34" charset="0"/>
                <a:ea typeface="Arial" pitchFamily="34" charset="-122"/>
                <a:cs typeface="Arial" pitchFamily="34" charset="-120"/>
              </a:rPr>
              <a:t>Symbols of Russia
</a:t>
            </a:r>
            <a:endParaRPr lang="en-US" sz="3000" dirty="0"/>
          </a:p>
        </p:txBody>
      </p:sp>
      <p:sp>
        <p:nvSpPr>
          <p:cNvPr id="8" name="Text 1"/>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000000"/>
                </a:solidFill>
                <a:latin typeface="Arial" pitchFamily="34" charset="0"/>
                <a:ea typeface="Arial" pitchFamily="34" charset="-122"/>
                <a:cs typeface="Arial" pitchFamily="34" charset="-120"/>
              </a:rPr>
              <a:t>10</a:t>
            </a:r>
            <a:endParaRPr lang="en-US" sz="1400" dirty="0"/>
          </a:p>
        </p:txBody>
      </p:sp>
      <p:sp>
        <p:nvSpPr>
          <p:cNvPr id="9" name="Text 2"/>
          <p:cNvSpPr txBox="1"/>
          <p:nvPr/>
        </p:nvSpPr>
        <p:spPr>
          <a:xfrm>
            <a:off x="2284068" y="3569838"/>
            <a:ext cx="1584900" cy="1167600"/>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Why symbols matter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Symbols show that a country is special and important. Для 4 класса это простая мысль: каждый символ имеет значение и помогает гордиться своей страной.
</a:t>
            </a:r>
            <a:endParaRPr lang="en-US" sz="1000" dirty="0"/>
          </a:p>
        </p:txBody>
      </p:sp>
      <p:sp>
        <p:nvSpPr>
          <p:cNvPr id="10" name="Text 3"/>
          <p:cNvSpPr txBox="1"/>
          <p:nvPr/>
        </p:nvSpPr>
        <p:spPr>
          <a:xfrm>
            <a:off x="228179" y="3569838"/>
            <a:ext cx="1572900" cy="1167600"/>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The national anthem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The anthem sounds on special and serious events. This symbol teaches respect for the country and helps children understand when people listen to it.
</a:t>
            </a:r>
            <a:endParaRPr lang="en-US" sz="1000" dirty="0"/>
          </a:p>
        </p:txBody>
      </p:sp>
      <p:sp>
        <p:nvSpPr>
          <p:cNvPr id="11" name="Text 4"/>
          <p:cNvSpPr txBox="1"/>
          <p:nvPr/>
        </p:nvSpPr>
        <p:spPr>
          <a:xfrm>
            <a:off x="2284068" y="1128968"/>
            <a:ext cx="1584900" cy="1167600"/>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The coat of arms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The coat of arms of Russia shows a double-headed eagle. Этот образ запоминается быстро и даёт детям первое знакомство с важным символом страны.
</a:t>
            </a:r>
            <a:endParaRPr lang="en-US" sz="1000" dirty="0"/>
          </a:p>
        </p:txBody>
      </p:sp>
      <p:sp>
        <p:nvSpPr>
          <p:cNvPr id="12" name="Text 5"/>
          <p:cNvSpPr txBox="1"/>
          <p:nvPr/>
        </p:nvSpPr>
        <p:spPr>
          <a:xfrm>
            <a:off x="209372" y="1128968"/>
            <a:ext cx="1611300" cy="1167600"/>
          </a:xfrm>
          <a:prstGeom prst="rect">
            <a:avLst/>
          </a:prstGeom>
          <a:noFill/>
          <a:ln/>
        </p:spPr>
        <p:txBody>
          <a:bodyPr wrap="square" lIns="0" tIns="0" rIns="0" bIns="0" rtlCol="0" anchor="t"/>
          <a:lstStyle/>
          <a:p>
            <a:pPr algn="l" indent="0" marL="0">
              <a:lnSpc>
                <a:spcPct val="100000"/>
              </a:lnSpc>
              <a:buNone/>
            </a:pPr>
            <a:r>
              <a:rPr lang="en-US" sz="1000" b="1" dirty="0">
                <a:solidFill>
                  <a:srgbClr val="FFBB58"/>
                </a:solidFill>
                <a:latin typeface="Arial" pitchFamily="34" charset="0"/>
                <a:ea typeface="Arial" pitchFamily="34" charset="-122"/>
                <a:cs typeface="Arial" pitchFamily="34" charset="-120"/>
              </a:rPr>
              <a:t>The flag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00" dirty="0">
                <a:solidFill>
                  <a:srgbClr val="FFFFFF"/>
                </a:solidFill>
                <a:latin typeface="Arial" pitchFamily="34" charset="0"/>
                <a:ea typeface="Arial" pitchFamily="34" charset="-122"/>
                <a:cs typeface="Arial" pitchFamily="34" charset="-120"/>
              </a:rPr>
              <a:t>The flag is one of the main symbols of Russia. Его легко узнать по трём цветам, а слово symbol помогает детям говорить о государственных знаках.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46296" y="376906"/>
            <a:ext cx="4213822" cy="158018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FFBB58"/>
                </a:solidFill>
                <a:latin typeface="Arial" pitchFamily="34" charset="0"/>
                <a:ea typeface="Arial" pitchFamily="34" charset="-122"/>
                <a:cs typeface="Arial" pitchFamily="34" charset="-120"/>
              </a:rPr>
              <a:t>11</a:t>
            </a:r>
            <a:endParaRPr lang="en-US" sz="1400" dirty="0"/>
          </a:p>
        </p:txBody>
      </p:sp>
      <p:sp>
        <p:nvSpPr>
          <p:cNvPr id="9" name="Text 1"/>
          <p:cNvSpPr txBox="1"/>
          <p:nvPr/>
        </p:nvSpPr>
        <p:spPr>
          <a:xfrm>
            <a:off x="371476" y="375657"/>
            <a:ext cx="4102595" cy="1502618"/>
          </a:xfrm>
          <a:prstGeom prst="rect">
            <a:avLst/>
          </a:prstGeom>
          <a:noFill/>
          <a:ln/>
        </p:spPr>
        <p:txBody>
          <a:bodyPr wrap="square" lIns="0" tIns="0" rIns="0" bIns="0" rtlCol="0" anchor="b"/>
          <a:lstStyle/>
          <a:p>
            <a:pPr algn="l" indent="0" marL="0">
              <a:lnSpc>
                <a:spcPct val="100000"/>
              </a:lnSpc>
              <a:buNone/>
            </a:pPr>
            <a:r>
              <a:rPr lang="en-US" sz="3000" b="1" dirty="0">
                <a:solidFill>
                  <a:srgbClr val="FFBB58"/>
                </a:solidFill>
                <a:latin typeface="Arial" pitchFamily="34" charset="0"/>
                <a:ea typeface="Arial" pitchFamily="34" charset="-122"/>
                <a:cs typeface="Arial" pitchFamily="34" charset="-120"/>
              </a:rPr>
              <a:t>Russian holidays
</a:t>
            </a:r>
            <a:endParaRPr lang="en-US" sz="3000" dirty="0"/>
          </a:p>
        </p:txBody>
      </p:sp>
      <p:sp>
        <p:nvSpPr>
          <p:cNvPr id="10" name="Text 2"/>
          <p:cNvSpPr txBox="1"/>
          <p:nvPr/>
        </p:nvSpPr>
        <p:spPr>
          <a:xfrm>
            <a:off x="384512" y="2401066"/>
            <a:ext cx="1867335" cy="1954374"/>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Новый год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New Year — самый любимый зимний holiday для детей. В России его отмечают дома и в школе: family, gifts, songs, ёлка и яркие огни сразу создают праздничное настроение.
</a:t>
            </a:r>
            <a:endParaRPr lang="en-US" sz="1100" dirty="0"/>
          </a:p>
        </p:txBody>
      </p:sp>
      <p:sp>
        <p:nvSpPr>
          <p:cNvPr id="11" name="Text 3"/>
          <p:cNvSpPr txBox="1"/>
          <p:nvPr/>
        </p:nvSpPr>
        <p:spPr>
          <a:xfrm>
            <a:off x="2580931" y="2401066"/>
            <a:ext cx="1867335" cy="1954374"/>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День Победы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Victory Day — важный celebration в России. Люди вспоминают героев, смотрят парад, несут flowers и ленточки. Для младших школьников это понятный урок памяти и respect.
</a:t>
            </a:r>
            <a:endParaRPr lang="en-US" sz="1100" dirty="0"/>
          </a:p>
        </p:txBody>
      </p:sp>
      <p:sp>
        <p:nvSpPr>
          <p:cNvPr id="12" name="Text 4"/>
          <p:cNvSpPr txBox="1"/>
          <p:nvPr/>
        </p:nvSpPr>
        <p:spPr>
          <a:xfrm>
            <a:off x="4748594" y="2401066"/>
            <a:ext cx="1867335" cy="1954374"/>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День России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Russia Day помогает сказать по-английски: our country is special. На празднике звучат песни, видны flags, а вокруг много улыбок. Такое слово легко связать с понятием country.
</a:t>
            </a:r>
            <a:endParaRPr lang="en-US" sz="1100" dirty="0"/>
          </a:p>
        </p:txBody>
      </p:sp>
      <p:sp>
        <p:nvSpPr>
          <p:cNvPr id="13" name="Text 5"/>
          <p:cNvSpPr txBox="1"/>
          <p:nvPr/>
        </p:nvSpPr>
        <p:spPr>
          <a:xfrm>
            <a:off x="6903603" y="2401066"/>
            <a:ext cx="1867335" cy="1954374"/>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Масленица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Maslenitsa — весёлый праздник, где everyone enjoys dance, song and pancakes. Дети легко запоминают его через блины, игры и радостные pictures of family celebration.
</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167210" y="2057985"/>
            <a:ext cx="509053" cy="50905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42056" y="2057985"/>
            <a:ext cx="509053" cy="50905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867447" y="2057985"/>
            <a:ext cx="509053" cy="50905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557759" y="2057985"/>
            <a:ext cx="509053" cy="509053"/>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7272259" y="2057985"/>
            <a:ext cx="509053" cy="509053"/>
          </a:xfrm>
          <a:prstGeom prst="rect">
            <a:avLst/>
          </a:prstGeom>
        </p:spPr>
      </p:pic>
      <p:sp>
        <p:nvSpPr>
          <p:cNvPr id="13"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FFBB58"/>
                </a:solidFill>
                <a:latin typeface="Arial" pitchFamily="34" charset="0"/>
                <a:ea typeface="Arial" pitchFamily="34" charset="-122"/>
                <a:cs typeface="Arial" pitchFamily="34" charset="-120"/>
              </a:rPr>
              <a:t>12</a:t>
            </a:r>
            <a:endParaRPr lang="en-US" sz="1400" dirty="0"/>
          </a:p>
        </p:txBody>
      </p:sp>
      <p:sp>
        <p:nvSpPr>
          <p:cNvPr id="14" name="Text 1"/>
          <p:cNvSpPr txBox="1"/>
          <p:nvPr/>
        </p:nvSpPr>
        <p:spPr>
          <a:xfrm>
            <a:off x="371476" y="375657"/>
            <a:ext cx="8408226" cy="1295266"/>
          </a:xfrm>
          <a:prstGeom prst="rect">
            <a:avLst/>
          </a:prstGeom>
          <a:noFill/>
          <a:ln/>
        </p:spPr>
        <p:txBody>
          <a:bodyPr wrap="square" lIns="0" tIns="0" rIns="0" bIns="0" rtlCol="0" anchor="b"/>
          <a:lstStyle/>
          <a:p>
            <a:pPr algn="l" indent="0" marL="0">
              <a:lnSpc>
                <a:spcPct val="100000"/>
              </a:lnSpc>
              <a:buNone/>
            </a:pPr>
            <a:r>
              <a:rPr lang="en-US" sz="3000" b="1" dirty="0">
                <a:solidFill>
                  <a:srgbClr val="FFBB58"/>
                </a:solidFill>
                <a:latin typeface="Arial" pitchFamily="34" charset="0"/>
                <a:ea typeface="Arial" pitchFamily="34" charset="-122"/>
                <a:cs typeface="Arial" pitchFamily="34" charset="-120"/>
              </a:rPr>
              <a:t>Russian food
</a:t>
            </a:r>
            <a:endParaRPr lang="en-US" sz="3000" dirty="0"/>
          </a:p>
        </p:txBody>
      </p:sp>
      <p:sp>
        <p:nvSpPr>
          <p:cNvPr id="15" name="Text 2"/>
          <p:cNvSpPr txBox="1"/>
          <p:nvPr/>
        </p:nvSpPr>
        <p:spPr>
          <a:xfrm>
            <a:off x="2107305" y="2814638"/>
            <a:ext cx="1464671" cy="1540801"/>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Пироги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Pies are a familiar part of Russian food. They can be sweet or savory, so children quickly connect the word pie with home-made food and the kitchen.
</a:t>
            </a:r>
            <a:endParaRPr lang="en-US" sz="1200" dirty="0"/>
          </a:p>
        </p:txBody>
      </p:sp>
      <p:sp>
        <p:nvSpPr>
          <p:cNvPr id="16" name="Text 3"/>
          <p:cNvSpPr txBox="1"/>
          <p:nvPr/>
        </p:nvSpPr>
        <p:spPr>
          <a:xfrm>
            <a:off x="384512" y="2814638"/>
            <a:ext cx="1464671" cy="1540801"/>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Блины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Pancakes are easy to remember and easy to like. Children can say: I like pancakes. They are warm, tasty and often connected with family meals and celebrations.
</a:t>
            </a:r>
            <a:endParaRPr lang="en-US" sz="1200" dirty="0"/>
          </a:p>
        </p:txBody>
      </p:sp>
      <p:sp>
        <p:nvSpPr>
          <p:cNvPr id="17" name="Text 4"/>
          <p:cNvSpPr txBox="1"/>
          <p:nvPr/>
        </p:nvSpPr>
        <p:spPr>
          <a:xfrm>
            <a:off x="3807542" y="2814638"/>
            <a:ext cx="1464671" cy="1540801"/>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Суп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Soup is a simple word that fits many Russian meals. It is warm, healthy and often served at home, which makes it a good example of everyday food.
</a:t>
            </a:r>
            <a:endParaRPr lang="en-US" sz="1200" dirty="0"/>
          </a:p>
        </p:txBody>
      </p:sp>
      <p:sp>
        <p:nvSpPr>
          <p:cNvPr id="18" name="Text 5"/>
          <p:cNvSpPr txBox="1"/>
          <p:nvPr/>
        </p:nvSpPr>
        <p:spPr>
          <a:xfrm>
            <a:off x="5497854" y="2814638"/>
            <a:ext cx="1464671" cy="1540801"/>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Пельмени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Dumplings are a popular dish that children can name without difficulty. A short sentence works well: We eat dumplings. This makes the lesson clear and practical.
</a:t>
            </a:r>
            <a:endParaRPr lang="en-US" sz="1200" dirty="0"/>
          </a:p>
        </p:txBody>
      </p:sp>
      <p:sp>
        <p:nvSpPr>
          <p:cNvPr id="19" name="Text 6"/>
          <p:cNvSpPr txBox="1"/>
          <p:nvPr/>
        </p:nvSpPr>
        <p:spPr>
          <a:xfrm>
            <a:off x="7212354" y="2814638"/>
            <a:ext cx="1464671" cy="1540801"/>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Каша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Porridge is often linked with breakfast and school mornings. It is easy to describe with warm, simple words: tasty, healthy and good for family life.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64051" y="419112"/>
            <a:ext cx="4294010" cy="148445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FFBB58"/>
                </a:solidFill>
                <a:latin typeface="Arial" pitchFamily="34" charset="0"/>
                <a:ea typeface="Arial" pitchFamily="34" charset="-122"/>
                <a:cs typeface="Arial" pitchFamily="34" charset="-120"/>
              </a:rPr>
              <a:t>13</a:t>
            </a:r>
            <a:endParaRPr lang="en-US" sz="1400" dirty="0"/>
          </a:p>
        </p:txBody>
      </p:sp>
      <p:sp>
        <p:nvSpPr>
          <p:cNvPr id="9" name="Text 1"/>
          <p:cNvSpPr txBox="1"/>
          <p:nvPr/>
        </p:nvSpPr>
        <p:spPr>
          <a:xfrm>
            <a:off x="7205094" y="2981090"/>
            <a:ext cx="1619400" cy="1624800"/>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Школьные увлечения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Many children also do sports, read books and play games after lessons. Words like pupil, notebook and reading make the lesson richer without becoming difficult.
</a:t>
            </a:r>
            <a:endParaRPr lang="en-US" sz="1100" dirty="0"/>
          </a:p>
        </p:txBody>
      </p:sp>
      <p:sp>
        <p:nvSpPr>
          <p:cNvPr id="10" name="Text 2"/>
          <p:cNvSpPr txBox="1"/>
          <p:nvPr/>
        </p:nvSpPr>
        <p:spPr>
          <a:xfrm>
            <a:off x="4901929" y="2981090"/>
            <a:ext cx="1637700" cy="1624800"/>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Перемена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Break time is when children play, talk and rest. The word break is useful because it connects study with a short pause, which every pupil understands very well.
</a:t>
            </a:r>
            <a:endParaRPr lang="en-US" sz="1100" dirty="0"/>
          </a:p>
        </p:txBody>
      </p:sp>
      <p:sp>
        <p:nvSpPr>
          <p:cNvPr id="11" name="Text 3"/>
          <p:cNvSpPr txBox="1"/>
          <p:nvPr/>
        </p:nvSpPr>
        <p:spPr>
          <a:xfrm>
            <a:off x="2655116" y="2981095"/>
            <a:ext cx="1596000" cy="1624800"/>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На уроках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Russian pupils study, read and write in class. Short sentences like We study at school and We have English lessons are easy to repeat and remember.
</a:t>
            </a:r>
            <a:endParaRPr lang="en-US" sz="1100" dirty="0"/>
          </a:p>
        </p:txBody>
      </p:sp>
      <p:sp>
        <p:nvSpPr>
          <p:cNvPr id="12" name="Text 4"/>
          <p:cNvSpPr txBox="1"/>
          <p:nvPr/>
        </p:nvSpPr>
        <p:spPr>
          <a:xfrm>
            <a:off x="321491" y="2981090"/>
            <a:ext cx="1650000" cy="1624800"/>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Утро в школе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Children come to school, greet the teacher and prepare notebooks for the day. The words school, classroom and teacher help make the topic familiar and easy to speak about.
</a:t>
            </a:r>
            <a:endParaRPr lang="en-US" sz="1100" dirty="0"/>
          </a:p>
        </p:txBody>
      </p:sp>
      <p:sp>
        <p:nvSpPr>
          <p:cNvPr id="13" name="Text 5"/>
          <p:cNvSpPr txBox="1"/>
          <p:nvPr/>
        </p:nvSpPr>
        <p:spPr>
          <a:xfrm>
            <a:off x="371475" y="375657"/>
            <a:ext cx="4197581" cy="1558074"/>
          </a:xfrm>
          <a:prstGeom prst="rect">
            <a:avLst/>
          </a:prstGeom>
          <a:noFill/>
          <a:ln/>
        </p:spPr>
        <p:txBody>
          <a:bodyPr wrap="square" lIns="0" tIns="0" rIns="0" bIns="0" rtlCol="0" anchor="ctr"/>
          <a:lstStyle/>
          <a:p>
            <a:pPr algn="l" indent="0" marL="0">
              <a:lnSpc>
                <a:spcPct val="100000"/>
              </a:lnSpc>
              <a:buNone/>
            </a:pPr>
            <a:r>
              <a:rPr lang="en-US" sz="3000" b="1" dirty="0">
                <a:solidFill>
                  <a:srgbClr val="472406"/>
                </a:solidFill>
                <a:latin typeface="Arial" pitchFamily="34" charset="0"/>
                <a:ea typeface="Arial" pitchFamily="34" charset="-122"/>
                <a:cs typeface="Arial" pitchFamily="34" charset="-120"/>
              </a:rPr>
              <a:t>School life in Russia
</a:t>
            </a:r>
            <a:endParaRPr lang="en-US" sz="3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2146" y="1688549"/>
            <a:ext cx="8399709" cy="2799903"/>
          </a:xfrm>
          <a:prstGeom prst="rect">
            <a:avLst/>
          </a:prstGeom>
        </p:spPr>
      </p:pic>
      <p:sp>
        <p:nvSpPr>
          <p:cNvPr id="4"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472406"/>
                </a:solidFill>
                <a:latin typeface="Arial" pitchFamily="34" charset="0"/>
                <a:ea typeface="Arial" pitchFamily="34" charset="-122"/>
                <a:cs typeface="Arial" pitchFamily="34" charset="-120"/>
              </a:rPr>
              <a:t>14</a:t>
            </a:r>
            <a:endParaRPr lang="en-US" sz="1400" dirty="0"/>
          </a:p>
        </p:txBody>
      </p:sp>
      <p:sp>
        <p:nvSpPr>
          <p:cNvPr id="5" name="Text 1"/>
          <p:cNvSpPr txBox="1"/>
          <p:nvPr/>
        </p:nvSpPr>
        <p:spPr>
          <a:xfrm>
            <a:off x="371476" y="375657"/>
            <a:ext cx="8408226" cy="1295266"/>
          </a:xfrm>
          <a:prstGeom prst="rect">
            <a:avLst/>
          </a:prstGeom>
          <a:noFill/>
          <a:ln/>
        </p:spPr>
        <p:txBody>
          <a:bodyPr wrap="square" lIns="0" tIns="0" rIns="0" bIns="0" rtlCol="0" anchor="ctr"/>
          <a:lstStyle/>
          <a:p>
            <a:pPr algn="l" indent="0" marL="0">
              <a:lnSpc>
                <a:spcPct val="100000"/>
              </a:lnSpc>
              <a:buNone/>
            </a:pPr>
            <a:r>
              <a:rPr lang="en-US" sz="3000" b="1" dirty="0">
                <a:solidFill>
                  <a:srgbClr val="472406"/>
                </a:solidFill>
                <a:latin typeface="Arial" pitchFamily="34" charset="0"/>
                <a:ea typeface="Arial" pitchFamily="34" charset="-122"/>
                <a:cs typeface="Arial" pitchFamily="34" charset="-120"/>
              </a:rPr>
              <a:t>Как рассказать о России по-английски
</a:t>
            </a:r>
            <a:pPr algn="l" indent="0" marL="0">
              <a:lnSpc>
                <a:spcPct val="100000"/>
              </a:lnSpc>
              <a:buNone/>
            </a:pPr>
            <a:r>
              <a:rPr lang="en-US" sz="1200" dirty="0">
                <a:solidFill>
                  <a:srgbClr val="472406"/>
                </a:solidFill>
                <a:latin typeface="Arial" pitchFamily="34" charset="0"/>
                <a:ea typeface="Arial" pitchFamily="34" charset="-122"/>
                <a:cs typeface="Arial" pitchFamily="34" charset="-120"/>
              </a:rPr>
              <a:t>Простая схема помогает ученику построить короткий ответ: сначала страна, потом столица, затем природа, символ и личная деталь.
</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313326" y="2057985"/>
            <a:ext cx="445422" cy="50905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42056" y="2057985"/>
            <a:ext cx="509053" cy="50905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092051" y="2082714"/>
            <a:ext cx="517045" cy="459595"/>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5961050" y="2057985"/>
            <a:ext cx="445422" cy="509053"/>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7754038" y="2105694"/>
            <a:ext cx="517045" cy="413636"/>
          </a:xfrm>
          <a:prstGeom prst="rect">
            <a:avLst/>
          </a:prstGeom>
        </p:spPr>
      </p:pic>
      <p:sp>
        <p:nvSpPr>
          <p:cNvPr id="12" name="Text 0"/>
          <p:cNvSpPr txBox="1"/>
          <p:nvPr/>
        </p:nvSpPr>
        <p:spPr>
          <a:xfrm>
            <a:off x="2221606" y="2814638"/>
            <a:ext cx="1074396" cy="1652277"/>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Символы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Flag is one of the easiest topic words to learn. It is useful with colours and simple descriptions, so pupils can say more than one short sentence.
</a:t>
            </a:r>
            <a:endParaRPr lang="en-US" sz="1200" dirty="0"/>
          </a:p>
        </p:txBody>
      </p:sp>
      <p:sp>
        <p:nvSpPr>
          <p:cNvPr id="13" name="Text 1"/>
          <p:cNvSpPr txBox="1"/>
          <p:nvPr/>
        </p:nvSpPr>
        <p:spPr>
          <a:xfrm>
            <a:off x="384512" y="2814638"/>
            <a:ext cx="1074396" cy="1652277"/>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Страна и город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Country, city and capital are the main words for talking about Russia. They help children build short answers and say where a place is on the map.
</a:t>
            </a:r>
            <a:endParaRPr lang="en-US" sz="1200" dirty="0"/>
          </a:p>
        </p:txBody>
      </p:sp>
      <p:sp>
        <p:nvSpPr>
          <p:cNvPr id="14" name="Text 2"/>
          <p:cNvSpPr txBox="1"/>
          <p:nvPr/>
        </p:nvSpPr>
        <p:spPr>
          <a:xfrm>
            <a:off x="4036142" y="2814638"/>
            <a:ext cx="1074396" cy="1652277"/>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Природа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River, lake and mountain describe Russian nature in a clear way. These words are easy to match with pictures, which helps children remember them faster.
</a:t>
            </a:r>
            <a:endParaRPr lang="en-US" sz="1200" dirty="0"/>
          </a:p>
        </p:txBody>
      </p:sp>
      <p:sp>
        <p:nvSpPr>
          <p:cNvPr id="15" name="Text 3"/>
          <p:cNvSpPr txBox="1"/>
          <p:nvPr/>
        </p:nvSpPr>
        <p:spPr>
          <a:xfrm>
            <a:off x="5869330" y="2814638"/>
            <a:ext cx="1074396" cy="1652277"/>
          </a:xfrm>
          <a:prstGeom prst="rect">
            <a:avLst/>
          </a:prstGeom>
          <a:noFill/>
          <a:ln/>
        </p:spPr>
        <p:txBody>
          <a:bodyPr wrap="square" lIns="0" tIns="0" rIns="0" bIns="0" rtlCol="0" anchor="t"/>
          <a:lstStyle/>
          <a:p>
            <a:pPr algn="l" indent="0" marL="0">
              <a:lnSpc>
                <a:spcPct val="100000"/>
              </a:lnSpc>
              <a:buNone/>
            </a:pPr>
            <a:r>
              <a:rPr lang="en-US" sz="1200" b="1" dirty="0">
                <a:solidFill>
                  <a:srgbClr val="FFBB58"/>
                </a:solidFill>
                <a:latin typeface="Arial" pitchFamily="34" charset="0"/>
                <a:ea typeface="Arial" pitchFamily="34" charset="-122"/>
                <a:cs typeface="Arial" pitchFamily="34" charset="-120"/>
              </a:rPr>
              <a:t>Праздники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Holiday and family are important words for the topic. They let pupils talk about celebrations in a simple, friendly way, without long and complicated explanations.
</a:t>
            </a:r>
            <a:endParaRPr lang="en-US" sz="1200" dirty="0"/>
          </a:p>
        </p:txBody>
      </p:sp>
      <p:sp>
        <p:nvSpPr>
          <p:cNvPr id="16" name="Text 4"/>
          <p:cNvSpPr txBox="1"/>
          <p:nvPr/>
        </p:nvSpPr>
        <p:spPr>
          <a:xfrm>
            <a:off x="7698130" y="2814638"/>
            <a:ext cx="1074396" cy="1652277"/>
          </a:xfrm>
          <a:prstGeom prst="rect">
            <a:avLst/>
          </a:prstGeom>
          <a:noFill/>
          <a:ln/>
        </p:spPr>
        <p:txBody>
          <a:bodyPr wrap="square" lIns="0" tIns="0" rIns="0" bIns="0" rtlCol="0" anchor="t"/>
          <a:lstStyle/>
          <a:p>
            <a:pPr algn="l" indent="0" marL="0">
              <a:lnSpc>
                <a:spcPct val="100000"/>
              </a:lnSpc>
              <a:buNone/>
            </a:pPr>
            <a:r>
              <a:rPr lang="en-US" sz="1165" b="1" dirty="0">
                <a:solidFill>
                  <a:srgbClr val="FFBB58"/>
                </a:solidFill>
                <a:latin typeface="Arial" pitchFamily="34" charset="0"/>
                <a:ea typeface="Arial" pitchFamily="34" charset="-122"/>
                <a:cs typeface="Arial" pitchFamily="34" charset="-120"/>
              </a:rPr>
              <a:t>Слова-помощники
</a:t>
            </a:r>
            <a:pPr algn="l" indent="0" marL="0">
              <a:lnSpc>
                <a:spcPct val="100000"/>
              </a:lnSpc>
              <a:buNone/>
            </a:pPr>
            <a:r>
              <a:rPr lang="en-US" sz="97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71" dirty="0">
                <a:solidFill>
                  <a:srgbClr val="FFFFFF"/>
                </a:solidFill>
                <a:latin typeface="Arial" pitchFamily="34" charset="0"/>
                <a:ea typeface="Arial" pitchFamily="34" charset="-122"/>
                <a:cs typeface="Arial" pitchFamily="34" charset="-120"/>
              </a:rPr>
              <a:t>Big, beautiful, famous, cold, warm and friendly make answers richer. With these words, children can say something short about Russia and still sound confident.
</a:t>
            </a:r>
            <a:endParaRPr lang="en-US" sz="1165" dirty="0"/>
          </a:p>
        </p:txBody>
      </p:sp>
      <p:sp>
        <p:nvSpPr>
          <p:cNvPr id="17" name="Text 5"/>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FFBB58"/>
                </a:solidFill>
                <a:latin typeface="Arial" pitchFamily="34" charset="0"/>
                <a:ea typeface="Arial" pitchFamily="34" charset="-122"/>
                <a:cs typeface="Arial" pitchFamily="34" charset="-120"/>
              </a:rPr>
              <a:t>15</a:t>
            </a:r>
            <a:endParaRPr lang="en-US" sz="1400" dirty="0"/>
          </a:p>
        </p:txBody>
      </p:sp>
      <p:sp>
        <p:nvSpPr>
          <p:cNvPr id="18" name="Text 6"/>
          <p:cNvSpPr txBox="1"/>
          <p:nvPr/>
        </p:nvSpPr>
        <p:spPr>
          <a:xfrm>
            <a:off x="371476" y="375657"/>
            <a:ext cx="8408226" cy="1295266"/>
          </a:xfrm>
          <a:prstGeom prst="rect">
            <a:avLst/>
          </a:prstGeom>
          <a:noFill/>
          <a:ln/>
        </p:spPr>
        <p:txBody>
          <a:bodyPr wrap="square" lIns="0" tIns="0" rIns="0" bIns="0" rtlCol="0" anchor="b"/>
          <a:lstStyle/>
          <a:p>
            <a:pPr algn="l" indent="0" marL="0">
              <a:lnSpc>
                <a:spcPct val="100000"/>
              </a:lnSpc>
              <a:buNone/>
            </a:pPr>
            <a:r>
              <a:rPr lang="en-US" sz="3000" b="1" dirty="0">
                <a:solidFill>
                  <a:srgbClr val="472406"/>
                </a:solidFill>
                <a:latin typeface="Arial" pitchFamily="34" charset="0"/>
                <a:ea typeface="Arial" pitchFamily="34" charset="-122"/>
                <a:cs typeface="Arial" pitchFamily="34" charset="-120"/>
              </a:rPr>
              <a:t>Useful words for the lesson
</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46296" y="346426"/>
            <a:ext cx="4213822" cy="158018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9A6538"/>
                </a:solidFill>
                <a:latin typeface="Arial" pitchFamily="34" charset="0"/>
                <a:ea typeface="Arial" pitchFamily="34" charset="-122"/>
                <a:cs typeface="Arial" pitchFamily="34" charset="-120"/>
              </a:rPr>
              <a:t>16</a:t>
            </a:r>
            <a:endParaRPr lang="en-US" sz="1400" dirty="0"/>
          </a:p>
        </p:txBody>
      </p:sp>
      <p:sp>
        <p:nvSpPr>
          <p:cNvPr id="10" name="Text 1"/>
          <p:cNvSpPr txBox="1"/>
          <p:nvPr/>
        </p:nvSpPr>
        <p:spPr>
          <a:xfrm>
            <a:off x="371476" y="375657"/>
            <a:ext cx="4102595" cy="1502618"/>
          </a:xfrm>
          <a:prstGeom prst="rect">
            <a:avLst/>
          </a:prstGeom>
          <a:noFill/>
          <a:ln/>
        </p:spPr>
        <p:txBody>
          <a:bodyPr wrap="square" lIns="0" tIns="0" rIns="0" bIns="0" rtlCol="0" anchor="b"/>
          <a:lstStyle/>
          <a:p>
            <a:pPr algn="l" indent="0" marL="0">
              <a:lnSpc>
                <a:spcPct val="100000"/>
              </a:lnSpc>
              <a:buNone/>
            </a:pPr>
            <a:r>
              <a:rPr lang="en-US" sz="3000" b="1" dirty="0">
                <a:solidFill>
                  <a:srgbClr val="472406"/>
                </a:solidFill>
                <a:latin typeface="Arial" pitchFamily="34" charset="0"/>
                <a:ea typeface="Arial" pitchFamily="34" charset="-122"/>
                <a:cs typeface="Arial" pitchFamily="34" charset="-120"/>
              </a:rPr>
              <a:t>What can children say about Russia?
</a:t>
            </a:r>
            <a:endParaRPr lang="en-US" sz="3000" dirty="0"/>
          </a:p>
        </p:txBody>
      </p:sp>
      <p:sp>
        <p:nvSpPr>
          <p:cNvPr id="11" name="Text 2"/>
          <p:cNvSpPr txBox="1"/>
          <p:nvPr/>
        </p:nvSpPr>
        <p:spPr>
          <a:xfrm>
            <a:off x="571037" y="2408686"/>
            <a:ext cx="1318413" cy="1954374"/>
          </a:xfrm>
          <a:prstGeom prst="rect">
            <a:avLst/>
          </a:prstGeom>
          <a:noFill/>
          <a:ln/>
        </p:spPr>
        <p:txBody>
          <a:bodyPr wrap="square" lIns="0" tIns="0" rIns="0" bIns="0" rtlCol="0" anchor="t"/>
          <a:lstStyle/>
          <a:p>
            <a:pPr algn="l" indent="0" marL="0">
              <a:lnSpc>
                <a:spcPct val="100000"/>
              </a:lnSpc>
              <a:buNone/>
            </a:pPr>
            <a:r>
              <a:rPr lang="en-US" sz="1000" b="1" dirty="0">
                <a:solidFill>
                  <a:srgbClr val="472406"/>
                </a:solidFill>
                <a:latin typeface="Arial" pitchFamily="34" charset="0"/>
                <a:ea typeface="Arial" pitchFamily="34" charset="-122"/>
                <a:cs typeface="Arial" pitchFamily="34" charset="-120"/>
              </a:rPr>
              <a:t>О стране
</a:t>
            </a:r>
            <a:pPr algn="l" indent="0" marL="0">
              <a:lnSpc>
                <a:spcPct val="100000"/>
              </a:lnSpc>
              <a:buNone/>
            </a:pPr>
            <a:r>
              <a:rPr lang="en-US" sz="8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Russia is big. Это короткая фраза, которую легко сказать вслух и запомнить. Она помогает начать рассказ без страха и сразу назвать главную идею темы.
</a:t>
            </a:r>
            <a:endParaRPr lang="en-US" sz="1000" dirty="0"/>
          </a:p>
        </p:txBody>
      </p:sp>
      <p:sp>
        <p:nvSpPr>
          <p:cNvPr id="12" name="Text 3"/>
          <p:cNvSpPr txBox="1"/>
          <p:nvPr/>
        </p:nvSpPr>
        <p:spPr>
          <a:xfrm>
            <a:off x="2291409" y="2408686"/>
            <a:ext cx="1318413" cy="1954374"/>
          </a:xfrm>
          <a:prstGeom prst="rect">
            <a:avLst/>
          </a:prstGeom>
          <a:noFill/>
          <a:ln/>
        </p:spPr>
        <p:txBody>
          <a:bodyPr wrap="square" lIns="0" tIns="0" rIns="0" bIns="0" rtlCol="0" anchor="t"/>
          <a:lstStyle/>
          <a:p>
            <a:pPr algn="l" indent="0" marL="0">
              <a:lnSpc>
                <a:spcPct val="100000"/>
              </a:lnSpc>
              <a:buNone/>
            </a:pPr>
            <a:r>
              <a:rPr lang="en-US" sz="1000" b="1" dirty="0">
                <a:solidFill>
                  <a:srgbClr val="472406"/>
                </a:solidFill>
                <a:latin typeface="Arial" pitchFamily="34" charset="0"/>
                <a:ea typeface="Arial" pitchFamily="34" charset="-122"/>
                <a:cs typeface="Arial" pitchFamily="34" charset="-120"/>
              </a:rPr>
              <a:t>О столице
</a:t>
            </a:r>
            <a:pPr algn="l" indent="0" marL="0">
              <a:lnSpc>
                <a:spcPct val="100000"/>
              </a:lnSpc>
              <a:buNone/>
            </a:pPr>
            <a:r>
              <a:rPr lang="en-US" sz="8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Moscow is the capital. Такое предложение очень полезно для 4 класса: оно короткое, ясное и связано с картой страны, которую дети уже узнают.
</a:t>
            </a:r>
            <a:endParaRPr lang="en-US" sz="1000" dirty="0"/>
          </a:p>
        </p:txBody>
      </p:sp>
      <p:sp>
        <p:nvSpPr>
          <p:cNvPr id="13" name="Text 4"/>
          <p:cNvSpPr txBox="1"/>
          <p:nvPr/>
        </p:nvSpPr>
        <p:spPr>
          <a:xfrm>
            <a:off x="4011781" y="2408686"/>
            <a:ext cx="1318413" cy="1954374"/>
          </a:xfrm>
          <a:prstGeom prst="rect">
            <a:avLst/>
          </a:prstGeom>
          <a:noFill/>
          <a:ln/>
        </p:spPr>
        <p:txBody>
          <a:bodyPr wrap="square" lIns="0" tIns="0" rIns="0" bIns="0" rtlCol="0" anchor="t"/>
          <a:lstStyle/>
          <a:p>
            <a:pPr algn="l" indent="0" marL="0">
              <a:lnSpc>
                <a:spcPct val="100000"/>
              </a:lnSpc>
              <a:buNone/>
            </a:pPr>
            <a:r>
              <a:rPr lang="en-US" sz="1000" b="1" dirty="0">
                <a:solidFill>
                  <a:srgbClr val="472406"/>
                </a:solidFill>
                <a:latin typeface="Arial" pitchFamily="34" charset="0"/>
                <a:ea typeface="Arial" pitchFamily="34" charset="-122"/>
                <a:cs typeface="Arial" pitchFamily="34" charset="-120"/>
              </a:rPr>
              <a:t>О флаге
</a:t>
            </a:r>
            <a:pPr algn="l" indent="0" marL="0">
              <a:lnSpc>
                <a:spcPct val="100000"/>
              </a:lnSpc>
              <a:buNone/>
            </a:pPr>
            <a:r>
              <a:rPr lang="en-US" sz="8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The flag is white, blue and red. This sentence teaches colours and gives a simple way to describe one of the best-known symbols of Russia.
</a:t>
            </a:r>
            <a:endParaRPr lang="en-US" sz="1000" dirty="0"/>
          </a:p>
        </p:txBody>
      </p:sp>
      <p:sp>
        <p:nvSpPr>
          <p:cNvPr id="14" name="Text 5"/>
          <p:cNvSpPr txBox="1"/>
          <p:nvPr/>
        </p:nvSpPr>
        <p:spPr>
          <a:xfrm>
            <a:off x="5732153" y="2408686"/>
            <a:ext cx="1318413" cy="1954374"/>
          </a:xfrm>
          <a:prstGeom prst="rect">
            <a:avLst/>
          </a:prstGeom>
          <a:noFill/>
          <a:ln/>
        </p:spPr>
        <p:txBody>
          <a:bodyPr wrap="square" lIns="0" tIns="0" rIns="0" bIns="0" rtlCol="0" anchor="t"/>
          <a:lstStyle/>
          <a:p>
            <a:pPr algn="l" indent="0" marL="0">
              <a:lnSpc>
                <a:spcPct val="100000"/>
              </a:lnSpc>
              <a:buNone/>
            </a:pPr>
            <a:r>
              <a:rPr lang="en-US" sz="1000" b="1" dirty="0">
                <a:solidFill>
                  <a:srgbClr val="472406"/>
                </a:solidFill>
                <a:latin typeface="Arial" pitchFamily="34" charset="0"/>
                <a:ea typeface="Arial" pitchFamily="34" charset="-122"/>
                <a:cs typeface="Arial" pitchFamily="34" charset="-120"/>
              </a:rPr>
              <a:t>О традициях
</a:t>
            </a:r>
            <a:pPr algn="l" indent="0" marL="0">
              <a:lnSpc>
                <a:spcPct val="100000"/>
              </a:lnSpc>
              <a:buNone/>
            </a:pPr>
            <a:r>
              <a:rPr lang="en-US" sz="8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I know Russian holidays. Эта фраза показывает, что ученик может назвать праздник и не теряться. Она звучит уверенно и хорошо подходит для устного ответа.
</a:t>
            </a:r>
            <a:endParaRPr lang="en-US" sz="1000" dirty="0"/>
          </a:p>
        </p:txBody>
      </p:sp>
      <p:sp>
        <p:nvSpPr>
          <p:cNvPr id="15" name="Text 6"/>
          <p:cNvSpPr txBox="1"/>
          <p:nvPr/>
        </p:nvSpPr>
        <p:spPr>
          <a:xfrm>
            <a:off x="7452525" y="2408686"/>
            <a:ext cx="1318413" cy="1954374"/>
          </a:xfrm>
          <a:prstGeom prst="rect">
            <a:avLst/>
          </a:prstGeom>
          <a:noFill/>
          <a:ln/>
        </p:spPr>
        <p:txBody>
          <a:bodyPr wrap="square" lIns="0" tIns="0" rIns="0" bIns="0" rtlCol="0" anchor="t"/>
          <a:lstStyle/>
          <a:p>
            <a:pPr algn="l" indent="0" marL="0">
              <a:lnSpc>
                <a:spcPct val="100000"/>
              </a:lnSpc>
              <a:buNone/>
            </a:pPr>
            <a:r>
              <a:rPr lang="en-US" sz="1000" b="1" dirty="0">
                <a:solidFill>
                  <a:srgbClr val="472406"/>
                </a:solidFill>
                <a:latin typeface="Arial" pitchFamily="34" charset="0"/>
                <a:ea typeface="Arial" pitchFamily="34" charset="-122"/>
                <a:cs typeface="Arial" pitchFamily="34" charset="-120"/>
              </a:rPr>
              <a:t>О природе
</a:t>
            </a:r>
            <a:pPr algn="l" indent="0" marL="0">
              <a:lnSpc>
                <a:spcPct val="100000"/>
              </a:lnSpc>
              <a:buNone/>
            </a:pPr>
            <a:r>
              <a:rPr lang="en-US" sz="800" dirty="0">
                <a:solidFill>
                  <a:srgbClr val="472406"/>
                </a:solidFill>
                <a:latin typeface="Arial" pitchFamily="34" charset="0"/>
                <a:ea typeface="Arial" pitchFamily="34" charset="-122"/>
                <a:cs typeface="Arial" pitchFamily="34" charset="-120"/>
              </a:rPr>
              <a:t>
</a:t>
            </a:r>
            <a:pPr algn="l" indent="0" marL="0">
              <a:lnSpc>
                <a:spcPct val="100000"/>
              </a:lnSpc>
              <a:buNone/>
            </a:pPr>
            <a:r>
              <a:rPr lang="en-US" sz="800" dirty="0">
                <a:solidFill>
                  <a:srgbClr val="000000"/>
                </a:solidFill>
                <a:latin typeface="Arial" pitchFamily="34" charset="0"/>
                <a:ea typeface="Arial" pitchFamily="34" charset="-122"/>
                <a:cs typeface="Arial" pitchFamily="34" charset="-120"/>
              </a:rPr>
              <a:t>I like Russian nature. С этими словами дети могут сказать о лесах, реках и озёрах. Предложение короткое, тёплое и очень удобное для разговора.
</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78725" y="1440300"/>
            <a:ext cx="3654000" cy="2937600"/>
          </a:xfrm>
          <a:prstGeom prst="rect">
            <a:avLst/>
          </a:prstGeom>
          <a:noFill/>
          <a:ln/>
        </p:spPr>
        <p:txBody>
          <a:bodyPr wrap="square" lIns="0" tIns="0" rIns="0" bIns="0" rtlCol="0" anchor="ctr"/>
          <a:lstStyle/>
          <a:p>
            <a:pPr algn="l" indent="0" marL="0">
              <a:lnSpc>
                <a:spcPct val="100000"/>
              </a:lnSpc>
              <a:buNone/>
            </a:pPr>
            <a:r>
              <a:rPr lang="en-US" sz="5400" b="1" dirty="0">
                <a:solidFill>
                  <a:srgbClr val="FFBB58"/>
                </a:solidFill>
                <a:latin typeface="Arial" pitchFamily="34" charset="0"/>
                <a:ea typeface="Arial" pitchFamily="34" charset="-122"/>
                <a:cs typeface="Arial" pitchFamily="34" charset="-120"/>
              </a:rPr>
              <a:t>17,1 млн км²
</a:t>
            </a:r>
            <a:pPr algn="l" indent="0" marL="0">
              <a:lnSpc>
                <a:spcPct val="100000"/>
              </a:lnSpc>
              <a:buNone/>
            </a:pPr>
            <a:r>
              <a:rPr lang="en-US" sz="1500" b="1" dirty="0">
                <a:solidFill>
                  <a:srgbClr val="FFBB58"/>
                </a:solidFill>
                <a:latin typeface="Arial" pitchFamily="34" charset="0"/>
                <a:ea typeface="Arial" pitchFamily="34" charset="-122"/>
                <a:cs typeface="Arial" pitchFamily="34" charset="-120"/>
              </a:rPr>
              <a:t>
</a:t>
            </a:r>
            <a:pPr algn="l" indent="0" marL="0">
              <a:lnSpc>
                <a:spcPct val="100000"/>
              </a:lnSpc>
              <a:buNone/>
            </a:pPr>
            <a:r>
              <a:rPr lang="en-US" sz="1500" b="1" dirty="0">
                <a:solidFill>
                  <a:srgbClr val="FFBB58"/>
                </a:solidFill>
                <a:latin typeface="Arial" pitchFamily="34" charset="0"/>
                <a:ea typeface="Arial" pitchFamily="34" charset="-122"/>
                <a:cs typeface="Arial" pitchFamily="34" charset="-120"/>
              </a:rPr>
              <a:t>Россия является самой большой страной мира по площади.
</a:t>
            </a:r>
            <a:endParaRPr lang="en-US" sz="5400" dirty="0"/>
          </a:p>
        </p:txBody>
      </p:sp>
      <p:sp>
        <p:nvSpPr>
          <p:cNvPr id="5" name="Text 1"/>
          <p:cNvSpPr txBox="1"/>
          <p:nvPr/>
        </p:nvSpPr>
        <p:spPr>
          <a:xfrm>
            <a:off x="5377188" y="1720900"/>
            <a:ext cx="3040200" cy="2398200"/>
          </a:xfrm>
          <a:prstGeom prst="rect">
            <a:avLst/>
          </a:prstGeom>
          <a:noFill/>
          <a:ln/>
        </p:spPr>
        <p:txBody>
          <a:bodyPr wrap="square" lIns="0" tIns="0" rIns="0" bIns="0" rtlCol="0" anchor="ctr"/>
          <a:lstStyle/>
          <a:p>
            <a:pPr algn="l" indent="0" marL="0">
              <a:lnSpc>
                <a:spcPct val="100000"/>
              </a:lnSpc>
              <a:buNone/>
            </a:pPr>
            <a:r>
              <a:rPr lang="en-US" sz="1400" b="1" dirty="0">
                <a:solidFill>
                  <a:srgbClr val="9A6538"/>
                </a:solidFill>
                <a:latin typeface="Arial" pitchFamily="34" charset="0"/>
                <a:ea typeface="Arial" pitchFamily="34" charset="-122"/>
                <a:cs typeface="Arial" pitchFamily="34" charset="-120"/>
              </a:rPr>
              <a:t>Это помогает понять, почему на карте страны так много городов, рек и дорог. Для детей это запоминается как большое географическое открытие.
</a:t>
            </a:r>
            <a:pPr algn="l" indent="0" marL="0">
              <a:lnSpc>
                <a:spcPct val="100000"/>
              </a:lnSpc>
              <a:buNone/>
            </a:pPr>
            <a:r>
              <a:rPr lang="en-US" sz="1400" b="1" dirty="0">
                <a:solidFill>
                  <a:srgbClr val="9A6538"/>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Большая российская энциклопедия
</a:t>
            </a:r>
            <a:endParaRPr lang="en-US" sz="1400" dirty="0"/>
          </a:p>
        </p:txBody>
      </p:sp>
      <p:sp>
        <p:nvSpPr>
          <p:cNvPr id="6" name="Text 2"/>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FFFFFF"/>
                </a:solidFill>
                <a:latin typeface="Arial" pitchFamily="34" charset="0"/>
                <a:ea typeface="Arial" pitchFamily="34" charset="-122"/>
                <a:cs typeface="Arial" pitchFamily="34" charset="-120"/>
              </a:rPr>
              <a:t>17</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41650" y="1797283"/>
            <a:ext cx="2249100" cy="1757109"/>
          </a:xfrm>
          <a:prstGeom prst="rect">
            <a:avLst/>
          </a:prstGeom>
        </p:spPr>
      </p:pic>
      <p:pic>
        <p:nvPicPr>
          <p:cNvPr id="4" name="Image 2" descr="preencoded.png">    </p:cNvPr>
          <p:cNvPicPr>
            <a:picLocks noChangeAspect="1"/>
          </p:cNvPicPr>
          <p:nvPr/>
        </p:nvPicPr>
        <p:blipFill>
          <a:blip r:embed="rId3"/>
          <a:stretch>
            <a:fillRect/>
          </a:stretch>
        </p:blipFill>
        <p:spPr>
          <a:xfrm>
            <a:off x="3161431" y="1796650"/>
            <a:ext cx="2248339" cy="1758375"/>
          </a:xfrm>
          <a:prstGeom prst="rect">
            <a:avLst/>
          </a:prstGeom>
        </p:spPr>
      </p:pic>
      <p:pic>
        <p:nvPicPr>
          <p:cNvPr id="5" name="Image 3" descr="preencoded.png">    </p:cNvPr>
          <p:cNvPicPr>
            <a:picLocks noChangeAspect="1"/>
          </p:cNvPicPr>
          <p:nvPr/>
        </p:nvPicPr>
        <p:blipFill>
          <a:blip r:embed="rId4"/>
          <a:stretch>
            <a:fillRect/>
          </a:stretch>
        </p:blipFill>
        <p:spPr>
          <a:xfrm>
            <a:off x="6018931" y="1796650"/>
            <a:ext cx="2248339" cy="175837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FFBB58"/>
                </a:solidFill>
                <a:latin typeface="Arial" pitchFamily="34" charset="0"/>
                <a:ea typeface="Arial" pitchFamily="34" charset="-122"/>
                <a:cs typeface="Arial" pitchFamily="34" charset="-120"/>
              </a:rPr>
              <a:t>18</a:t>
            </a:r>
            <a:endParaRPr lang="en-US" sz="1400" dirty="0"/>
          </a:p>
        </p:txBody>
      </p:sp>
      <p:sp>
        <p:nvSpPr>
          <p:cNvPr id="8" name="Text 1"/>
          <p:cNvSpPr txBox="1"/>
          <p:nvPr/>
        </p:nvSpPr>
        <p:spPr>
          <a:xfrm>
            <a:off x="384513" y="3706280"/>
            <a:ext cx="2139614" cy="817472"/>
          </a:xfrm>
          <a:prstGeom prst="rect">
            <a:avLst/>
          </a:prstGeom>
          <a:noFill/>
          <a:ln/>
        </p:spPr>
        <p:txBody>
          <a:bodyPr wrap="square" lIns="0" tIns="0" rIns="0" bIns="0" rtlCol="0" anchor="t"/>
          <a:lstStyle/>
          <a:p>
            <a:pPr algn="l" indent="0" marL="0">
              <a:lnSpc>
                <a:spcPct val="100000"/>
              </a:lnSpc>
              <a:buNone/>
            </a:pPr>
            <a:r>
              <a:rPr lang="en-US" sz="1041" b="1" dirty="0">
                <a:solidFill>
                  <a:srgbClr val="FFBB58"/>
                </a:solidFill>
                <a:latin typeface="Arial" pitchFamily="34" charset="0"/>
                <a:ea typeface="Arial" pitchFamily="34" charset="-122"/>
                <a:cs typeface="Arial" pitchFamily="34" charset="-120"/>
              </a:rPr>
              <a:t>Москва и Санкт-Петербург
</a:t>
            </a:r>
            <a:pPr algn="l" indent="0" marL="0">
              <a:lnSpc>
                <a:spcPct val="100000"/>
              </a:lnSpc>
              <a:buNone/>
            </a:pPr>
            <a:r>
              <a:rPr lang="en-US" sz="86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67" dirty="0">
                <a:solidFill>
                  <a:srgbClr val="FFFFFF"/>
                </a:solidFill>
                <a:latin typeface="Arial" pitchFamily="34" charset="0"/>
                <a:ea typeface="Arial" pitchFamily="34" charset="-122"/>
                <a:cs typeface="Arial" pitchFamily="34" charset="-120"/>
              </a:rPr>
              <a:t>These two cities are perfect for a first travel story. Moscow is the capital, and St Petersburg is famous for beautiful streets and museums. Together they show both the official and the very graceful side of Russia.
</a:t>
            </a:r>
            <a:endParaRPr lang="en-US" sz="1041" dirty="0"/>
          </a:p>
        </p:txBody>
      </p:sp>
      <p:sp>
        <p:nvSpPr>
          <p:cNvPr id="9" name="Text 2"/>
          <p:cNvSpPr txBox="1"/>
          <p:nvPr/>
        </p:nvSpPr>
        <p:spPr>
          <a:xfrm>
            <a:off x="3203913" y="3706280"/>
            <a:ext cx="2139614" cy="817472"/>
          </a:xfrm>
          <a:prstGeom prst="rect">
            <a:avLst/>
          </a:prstGeom>
          <a:noFill/>
          <a:ln/>
        </p:spPr>
        <p:txBody>
          <a:bodyPr wrap="square" lIns="0" tIns="0" rIns="0" bIns="0" rtlCol="0" anchor="t"/>
          <a:lstStyle/>
          <a:p>
            <a:pPr algn="l" indent="0" marL="0">
              <a:lnSpc>
                <a:spcPct val="100000"/>
              </a:lnSpc>
              <a:buNone/>
            </a:pPr>
            <a:r>
              <a:rPr lang="en-US" sz="1043" b="1" dirty="0">
                <a:solidFill>
                  <a:srgbClr val="FFBB58"/>
                </a:solidFill>
                <a:latin typeface="Arial" pitchFamily="34" charset="0"/>
                <a:ea typeface="Arial" pitchFamily="34" charset="-122"/>
                <a:cs typeface="Arial" pitchFamily="34" charset="-120"/>
              </a:rPr>
              <a:t>Озеро Байкал и Сочи
</a:t>
            </a:r>
            <a:pPr algn="l" indent="0" marL="0">
              <a:lnSpc>
                <a:spcPct val="100000"/>
              </a:lnSpc>
              <a:buNone/>
            </a:pPr>
            <a:r>
              <a:rPr lang="en-US" sz="869"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69" dirty="0">
                <a:solidFill>
                  <a:srgbClr val="FFFFFF"/>
                </a:solidFill>
                <a:latin typeface="Arial" pitchFamily="34" charset="0"/>
                <a:ea typeface="Arial" pitchFamily="34" charset="-122"/>
                <a:cs typeface="Arial" pitchFamily="34" charset="-120"/>
              </a:rPr>
              <a:t>Lake Baikal is known as very deep, and Sochi is sunny and close to the sea. Children can imagine cold water in one place and warm holidays in the other, which makes the contrast easy to remember.
</a:t>
            </a:r>
            <a:endParaRPr lang="en-US" sz="1043" dirty="0"/>
          </a:p>
        </p:txBody>
      </p:sp>
      <p:sp>
        <p:nvSpPr>
          <p:cNvPr id="10" name="Text 3"/>
          <p:cNvSpPr txBox="1"/>
          <p:nvPr/>
        </p:nvSpPr>
        <p:spPr>
          <a:xfrm>
            <a:off x="6061413" y="3706280"/>
            <a:ext cx="2139614" cy="817472"/>
          </a:xfrm>
          <a:prstGeom prst="rect">
            <a:avLst/>
          </a:prstGeom>
          <a:noFill/>
          <a:ln/>
        </p:spPr>
        <p:txBody>
          <a:bodyPr wrap="square" lIns="0" tIns="0" rIns="0" bIns="0" rtlCol="0" anchor="t"/>
          <a:lstStyle/>
          <a:p>
            <a:pPr algn="l" indent="0" marL="0">
              <a:lnSpc>
                <a:spcPct val="100000"/>
              </a:lnSpc>
              <a:buNone/>
            </a:pPr>
            <a:r>
              <a:rPr lang="en-US" sz="1072" b="1" dirty="0">
                <a:solidFill>
                  <a:srgbClr val="FFBB58"/>
                </a:solidFill>
                <a:latin typeface="Arial" pitchFamily="34" charset="0"/>
                <a:ea typeface="Arial" pitchFamily="34" charset="-122"/>
                <a:cs typeface="Arial" pitchFamily="34" charset="-120"/>
              </a:rPr>
              <a:t>Казань и Алтай
</a:t>
            </a:r>
            <a:pPr algn="l" indent="0" marL="0">
              <a:lnSpc>
                <a:spcPct val="100000"/>
              </a:lnSpc>
              <a:buNone/>
            </a:pPr>
            <a:r>
              <a:rPr lang="en-US" sz="894"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94" dirty="0">
                <a:solidFill>
                  <a:srgbClr val="FFFFFF"/>
                </a:solidFill>
                <a:latin typeface="Arial" pitchFamily="34" charset="0"/>
                <a:ea typeface="Arial" pitchFamily="34" charset="-122"/>
                <a:cs typeface="Arial" pitchFamily="34" charset="-120"/>
              </a:rPr>
              <a:t>Kazan is often linked with history, old buildings and a lively city life. The mountains of Altai give a completely different picture: fresh air, high peaks and wide nature that looks like a postcard.
</a:t>
            </a:r>
            <a:endParaRPr lang="en-US" sz="1072" dirty="0"/>
          </a:p>
        </p:txBody>
      </p:sp>
      <p:sp>
        <p:nvSpPr>
          <p:cNvPr id="11" name="Text 4"/>
          <p:cNvSpPr txBox="1"/>
          <p:nvPr/>
        </p:nvSpPr>
        <p:spPr>
          <a:xfrm>
            <a:off x="371475" y="375650"/>
            <a:ext cx="8408100" cy="1201200"/>
          </a:xfrm>
          <a:prstGeom prst="rect">
            <a:avLst/>
          </a:prstGeom>
          <a:noFill/>
          <a:ln/>
        </p:spPr>
        <p:txBody>
          <a:bodyPr wrap="square" lIns="0" tIns="0" rIns="0" bIns="0" rtlCol="0" anchor="b"/>
          <a:lstStyle/>
          <a:p>
            <a:pPr algn="l" indent="0" marL="0">
              <a:lnSpc>
                <a:spcPct val="100000"/>
              </a:lnSpc>
              <a:buNone/>
            </a:pPr>
            <a:r>
              <a:rPr lang="en-US" sz="3000" b="1" dirty="0">
                <a:solidFill>
                  <a:srgbClr val="FFBB58"/>
                </a:solidFill>
                <a:latin typeface="Arial" pitchFamily="34" charset="0"/>
                <a:ea typeface="Arial" pitchFamily="34" charset="-122"/>
                <a:cs typeface="Arial" pitchFamily="34" charset="-120"/>
              </a:rPr>
              <a:t>Places to visit in Russia
</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46296" y="376906"/>
            <a:ext cx="4213822" cy="158018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7415530" y="4642579"/>
            <a:ext cx="1364172" cy="276999"/>
          </a:xfrm>
          <a:prstGeom prst="rect">
            <a:avLst/>
          </a:prstGeom>
          <a:noFill/>
          <a:ln/>
        </p:spPr>
        <p:txBody>
          <a:bodyPr wrap="square" lIns="0" tIns="0" rIns="0" bIns="0" rtlCol="0" anchor="ctr"/>
          <a:lstStyle/>
          <a:p>
            <a:pPr algn="r" indent="0" marL="0">
              <a:lnSpc>
                <a:spcPct val="100000"/>
              </a:lnSpc>
              <a:buNone/>
            </a:pPr>
            <a:r>
              <a:rPr lang="en-US" sz="1400" b="1" dirty="0">
                <a:solidFill>
                  <a:srgbClr val="FFBB58"/>
                </a:solidFill>
                <a:latin typeface="Arial" pitchFamily="34" charset="0"/>
                <a:ea typeface="Arial" pitchFamily="34" charset="-122"/>
                <a:cs typeface="Arial" pitchFamily="34" charset="-120"/>
              </a:rPr>
              <a:t>19</a:t>
            </a:r>
            <a:endParaRPr lang="en-US" sz="1400" dirty="0"/>
          </a:p>
        </p:txBody>
      </p:sp>
      <p:sp>
        <p:nvSpPr>
          <p:cNvPr id="9" name="Text 1"/>
          <p:cNvSpPr txBox="1"/>
          <p:nvPr/>
        </p:nvSpPr>
        <p:spPr>
          <a:xfrm>
            <a:off x="371476" y="375657"/>
            <a:ext cx="4102595" cy="1502618"/>
          </a:xfrm>
          <a:prstGeom prst="rect">
            <a:avLst/>
          </a:prstGeom>
          <a:noFill/>
          <a:ln/>
        </p:spPr>
        <p:txBody>
          <a:bodyPr wrap="square" lIns="0" tIns="0" rIns="0" bIns="0" rtlCol="0" anchor="b"/>
          <a:lstStyle/>
          <a:p>
            <a:pPr algn="l" indent="0" marL="0">
              <a:lnSpc>
                <a:spcPct val="100000"/>
              </a:lnSpc>
              <a:buNone/>
            </a:pPr>
            <a:r>
              <a:rPr lang="en-US" sz="3000" b="1" dirty="0">
                <a:solidFill>
                  <a:srgbClr val="FFBB58"/>
                </a:solidFill>
                <a:latin typeface="Arial" pitchFamily="34" charset="0"/>
                <a:ea typeface="Arial" pitchFamily="34" charset="-122"/>
                <a:cs typeface="Arial" pitchFamily="34" charset="-120"/>
              </a:rPr>
              <a:t>Mini review: what do we remember?
</a:t>
            </a:r>
            <a:endParaRPr lang="en-US" sz="3000" dirty="0"/>
          </a:p>
        </p:txBody>
      </p:sp>
      <p:sp>
        <p:nvSpPr>
          <p:cNvPr id="10" name="Text 2"/>
          <p:cNvSpPr txBox="1"/>
          <p:nvPr/>
        </p:nvSpPr>
        <p:spPr>
          <a:xfrm>
            <a:off x="384512" y="2401066"/>
            <a:ext cx="1867335" cy="1954374"/>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Россия большая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Russia is a big country. This idea is easy to remember because it explains why the map looks impressive and why the country has so many different places.
</a:t>
            </a:r>
            <a:endParaRPr lang="en-US" sz="1100" dirty="0"/>
          </a:p>
        </p:txBody>
      </p:sp>
      <p:sp>
        <p:nvSpPr>
          <p:cNvPr id="11" name="Text 3"/>
          <p:cNvSpPr txBox="1"/>
          <p:nvPr/>
        </p:nvSpPr>
        <p:spPr>
          <a:xfrm>
            <a:off x="2580931" y="2401066"/>
            <a:ext cx="1867335" cy="1954374"/>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Москва — столица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Moscow is the capital. The sentence is short, clear and useful in every lesson about Russia. Children can say it quickly and correctly.
</a:t>
            </a:r>
            <a:endParaRPr lang="en-US" sz="1100" dirty="0"/>
          </a:p>
        </p:txBody>
      </p:sp>
      <p:sp>
        <p:nvSpPr>
          <p:cNvPr id="12" name="Text 4"/>
          <p:cNvSpPr txBox="1"/>
          <p:nvPr/>
        </p:nvSpPr>
        <p:spPr>
          <a:xfrm>
            <a:off x="4748594" y="2401066"/>
            <a:ext cx="1867335" cy="1954374"/>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Флаг с тремя цветами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The flag has three colours: white, blue and red. This fact is simple to repeat and helps pupils notice one of the main symbols of the country.
</a:t>
            </a:r>
            <a:endParaRPr lang="en-US" sz="1100" dirty="0"/>
          </a:p>
        </p:txBody>
      </p:sp>
      <p:sp>
        <p:nvSpPr>
          <p:cNvPr id="13" name="Text 5"/>
          <p:cNvSpPr txBox="1"/>
          <p:nvPr/>
        </p:nvSpPr>
        <p:spPr>
          <a:xfrm>
            <a:off x="6903603" y="2401066"/>
            <a:ext cx="1867335" cy="1954374"/>
          </a:xfrm>
          <a:prstGeom prst="rect">
            <a:avLst/>
          </a:prstGeom>
          <a:noFill/>
          <a:ln/>
        </p:spPr>
        <p:txBody>
          <a:bodyPr wrap="square" lIns="0" tIns="0" rIns="0" bIns="0" rtlCol="0" anchor="t"/>
          <a:lstStyle/>
          <a:p>
            <a:pPr algn="l" indent="0" marL="0">
              <a:lnSpc>
                <a:spcPct val="100000"/>
              </a:lnSpc>
              <a:buNone/>
            </a:pPr>
            <a:r>
              <a:rPr lang="en-US" sz="1100" b="1" dirty="0">
                <a:solidFill>
                  <a:srgbClr val="FFBB58"/>
                </a:solidFill>
                <a:latin typeface="Arial" pitchFamily="34" charset="0"/>
                <a:ea typeface="Arial" pitchFamily="34" charset="-122"/>
                <a:cs typeface="Arial" pitchFamily="34" charset="-120"/>
              </a:rPr>
              <a:t>Природа и города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Russian nature and cities are famous and beautiful. This final idea connects everything in the topic and gives children a friendly, positive ending.
</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71475" y="925117"/>
            <a:ext cx="5486399" cy="2875359"/>
          </a:xfrm>
          <a:prstGeom prst="rect">
            <a:avLst/>
          </a:prstGeom>
          <a:noFill/>
          <a:ln/>
        </p:spPr>
        <p:txBody>
          <a:bodyPr wrap="square" lIns="0" tIns="0" rIns="0" bIns="0" rtlCol="0" anchor="ctr"/>
          <a:lstStyle/>
          <a:p>
            <a:pPr algn="l" indent="0" marL="0">
              <a:lnSpc>
                <a:spcPct val="100000"/>
              </a:lnSpc>
              <a:buNone/>
            </a:pPr>
            <a:r>
              <a:rPr lang="en-US" sz="3300" b="1" dirty="0">
                <a:solidFill>
                  <a:srgbClr val="FFBB58"/>
                </a:solidFill>
                <a:latin typeface="Arial" pitchFamily="34" charset="0"/>
                <a:ea typeface="Arial" pitchFamily="34" charset="-122"/>
                <a:cs typeface="Arial" pitchFamily="34" charset="-120"/>
              </a:rPr>
              <a:t>Russia is big, beautiful and interesting
</a:t>
            </a:r>
            <a:pPr algn="l" indent="0" marL="0">
              <a:lnSpc>
                <a:spcPct val="100000"/>
              </a:lnSpc>
              <a:buNone/>
            </a:pPr>
            <a:r>
              <a:rPr lang="en-US" sz="1200" dirty="0">
                <a:solidFill>
                  <a:srgbClr val="9A6538"/>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Сегодня мы увидели, что о России можно говорить по-английски просто и уверенно: назвать страну, столицу, флаг, города, природу и любимые традиции.
</a:t>
            </a:r>
            <a:endParaRPr lang="en-US" sz="3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2026-05-30T09:41:00Z</dcterms:created>
  <dcterms:modified xsi:type="dcterms:W3CDTF">2026-05-30T09:41:00Z</dcterms:modified>
</cp:coreProperties>
</file>