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image" Target="../media/image-11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773" y="554125"/>
            <a:ext cx="4293204" cy="373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Древней Руси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Русь стала сильным и богатым государством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племён к государству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Восточные славяне жили у рек, занимались земледелием, охотой и ремёслами. Постепенно они объединялись, чтобы защищаться от врагов и контролировать торговые пути, а власть князей и дружины становилась всё заметнее.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2375" y="335675"/>
            <a:ext cx="7896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Новгорода и Киева в 882 году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05200" y="14371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и южные земли Руси были связаны торговлей, но оставались разрозненными. Главные центры находились по разным речным путям и подчинялись разным правителям.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04500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882 года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123775" y="39340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Олег захватил Киев и объединил под своей властью важные земли. Это укрепило контроль над Днепровским путём и сделало государство более целостным.
</a:t>
            </a:r>
            <a:endParaRPr lang="en-US" sz="1185" dirty="0"/>
          </a:p>
        </p:txBody>
      </p:sp>
      <p:sp>
        <p:nvSpPr>
          <p:cNvPr id="13" name="Text 5"/>
          <p:cNvSpPr txBox="1"/>
          <p:nvPr/>
        </p:nvSpPr>
        <p:spPr>
          <a:xfrm>
            <a:off x="3222238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882 год — поход Олега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042325" y="14371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 стал главным городом Руси и получил славу «матери городов русских». С этого времени его считают центром Древнерусского государства.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140800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 — новая столица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политическое объединение и военная защита сделали Киев центром Руси.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усиливалась власть князя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25852" y="1054638"/>
            <a:ext cx="3076500" cy="302242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 — главный центр Древней Руси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44700" y="1421050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Удачное положение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 стоял на Днепре, поэтому через него проходили торговые и военные пути. Это помогало городу быстро расти и связывать разные земли Руси.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44700" y="2592853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и управление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находились княжеский двор и места, где принимали важные решения. Из Киева князь мог контролировать подвластные земли и поддерживать порядок.
</a:t>
            </a:r>
            <a:endParaRPr lang="en-US" sz="1083" dirty="0"/>
          </a:p>
        </p:txBody>
      </p:sp>
      <p:sp>
        <p:nvSpPr>
          <p:cNvPr id="13" name="Text 4"/>
          <p:cNvSpPr txBox="1"/>
          <p:nvPr/>
        </p:nvSpPr>
        <p:spPr>
          <a:xfrm>
            <a:off x="644700" y="3764671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 ремёсла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киевских рынках продавали товары из разных краёв, а в мастерских работали кузнецы, гончары и ювелиры. Город жил богатой и шумной жизнью.
</a:t>
            </a:r>
            <a:endParaRPr lang="en-US" sz="1182" dirty="0"/>
          </a:p>
        </p:txBody>
      </p:sp>
      <p:sp>
        <p:nvSpPr>
          <p:cNvPr id="14" name="Text 5"/>
          <p:cNvSpPr txBox="1"/>
          <p:nvPr/>
        </p:nvSpPr>
        <p:spPr>
          <a:xfrm>
            <a:off x="4056550" y="2044650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с миром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 принимал послов и купцов из других стран. Благодаря этому он был не только столицей, но и важным международным центром Руси.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соединял Балтийское и Чёрное моря, поэтому товары свободно двигались между севером, Русью и Византией.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торговля опиралась на обмен природными, ремесленными и привозными товарами.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по пути «из варяг в греки»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63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материалам темы «Торговля по пути из варяг в греки»
</a:t>
            </a:r>
            <a:endParaRPr lang="en-US" sz="86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4975" y="2975096"/>
            <a:ext cx="8561700" cy="21655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7050" y="118050"/>
            <a:ext cx="77904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Владимир и крещение Руси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9948" y="16486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988 год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Владимир принял христианство и крестил Русь. Это стало важным поворотом в истории государства и изменило духовную жизнь людей.
</a:t>
            </a:r>
            <a:endParaRPr lang="en-US" sz="982" dirty="0"/>
          </a:p>
        </p:txBody>
      </p:sp>
      <p:sp>
        <p:nvSpPr>
          <p:cNvPr id="11" name="Text 3"/>
          <p:cNvSpPr txBox="1"/>
          <p:nvPr/>
        </p:nvSpPr>
        <p:spPr>
          <a:xfrm>
            <a:off x="33812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Византией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крещения Русь стала теснее связана с Византией. Усилились культурные контакты, а новые обряды и праздники вошли в повседневную жизнь.
</a:t>
            </a:r>
            <a:endParaRPr lang="en-US" sz="1017" dirty="0"/>
          </a:p>
        </p:txBody>
      </p:sp>
      <p:sp>
        <p:nvSpPr>
          <p:cNvPr id="12" name="Text 4"/>
          <p:cNvSpPr txBox="1"/>
          <p:nvPr/>
        </p:nvSpPr>
        <p:spPr>
          <a:xfrm>
            <a:off x="62319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опора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поддерживало княжескую власть и помогало объединять страну. В городах начали строить храмы, которые стали заметными символами перемен.
</a:t>
            </a:r>
            <a:endParaRPr lang="en-US" sz="101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Ярославе Мудром в Киеве возвели Софийский собор — один из самых известных памятников Древней Руси. Он показывал богатство столицы и высокий уровень мастерства. Для жителей города это был не только храм, но и знак могущества государства.
</a:t>
            </a:r>
            <a:endParaRPr lang="en-US" sz="838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София Киевская — символ силы
</a:t>
            </a:r>
            <a:endParaRPr lang="en-US" sz="1375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одним ярким символом Киева стали Золотые ворота. Они защищали город и одновременно подчеркивали его величие. Через такие сооружения Русь показывала соседям, что умеет строить не хуже крупных европейских центров.
</a:t>
            </a:r>
            <a:endParaRPr lang="en-US" sz="898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Золотые ворота встречают гостей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Ярославе при церквях открывались школы, где учили чтению и письму. Князь укреплял международные связи через династические браки своих детей. Так Русь становилась заметной частью европейской политики.
</a:t>
            </a:r>
            <a:endParaRPr lang="en-US" sz="898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Школы, браки и связи с миром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Ярослав Мудрый и расцвет государства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387621"/>
            <a:ext cx="4775700" cy="2633658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правители по-своему укрепляли Русь: через объединение земель, веру, военную силу, законы и строительство.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Руси складывался из нескольких опор: политического объединения, веры, силы, права и культуры.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князья и их вклад в историю Руси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истории Древней Руси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25852" y="1054638"/>
            <a:ext cx="3076500" cy="302242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«Русская Правда» — первые письменные законы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44700" y="1421050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были законы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обычая кровной мести люди получили записанные правила. Это помогало решать споры спокойнее и защищать порядок в государстве.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44700" y="2592853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регулировали нормы
</a:t>
            </a:r>
            <a:pPr algn="l" indent="0" marL="0">
              <a:lnSpc>
                <a:spcPct val="115000"/>
              </a:lnSpc>
              <a:buNone/>
            </a:pPr>
            <a:r>
              <a:rPr lang="en-US" sz="4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«Русская Правда» определяла наказания за преступления, охраняла собственность и устанавливала порядок суда. Законы становились понятными для князя и его людей.
</a:t>
            </a:r>
            <a:endParaRPr lang="en-US" sz="1083" dirty="0"/>
          </a:p>
        </p:txBody>
      </p:sp>
      <p:sp>
        <p:nvSpPr>
          <p:cNvPr id="13" name="Text 4"/>
          <p:cNvSpPr txBox="1"/>
          <p:nvPr/>
        </p:nvSpPr>
        <p:spPr>
          <a:xfrm>
            <a:off x="644700" y="3764671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было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письменных правил делало жизнь более предсказуемой. Теперь наказание зависело не только от силы, но и от установленных норм.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056550" y="2044650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к государственности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 законов показывал, что Русь становилась организованным государством. Управлять большой страной без общих правил было бы гораздо труднее.
</a:t>
            </a:r>
            <a:endParaRPr lang="en-US" sz="108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1537" y="1534438"/>
            <a:ext cx="435600" cy="387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2150" y="2621013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1400" y="2656923"/>
            <a:ext cx="435600" cy="3484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1537" y="3748388"/>
            <a:ext cx="435600" cy="38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131" y="2030390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2131" y="957383"/>
            <a:ext cx="218400" cy="194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2131" y="3087060"/>
            <a:ext cx="218400" cy="194133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2131" y="4152097"/>
            <a:ext cx="218400" cy="2184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 и образование на Руси
</a:t>
            </a:r>
            <a:endParaRPr lang="en-US" sz="2000" dirty="0"/>
          </a:p>
        </p:txBody>
      </p:sp>
      <p:sp>
        <p:nvSpPr>
          <p:cNvPr id="16" name="Text 1"/>
          <p:cNvSpPr txBox="1"/>
          <p:nvPr/>
        </p:nvSpPr>
        <p:spPr>
          <a:xfrm>
            <a:off x="842625" y="2050361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87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при церквях
</a:t>
            </a:r>
            <a:pPr algn="l" indent="0" marL="0">
              <a:lnSpc>
                <a:spcPct val="115000"/>
              </a:lnSpc>
              <a:buNone/>
            </a:pPr>
            <a:r>
              <a:rPr lang="en-US" sz="59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храмах и монастырях открывались школы, где учили чтению, письму и счёту. Образование получали дети священников, княжеских людей и горожан, которым нужно было вести дела и переписку.
</a:t>
            </a:r>
            <a:endParaRPr lang="en-US" sz="1487" dirty="0"/>
          </a:p>
        </p:txBody>
      </p:sp>
      <p:sp>
        <p:nvSpPr>
          <p:cNvPr id="17" name="Text 2"/>
          <p:cNvSpPr txBox="1"/>
          <p:nvPr/>
        </p:nvSpPr>
        <p:spPr>
          <a:xfrm>
            <a:off x="842625" y="981342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4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Кириллица и книги
</a:t>
            </a:r>
            <a:pPr algn="l" indent="0" marL="0">
              <a:lnSpc>
                <a:spcPct val="115000"/>
              </a:lnSpc>
              <a:buNone/>
            </a:pPr>
            <a:r>
              <a:rPr lang="en-US" sz="58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принятия христианства на Руси распространилась кириллица, а вместе с ней — книги на понятном для книжников языке. Это помогло сохранять молитвы, правила и сведения о важных событиях.
</a:t>
            </a:r>
            <a:endParaRPr lang="en-US" sz="1474" dirty="0"/>
          </a:p>
        </p:txBody>
      </p:sp>
      <p:sp>
        <p:nvSpPr>
          <p:cNvPr id="18" name="Text 3"/>
          <p:cNvSpPr txBox="1"/>
          <p:nvPr/>
        </p:nvSpPr>
        <p:spPr>
          <a:xfrm>
            <a:off x="842650" y="3107950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 записывали события по годам и помогали помнить о князьях, походах, строительстве городов и изменениях в жизни страны. Благодаря им история Руси не исчезала из памяти.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842625" y="41885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Берестяные грамоты
</a:t>
            </a:r>
            <a:pPr algn="l" indent="0" marL="0">
              <a:lnSpc>
                <a:spcPct val="115000"/>
              </a:lnSpc>
              <a:buNone/>
            </a:pPr>
            <a:r>
              <a:rPr lang="en-US" sz="564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Берестяные грамоты показывают, что письмом пользовались не только в монастырях. На бересте писали деловые поручения, личные сообщения и просьбы, поэтому мы лучше понимаем повседневную жизнь людей.
</a:t>
            </a:r>
            <a:endParaRPr lang="en-US" sz="1409" dirty="0"/>
          </a:p>
        </p:txBody>
      </p:sp>
      <p:sp>
        <p:nvSpPr>
          <p:cNvPr id="20" name="Text 5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из этих городов усиливал государство по-своему: одни управляли землями, другие контролировали торговлю, а третьи защищали важные пути и границы.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 выделялся как главный политический центр, но сила Руси опиралась на сеть крупных городов с разными функциями.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центры Древней Руси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75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 ключевых центрах Древней Руси; обобщение по учебным материалам
</a:t>
            </a:r>
            <a:endParaRPr lang="en-US" sz="7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58868" y="1095972"/>
            <a:ext cx="3654900" cy="1238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 искусство Древней Руси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храмы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эпоху расцвета всё чаще строили каменные храмы, которые подчёркивали богатство и устойчивость государства. Они становились заметными центрами города и важными символами новой веры.
</a:t>
            </a:r>
            <a:endParaRPr lang="en-US" sz="1077" dirty="0"/>
          </a:p>
        </p:txBody>
      </p:sp>
      <p:sp>
        <p:nvSpPr>
          <p:cNvPr id="10" name="Text 2"/>
          <p:cNvSpPr txBox="1"/>
          <p:nvPr/>
        </p:nvSpPr>
        <p:spPr>
          <a:xfrm>
            <a:off x="5158475" y="25434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Софийский собор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Софийский собор в Киеве стал одним из самых известных памятников времени. Его размеры и украшения показывали, что Русь могла создавать произведения, равные великим центрам Европы и Византии.
</a:t>
            </a:r>
            <a:endParaRPr lang="en-US" sz="1077" dirty="0"/>
          </a:p>
        </p:txBody>
      </p:sp>
      <p:sp>
        <p:nvSpPr>
          <p:cNvPr id="11" name="Text 3"/>
          <p:cNvSpPr txBox="1"/>
          <p:nvPr/>
        </p:nvSpPr>
        <p:spPr>
          <a:xfrm>
            <a:off x="784500" y="31159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Мозаики и фрески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стены храмов украшали мозаиками и фресками. Такие изображения помогали передавать религиозные сюжеты людям, которые не могли читать, и делали здания особенно торжественными.
</a:t>
            </a:r>
            <a:endParaRPr lang="en-US" sz="1077" dirty="0"/>
          </a:p>
        </p:txBody>
      </p:sp>
      <p:sp>
        <p:nvSpPr>
          <p:cNvPr id="12" name="Text 4"/>
          <p:cNvSpPr txBox="1"/>
          <p:nvPr/>
        </p:nvSpPr>
        <p:spPr>
          <a:xfrm>
            <a:off x="5158475" y="38552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приёмы мастеров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мастера перенимали византийские традиции, но не копировали их полностью. Они развивали собственные способы резьбы по камню и дереву, поэтому искусство Руси имело узнаваемое лицо.
</a:t>
            </a:r>
            <a:endParaRPr lang="en-US" sz="1077" dirty="0"/>
          </a:p>
        </p:txBody>
      </p:sp>
      <p:sp>
        <p:nvSpPr>
          <p:cNvPr id="13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7841" y="1354345"/>
            <a:ext cx="2235418" cy="3686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жителей Руси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88484" y="1563225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жителей занималось земледелием: выращивали рожь, пшеницу и лён, держали скот, запасали продукты на зиму. От урожая зависело благополучие семьи и всей общины.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16637" y="1563226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Ремёсла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и селениях работали мастера, которые лепили глиняную посуду, ковали оружие, делали украшения и ткали ткани. Их изделия нужны были и для быта, и для торговли.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88484" y="3583725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Купцы перевозили товары между городами и далёкими странами. На рынках можно было увидеть меха, воск, мёд, ткани и украшения, а также договориться о цене и обмене.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616637" y="3583733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и община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деревнях люди жили общинами, вместе решали важные дела и помогали друг другу в работе. Такой порядок был особенно важен там, где труд на земле требовал согласия соседей.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государство не возникло из одной причины: его поддерживали и экономика, и власть, и культура. Вместе они усиливали друг друга.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давало сочетание выгодного положения, объединения земель и роста городов, а вера и законы укрепляли единство.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могущества Древней Руси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историческим фактам о Древней Руси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56" y="1442175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2231" y="1464015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256" y="3150483"/>
            <a:ext cx="218400" cy="1941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42231" y="3138350"/>
            <a:ext cx="218400" cy="218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49250" y="141125"/>
            <a:ext cx="82455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связи Древней Руси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1049829" y="1479938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Византия
</a:t>
            </a:r>
            <a:pPr algn="l" indent="0" marL="0">
              <a:lnSpc>
                <a:spcPct val="115000"/>
              </a:lnSpc>
              <a:buNone/>
            </a:pPr>
            <a:r>
              <a:rPr lang="en-US" sz="59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Византией Русь связывали торговля, дипломатия и культурное влияние. Именно оттуда пришли важные религиозные традиции, а контакты с империей повышали престиж киевских князей.
</a:t>
            </a:r>
            <a:endParaRPr lang="en-US" sz="1379" dirty="0"/>
          </a:p>
        </p:txBody>
      </p:sp>
      <p:sp>
        <p:nvSpPr>
          <p:cNvPr id="13" name="Text 3"/>
          <p:cNvSpPr txBox="1"/>
          <p:nvPr/>
        </p:nvSpPr>
        <p:spPr>
          <a:xfrm>
            <a:off x="5419454" y="1479600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и браки
</a:t>
            </a:r>
            <a:pPr algn="l" indent="0" marL="0">
              <a:lnSpc>
                <a:spcPct val="115000"/>
              </a:lnSpc>
              <a:buNone/>
            </a:pPr>
            <a:r>
              <a:rPr lang="en-US" sz="57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Князья укрепляли положение государства не только походами, но и союзами. Династические браки помогали договариваться с соседями и превращали родственные связи в политическую поддержку.
</a:t>
            </a:r>
            <a:endParaRPr lang="en-US" sz="1352" dirty="0"/>
          </a:p>
        </p:txBody>
      </p:sp>
      <p:sp>
        <p:nvSpPr>
          <p:cNvPr id="14" name="Text 4"/>
          <p:cNvSpPr txBox="1"/>
          <p:nvPr/>
        </p:nvSpPr>
        <p:spPr>
          <a:xfrm>
            <a:off x="1049829" y="3169762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пути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рекам и морским дорогам русские купцы выходили к разным странам Европы и Востока. Торговля приносила серебро, ткани и новые предметы быта, расширяя кругозор жителей.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5419454" y="3161257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Русь в Европе
</a:t>
            </a:r>
            <a:pPr algn="l" indent="0" marL="0">
              <a:lnSpc>
                <a:spcPct val="115000"/>
              </a:lnSpc>
              <a:buNone/>
            </a:pPr>
            <a:r>
              <a:rPr lang="en-US" sz="568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земли были частью большой системы международных отношений. Посольства, обмен дарами и переговоры показывали, что Киевская Русь играла заметную роль среди соседних государств.
</a:t>
            </a:r>
            <a:endParaRPr lang="en-US" sz="132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900" y="1726508"/>
            <a:ext cx="5226300" cy="208283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97900" y="280225"/>
            <a:ext cx="8658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изменилось после крещения Руси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5823275" y="897927"/>
            <a:ext cx="2993400" cy="34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принятие христианства повлияло на жизнь людей, культуру и связи государства.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Крещение усилило культурные и политические связи, способствовало развитию грамотности и помогло укрепить государственное единство.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97900" y="4637900"/>
            <a:ext cx="44097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6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 крещении Руси и его последствиях
</a:t>
            </a:r>
            <a:endParaRPr lang="en-US" sz="969" dirty="0"/>
          </a:p>
        </p:txBody>
      </p:sp>
      <p:sp>
        <p:nvSpPr>
          <p:cNvPr id="6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7050" y="118050"/>
            <a:ext cx="77904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расцвет Руси был недолгим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29948" y="16486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наследников
</a:t>
            </a:r>
            <a:pPr algn="l" indent="0" marL="0">
              <a:lnSpc>
                <a:spcPct val="115000"/>
              </a:lnSpc>
              <a:buNone/>
            </a:pPr>
            <a:r>
              <a:rPr lang="en-US" sz="1107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Ярослава Мудрого его потомки начали бороться за власть. Усобицы ослабляли княжество, мешали общим решениям и отвлекали силы от защиты страны.
</a:t>
            </a:r>
            <a:endParaRPr lang="en-US" sz="1015" dirty="0"/>
          </a:p>
        </p:txBody>
      </p:sp>
      <p:sp>
        <p:nvSpPr>
          <p:cNvPr id="10" name="Text 3"/>
          <p:cNvSpPr txBox="1"/>
          <p:nvPr/>
        </p:nvSpPr>
        <p:spPr>
          <a:xfrm>
            <a:off x="33812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Дробление земель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князь стремился получить собственный удел и управлять им самостоятельно. Из-за этого единая власть в Киеве слабела, а связи между землями становились менее прочными.
</a:t>
            </a:r>
            <a:endParaRPr lang="en-US" sz="1026" dirty="0"/>
          </a:p>
        </p:txBody>
      </p:sp>
      <p:sp>
        <p:nvSpPr>
          <p:cNvPr id="11" name="Text 4"/>
          <p:cNvSpPr txBox="1"/>
          <p:nvPr/>
        </p:nvSpPr>
        <p:spPr>
          <a:xfrm>
            <a:off x="530502" y="34071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8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с юга
</a:t>
            </a:r>
            <a:pPr algn="l" indent="0" marL="0">
              <a:lnSpc>
                <a:spcPct val="115000"/>
              </a:lnSpc>
              <a:buNone/>
            </a:pPr>
            <a:r>
              <a:rPr lang="en-US" sz="1028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Южным рубежам Руси постоянно угрожали кочевники. Набеги разрушали поселения, мешали торговле и заставляли князей тратить силы на оборону вместо внутреннего развития.
</a:t>
            </a:r>
            <a:endParaRPr lang="en-US" sz="1028" dirty="0"/>
          </a:p>
        </p:txBody>
      </p:sp>
      <p:sp>
        <p:nvSpPr>
          <p:cNvPr id="12" name="Text 5"/>
          <p:cNvSpPr txBox="1"/>
          <p:nvPr/>
        </p:nvSpPr>
        <p:spPr>
          <a:xfrm>
            <a:off x="3380923" y="34071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центры силы
</a:t>
            </a:r>
            <a:pPr algn="l" indent="0" marL="0">
              <a:lnSpc>
                <a:spcPct val="115000"/>
              </a:lnSpc>
              <a:buNone/>
            </a:pPr>
            <a:r>
              <a:rPr lang="en-US" sz="1007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XII веку усилилась политическая раздробленность: отдельные земли становились почти самостоятельными. При этом культура, книжность и ремёсла продолжали развиваться, несмотря на ослабление единства.
</a:t>
            </a:r>
            <a:endParaRPr lang="en-US" sz="92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 политические, хозяйственные и культурные изменения поддерживали друг друга.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Русь пришла к своему расцвету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расцвета Древней Руси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Древней Руси оставил потомкам не только города и храмы, но и традиции письменности, права и культуры. Именно тогда сформировались важные основы исторической памяти восточных славян.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2026-06-01T02:54:16Z</dcterms:created>
  <dcterms:modified xsi:type="dcterms:W3CDTF">2026-06-01T02:54:16Z</dcterms:modified>
</cp:coreProperties>
</file>