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image" Target="../media/image-6-3.jpe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eg"/><Relationship Id="rId3" Type="http://schemas.openxmlformats.org/officeDocument/2006/relationships/image" Target="../media/image-7-3.jpe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jpe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jpe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jpeg"/><Relationship Id="rId4" Type="http://schemas.openxmlformats.org/officeDocument/2006/relationships/image" Target="../media/image-19-4.jpe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2933699" y="239467"/>
            <a:ext cx="12839703" cy="9592161"/>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sp>
        <p:nvSpPr>
          <p:cNvPr id="6" name="Text 0"/>
          <p:cNvSpPr txBox="1"/>
          <p:nvPr/>
        </p:nvSpPr>
        <p:spPr>
          <a:xfrm>
            <a:off x="663675" y="4258175"/>
            <a:ext cx="16960500" cy="4791300"/>
          </a:xfrm>
          <a:prstGeom prst="rect">
            <a:avLst/>
          </a:prstGeom>
          <a:noFill/>
          <a:ln/>
        </p:spPr>
        <p:txBody>
          <a:bodyPr wrap="square" lIns="0" tIns="0" rIns="0" bIns="0" rtlCol="0" anchor="t"/>
          <a:lstStyle/>
          <a:p>
            <a:pPr algn="ctr" indent="0" marL="0">
              <a:lnSpc>
                <a:spcPct val="100000"/>
              </a:lnSpc>
              <a:buNone/>
            </a:pPr>
            <a:r>
              <a:rPr lang="en-US" sz="7711" dirty="0">
                <a:solidFill>
                  <a:srgbClr val="FFFFFF"/>
                </a:solidFill>
                <a:latin typeface="Arial" pitchFamily="34" charset="0"/>
                <a:ea typeface="Arial" pitchFamily="34" charset="-122"/>
                <a:cs typeface="Arial" pitchFamily="34" charset="-120"/>
              </a:rPr>
              <a:t>Обзор темы: реки и озёра Земли
</a:t>
            </a:r>
            <a:pPr algn="ctr" indent="0" marL="0">
              <a:lnSpc>
                <a:spcPct val="100000"/>
              </a:lnSpc>
              <a:buNone/>
            </a:pPr>
            <a:r>
              <a:rPr lang="en-US" sz="6300" b="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3605" dirty="0">
                <a:solidFill>
                  <a:srgbClr val="FFFFFF"/>
                </a:solidFill>
                <a:latin typeface="Arial" pitchFamily="34" charset="0"/>
                <a:ea typeface="Arial" pitchFamily="34" charset="-122"/>
                <a:cs typeface="Arial" pitchFamily="34" charset="-120"/>
              </a:rPr>
              <a:t>Реки и озёра — важнейшие источники пресной воды на планете.
</a:t>
            </a:r>
            <a:pPr algn="ctr" indent="0" marL="0">
              <a:lnSpc>
                <a:spcPct val="100000"/>
              </a:lnSpc>
              <a:buNone/>
            </a:pPr>
            <a:r>
              <a:rPr lang="en-US" sz="3605"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2400" i="1" dirty="0">
                <a:solidFill>
                  <a:srgbClr val="FFFFFF"/>
                </a:solidFill>
                <a:latin typeface="Arial" pitchFamily="34" charset="0"/>
                <a:ea typeface="Arial" pitchFamily="34" charset="-122"/>
                <a:cs typeface="Arial" pitchFamily="34" charset="-120"/>
              </a:rPr>
              <a:t>
</a:t>
            </a:r>
            <a:endParaRPr lang="en-US" sz="771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DCA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220254" y="0"/>
            <a:ext cx="8063092" cy="102822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2</a:t>
            </a:r>
            <a:endParaRPr lang="en-US" sz="2700" dirty="0"/>
          </a:p>
        </p:txBody>
      </p:sp>
      <p:sp>
        <p:nvSpPr>
          <p:cNvPr id="5" name="Text 1"/>
          <p:cNvSpPr txBox="1"/>
          <p:nvPr/>
        </p:nvSpPr>
        <p:spPr>
          <a:xfrm>
            <a:off x="724925" y="1390500"/>
            <a:ext cx="8408100" cy="7506000"/>
          </a:xfrm>
          <a:prstGeom prst="rect">
            <a:avLst/>
          </a:prstGeom>
          <a:noFill/>
          <a:ln/>
        </p:spPr>
        <p:txBody>
          <a:bodyPr wrap="square" lIns="0" tIns="0" rIns="0" bIns="0" rtlCol="0" anchor="ctr"/>
          <a:lstStyle/>
          <a:p>
            <a:pPr algn="l" indent="0" marL="0">
              <a:lnSpc>
                <a:spcPct val="100000"/>
              </a:lnSpc>
              <a:buNone/>
            </a:pPr>
            <a:r>
              <a:rPr lang="en-US" sz="5000" dirty="0">
                <a:solidFill>
                  <a:srgbClr val="000000"/>
                </a:solidFill>
                <a:latin typeface="Arial" pitchFamily="34" charset="0"/>
                <a:ea typeface="Arial" pitchFamily="34" charset="-122"/>
                <a:cs typeface="Arial" pitchFamily="34" charset="-120"/>
              </a:rPr>
              <a:t>Реки и озёра в истории и географии
</a:t>
            </a:r>
            <a:pPr algn="l" indent="0" marL="0">
              <a:lnSpc>
                <a:spcPct val="100000"/>
              </a:lnSpc>
              <a:buNone/>
            </a:pPr>
            <a:r>
              <a:rPr lang="en-US" sz="38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400" dirty="0">
                <a:solidFill>
                  <a:srgbClr val="000000"/>
                </a:solidFill>
                <a:latin typeface="Arial" pitchFamily="34" charset="0"/>
                <a:ea typeface="Arial" pitchFamily="34" charset="-122"/>
                <a:cs typeface="Arial" pitchFamily="34" charset="-120"/>
              </a:rPr>
              <a:t>Реки и озёра влияют на климат и форму земли, дают воду людям и животным. На их берегах возникли древние цивилизации — Египет у Нила, Месопотамия у Евфрата и Тигра, Индия у Ганга, Китай у Янцзы. Каждому региону мира присущи свои уникальные водоёмы.
</a:t>
            </a:r>
            <a:endParaRPr lang="en-US" sz="5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566350" y="1894113"/>
            <a:ext cx="5568600" cy="4279774"/>
          </a:xfrm>
          <a:prstGeom prst="rect">
            <a:avLst/>
          </a:prstGeom>
        </p:spPr>
      </p:pic>
      <p:pic>
        <p:nvPicPr>
          <p:cNvPr id="4" name="Image 2" descr="preencoded.png">    </p:cNvPr>
          <p:cNvPicPr>
            <a:picLocks noChangeAspect="1"/>
          </p:cNvPicPr>
          <p:nvPr/>
        </p:nvPicPr>
        <p:blipFill>
          <a:blip r:embed="rId3"/>
          <a:stretch>
            <a:fillRect/>
          </a:stretch>
        </p:blipFill>
        <p:spPr>
          <a:xfrm>
            <a:off x="6410075" y="1894113"/>
            <a:ext cx="5568600" cy="4279774"/>
          </a:xfrm>
          <a:prstGeom prst="rect">
            <a:avLst/>
          </a:prstGeom>
        </p:spPr>
      </p:pic>
      <p:pic>
        <p:nvPicPr>
          <p:cNvPr id="5" name="Image 3" descr="preencoded.png">    </p:cNvPr>
          <p:cNvPicPr>
            <a:picLocks noChangeAspect="1"/>
          </p:cNvPicPr>
          <p:nvPr/>
        </p:nvPicPr>
        <p:blipFill>
          <a:blip r:embed="rId4"/>
          <a:stretch>
            <a:fillRect/>
          </a:stretch>
        </p:blipFill>
        <p:spPr>
          <a:xfrm>
            <a:off x="12168575" y="1894113"/>
            <a:ext cx="5568600" cy="4279774"/>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sp>
        <p:nvSpPr>
          <p:cNvPr id="7" name="Text 0"/>
          <p:cNvSpPr txBox="1"/>
          <p:nvPr/>
        </p:nvSpPr>
        <p:spPr>
          <a:xfrm>
            <a:off x="92524" y="9607900"/>
            <a:ext cx="2706000" cy="469500"/>
          </a:xfrm>
          <a:prstGeom prst="rect">
            <a:avLst/>
          </a:prstGeom>
          <a:noFill/>
          <a:ln/>
        </p:spPr>
        <p:txBody>
          <a:bodyPr wrap="square" lIns="0" tIns="0" rIns="0" bIns="0" rtlCol="0" anchor="t"/>
          <a:lstStyle/>
          <a:p>
            <a:pPr algn="l" indent="0" marL="0">
              <a:lnSpc>
                <a:spcPct val="100000"/>
              </a:lnSpc>
              <a:buNone/>
            </a:pPr>
            <a:r>
              <a:rPr lang="en-US" sz="2700" b="1" dirty="0">
                <a:solidFill>
                  <a:srgbClr val="000000"/>
                </a:solidFill>
                <a:latin typeface="Arial" pitchFamily="34" charset="0"/>
                <a:ea typeface="Arial" pitchFamily="34" charset="-122"/>
                <a:cs typeface="Arial" pitchFamily="34" charset="-120"/>
              </a:rPr>
              <a:t>3</a:t>
            </a:r>
            <a:endParaRPr lang="en-US" sz="2700" dirty="0"/>
          </a:p>
        </p:txBody>
      </p:sp>
      <p:sp>
        <p:nvSpPr>
          <p:cNvPr id="8" name="Text 1"/>
          <p:cNvSpPr txBox="1"/>
          <p:nvPr/>
        </p:nvSpPr>
        <p:spPr>
          <a:xfrm>
            <a:off x="629725" y="6327900"/>
            <a:ext cx="5458200" cy="26130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Нил — колыбель цивилизаций
</a:t>
            </a:r>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000" dirty="0">
                <a:solidFill>
                  <a:srgbClr val="000000"/>
                </a:solidFill>
                <a:latin typeface="Arial" pitchFamily="34" charset="0"/>
                <a:ea typeface="Arial" pitchFamily="34" charset="-122"/>
                <a:cs typeface="Arial" pitchFamily="34" charset="-120"/>
              </a:rPr>
              <a:t>Самая длинная река мира, протяжённостью 6853 км, протекает через Восточную Африку. Нил обеспечивал водой древний Египет, позволяя развиваться сельскому хозяйству и городу.
</a:t>
            </a:r>
            <a:endParaRPr lang="en-US" sz="2400" dirty="0"/>
          </a:p>
        </p:txBody>
      </p:sp>
      <p:sp>
        <p:nvSpPr>
          <p:cNvPr id="9" name="Text 2"/>
          <p:cNvSpPr txBox="1"/>
          <p:nvPr/>
        </p:nvSpPr>
        <p:spPr>
          <a:xfrm>
            <a:off x="6422675" y="6327900"/>
            <a:ext cx="5458200" cy="26130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Амазонка — река гигантского объёма
</a:t>
            </a:r>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000" dirty="0">
                <a:solidFill>
                  <a:srgbClr val="000000"/>
                </a:solidFill>
                <a:latin typeface="Arial" pitchFamily="34" charset="0"/>
                <a:ea typeface="Arial" pitchFamily="34" charset="-122"/>
                <a:cs typeface="Arial" pitchFamily="34" charset="-120"/>
              </a:rPr>
              <a:t>Длина около 6400 км, самый большой расход воды — 209 тыс. м³/сек. Амазонка питает огромный тропический лес, важный для глобального климата.
</a:t>
            </a:r>
            <a:endParaRPr lang="en-US" sz="2400" dirty="0"/>
          </a:p>
        </p:txBody>
      </p:sp>
      <p:sp>
        <p:nvSpPr>
          <p:cNvPr id="10" name="Text 3"/>
          <p:cNvSpPr txBox="1"/>
          <p:nvPr/>
        </p:nvSpPr>
        <p:spPr>
          <a:xfrm>
            <a:off x="12218271" y="6327900"/>
            <a:ext cx="5458200" cy="26130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Янцзы — гигант Восточной Азии
</a:t>
            </a:r>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000" dirty="0">
                <a:solidFill>
                  <a:srgbClr val="000000"/>
                </a:solidFill>
                <a:latin typeface="Arial" pitchFamily="34" charset="0"/>
                <a:ea typeface="Arial" pitchFamily="34" charset="-122"/>
                <a:cs typeface="Arial" pitchFamily="34" charset="-120"/>
              </a:rPr>
              <a:t>Длина реки — 6300 км, протекает по Китаю, обеспечивая водой большинство его восточных регионов. Важный путь для транспорта и ирригации.
</a:t>
            </a:r>
            <a:endParaRPr lang="en-US" sz="2400" dirty="0"/>
          </a:p>
        </p:txBody>
      </p:sp>
      <p:sp>
        <p:nvSpPr>
          <p:cNvPr id="11" name="Text 4"/>
          <p:cNvSpPr txBox="1"/>
          <p:nvPr/>
        </p:nvSpPr>
        <p:spPr>
          <a:xfrm>
            <a:off x="2207850" y="399425"/>
            <a:ext cx="13872300" cy="1290300"/>
          </a:xfrm>
          <a:prstGeom prst="rect">
            <a:avLst/>
          </a:prstGeom>
          <a:noFill/>
          <a:ln/>
        </p:spPr>
        <p:txBody>
          <a:bodyPr wrap="square" lIns="0" tIns="0" rIns="0" bIns="0" rtlCol="0" anchor="ctr"/>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Крупнейшие реки мира
</a:t>
            </a:r>
            <a:endParaRPr lang="en-US" sz="5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BD5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8" y="2400"/>
            <a:ext cx="8484823" cy="102822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9263625" y="1866900"/>
            <a:ext cx="8296800" cy="7029300"/>
          </a:xfrm>
          <a:prstGeom prst="rect">
            <a:avLst/>
          </a:prstGeom>
          <a:noFill/>
          <a:ln/>
        </p:spPr>
        <p:txBody>
          <a:bodyPr wrap="square" lIns="0" tIns="0" rIns="0" bIns="0" rtlCol="0" anchor="ctr"/>
          <a:lstStyle/>
          <a:p>
            <a:pPr algn="l" indent="0" marL="0">
              <a:lnSpc>
                <a:spcPct val="100000"/>
              </a:lnSpc>
              <a:buNone/>
            </a:pPr>
            <a:r>
              <a:rPr lang="en-US" sz="5000" dirty="0">
                <a:solidFill>
                  <a:srgbClr val="000000"/>
                </a:solidFill>
                <a:latin typeface="Arial" pitchFamily="34" charset="0"/>
                <a:ea typeface="Arial" pitchFamily="34" charset="-122"/>
                <a:cs typeface="Arial" pitchFamily="34" charset="-120"/>
              </a:rPr>
              <a:t>Типы озёр Земли: пресные и солёные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Пресные озёра, например Байкал и Верхнее, содержат воду, пригодную для питья и орошения. Они играют ключевую роль в экосистемах и обеспечивают запасы пресной воды.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Солёные озёра, такие как Каспийское море и Мёртвое море, характеризуются высоким содержанием минералов и соли. Их вода непригодна для питья, но важна для промышленности и экологии.
</a:t>
            </a:r>
            <a:endParaRPr lang="en-US" sz="5000" dirty="0"/>
          </a:p>
        </p:txBody>
      </p:sp>
      <p:sp>
        <p:nvSpPr>
          <p:cNvPr id="5" name="Text 1"/>
          <p:cNvSpPr txBox="1"/>
          <p:nvPr/>
        </p:nvSpPr>
        <p:spPr>
          <a:xfrm>
            <a:off x="17560320"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4</a:t>
            </a:r>
            <a:endParaRPr lang="en-US" sz="2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855991" y="973064"/>
            <a:ext cx="10121400" cy="8340871"/>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sp>
        <p:nvSpPr>
          <p:cNvPr id="5" name="Text 0"/>
          <p:cNvSpPr txBox="1"/>
          <p:nvPr/>
        </p:nvSpPr>
        <p:spPr>
          <a:xfrm>
            <a:off x="421200" y="777850"/>
            <a:ext cx="6723600" cy="8342700"/>
          </a:xfrm>
          <a:prstGeom prst="rect">
            <a:avLst/>
          </a:prstGeom>
          <a:noFill/>
          <a:ln/>
        </p:spPr>
        <p:txBody>
          <a:bodyPr wrap="square" lIns="0" tIns="0" rIns="0" bIns="0" rtlCol="0" anchor="ctr"/>
          <a:lstStyle/>
          <a:p>
            <a:pPr algn="l" indent="0" marL="0">
              <a:lnSpc>
                <a:spcPct val="120000"/>
              </a:lnSpc>
              <a:buNone/>
            </a:pPr>
            <a:r>
              <a:rPr lang="en-US" sz="5000" dirty="0">
                <a:solidFill>
                  <a:srgbClr val="000000"/>
                </a:solidFill>
                <a:latin typeface="Arial" pitchFamily="34" charset="0"/>
                <a:ea typeface="Arial" pitchFamily="34" charset="-122"/>
                <a:cs typeface="Arial" pitchFamily="34" charset="-120"/>
              </a:rPr>
              <a:t>Строение и водный цикл реки
</a:t>
            </a:r>
            <a:pPr algn="l" indent="0" marL="0">
              <a:lnSpc>
                <a:spcPct val="120000"/>
              </a:lnSpc>
              <a:buNone/>
            </a:pPr>
            <a:r>
              <a:rPr lang="en-US" sz="3200" dirty="0">
                <a:solidFill>
                  <a:srgbClr val="2A3E5C"/>
                </a:solidFill>
                <a:latin typeface="Arial" pitchFamily="34" charset="0"/>
                <a:ea typeface="Arial" pitchFamily="34" charset="-122"/>
                <a:cs typeface="Arial" pitchFamily="34" charset="-120"/>
              </a:rPr>
              <a:t>
</a:t>
            </a:r>
            <a:pPr algn="l" indent="0" marL="0">
              <a:lnSpc>
                <a:spcPct val="150041"/>
              </a:lnSpc>
              <a:buNone/>
            </a:pPr>
            <a:r>
              <a:rPr lang="en-US" sz="2800" dirty="0">
                <a:solidFill>
                  <a:srgbClr val="000000"/>
                </a:solidFill>
                <a:latin typeface="Arial" pitchFamily="34" charset="0"/>
                <a:ea typeface="Arial" pitchFamily="34" charset="-122"/>
                <a:cs typeface="Arial" pitchFamily="34" charset="-120"/>
              </a:rPr>
              <a:t>Обзор процессов и частей реки
</a:t>
            </a:r>
            <a:endParaRPr lang="en-US" sz="5000" dirty="0"/>
          </a:p>
        </p:txBody>
      </p:sp>
      <p:sp>
        <p:nvSpPr>
          <p:cNvPr id="6" name="Text 1"/>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5</a:t>
            </a:r>
            <a:endParaRPr lang="en-US" sz="2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01275" y="2118335"/>
            <a:ext cx="7900200" cy="5392812"/>
          </a:xfrm>
          <a:prstGeom prst="rect">
            <a:avLst/>
          </a:prstGeom>
        </p:spPr>
      </p:pic>
      <p:pic>
        <p:nvPicPr>
          <p:cNvPr id="4" name="Image 2" descr="preencoded.png">    </p:cNvPr>
          <p:cNvPicPr>
            <a:picLocks noChangeAspect="1"/>
          </p:cNvPicPr>
          <p:nvPr/>
        </p:nvPicPr>
        <p:blipFill>
          <a:blip r:embed="rId3"/>
          <a:stretch>
            <a:fillRect/>
          </a:stretch>
        </p:blipFill>
        <p:spPr>
          <a:xfrm>
            <a:off x="9286625" y="2083614"/>
            <a:ext cx="7900200" cy="5423672"/>
          </a:xfrm>
          <a:prstGeom prst="rect">
            <a:avLst/>
          </a:prstGeom>
        </p:spPr>
      </p:pic>
      <p:sp>
        <p:nvSpPr>
          <p:cNvPr id="5" name="Text 0"/>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6</a:t>
            </a:r>
            <a:endParaRPr lang="en-US" sz="2700" dirty="0"/>
          </a:p>
        </p:txBody>
      </p:sp>
      <p:sp>
        <p:nvSpPr>
          <p:cNvPr id="6" name="Text 1"/>
          <p:cNvSpPr txBox="1"/>
          <p:nvPr/>
        </p:nvSpPr>
        <p:spPr>
          <a:xfrm>
            <a:off x="508325" y="341300"/>
            <a:ext cx="17209800" cy="954300"/>
          </a:xfrm>
          <a:prstGeom prst="rect">
            <a:avLst/>
          </a:prstGeom>
          <a:noFill/>
          <a:ln/>
        </p:spPr>
        <p:txBody>
          <a:bodyPr wrap="square" lIns="0" tIns="0" rIns="0" bIns="0" rtlCol="0" anchor="t"/>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Амазонка — величайшая река тропиков
</a:t>
            </a:r>
            <a:endParaRPr lang="en-US" sz="5000" dirty="0"/>
          </a:p>
        </p:txBody>
      </p:sp>
      <p:sp>
        <p:nvSpPr>
          <p:cNvPr id="7" name="Text 2"/>
          <p:cNvSpPr txBox="1"/>
          <p:nvPr/>
        </p:nvSpPr>
        <p:spPr>
          <a:xfrm>
            <a:off x="1101270" y="7874897"/>
            <a:ext cx="7900105" cy="1295746"/>
          </a:xfrm>
          <a:prstGeom prst="rect">
            <a:avLst/>
          </a:prstGeom>
          <a:noFill/>
          <a:ln/>
        </p:spPr>
        <p:txBody>
          <a:bodyPr wrap="square" lIns="0" tIns="0" rIns="0" bIns="0" rtlCol="0" anchor="ctr"/>
          <a:lstStyle/>
          <a:p>
            <a:pPr algn="l" indent="0" marL="0">
              <a:lnSpc>
                <a:spcPct val="90000"/>
              </a:lnSpc>
              <a:buNone/>
            </a:pPr>
            <a:r>
              <a:rPr lang="en-US" sz="2423" b="1" dirty="0">
                <a:solidFill>
                  <a:srgbClr val="000000"/>
                </a:solidFill>
                <a:latin typeface="Arial" pitchFamily="34" charset="0"/>
                <a:ea typeface="Arial" pitchFamily="34" charset="-122"/>
                <a:cs typeface="Arial" pitchFamily="34" charset="-120"/>
              </a:rPr>
              <a:t>География Амазонки
</a:t>
            </a:r>
            <a:pPr algn="l" indent="0" marL="0">
              <a:lnSpc>
                <a:spcPct val="90000"/>
              </a:lnSpc>
              <a:buNone/>
            </a:pPr>
            <a:r>
              <a:rPr lang="en-US" sz="2423"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077" dirty="0">
                <a:solidFill>
                  <a:srgbClr val="000000"/>
                </a:solidFill>
                <a:latin typeface="Arial" pitchFamily="34" charset="0"/>
                <a:ea typeface="Arial" pitchFamily="34" charset="-122"/>
                <a:cs typeface="Arial" pitchFamily="34" charset="-120"/>
              </a:rPr>
              <a:t>Река протекает через девять стран Южной Америки, охватывая огромные территории. Благодаря ширине и глубине, Амазонка является важнейшим торговым и природным ресурсом региона.
</a:t>
            </a:r>
            <a:endParaRPr lang="en-US" sz="2423" dirty="0"/>
          </a:p>
        </p:txBody>
      </p:sp>
      <p:sp>
        <p:nvSpPr>
          <p:cNvPr id="8" name="Text 3"/>
          <p:cNvSpPr txBox="1"/>
          <p:nvPr/>
        </p:nvSpPr>
        <p:spPr>
          <a:xfrm>
            <a:off x="9286625" y="7874897"/>
            <a:ext cx="7900105" cy="1295746"/>
          </a:xfrm>
          <a:prstGeom prst="rect">
            <a:avLst/>
          </a:prstGeom>
          <a:noFill/>
          <a:ln/>
        </p:spPr>
        <p:txBody>
          <a:bodyPr wrap="square" lIns="0" tIns="0" rIns="0" bIns="0" rtlCol="0" anchor="ctr"/>
          <a:lstStyle/>
          <a:p>
            <a:pPr algn="l" indent="0" marL="0">
              <a:lnSpc>
                <a:spcPct val="90000"/>
              </a:lnSpc>
              <a:buNone/>
            </a:pPr>
            <a:r>
              <a:rPr lang="en-US" sz="2086" b="1" dirty="0">
                <a:solidFill>
                  <a:srgbClr val="000000"/>
                </a:solidFill>
                <a:latin typeface="Arial" pitchFamily="34" charset="0"/>
                <a:ea typeface="Arial" pitchFamily="34" charset="-122"/>
                <a:cs typeface="Arial" pitchFamily="34" charset="-120"/>
              </a:rPr>
              <a:t>Богатство природы
</a:t>
            </a:r>
            <a:pPr algn="l" indent="0" marL="0">
              <a:lnSpc>
                <a:spcPct val="90000"/>
              </a:lnSpc>
              <a:buNone/>
            </a:pPr>
            <a:r>
              <a:rPr lang="en-US" sz="2086"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788" dirty="0">
                <a:solidFill>
                  <a:srgbClr val="000000"/>
                </a:solidFill>
                <a:latin typeface="Arial" pitchFamily="34" charset="0"/>
                <a:ea typeface="Arial" pitchFamily="34" charset="-122"/>
                <a:cs typeface="Arial" pitchFamily="34" charset="-120"/>
              </a:rPr>
              <a:t>Бассейн Амазонки — крупнейший тропический лес с огромным биологическим разнообразием. Здесь обитает около 2500 видов рыб и множество других животных, а леса производят значительную часть кислорода планеты.
</a:t>
            </a:r>
            <a:endParaRPr lang="en-US" sz="2086"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517075" y="1879782"/>
            <a:ext cx="8490900" cy="4311785"/>
          </a:xfrm>
          <a:prstGeom prst="rect">
            <a:avLst/>
          </a:prstGeom>
        </p:spPr>
      </p:pic>
      <p:pic>
        <p:nvPicPr>
          <p:cNvPr id="4" name="Image 2" descr="preencoded.png">    </p:cNvPr>
          <p:cNvPicPr>
            <a:picLocks noChangeAspect="1"/>
          </p:cNvPicPr>
          <p:nvPr/>
        </p:nvPicPr>
        <p:blipFill>
          <a:blip r:embed="rId3"/>
          <a:stretch>
            <a:fillRect/>
          </a:stretch>
        </p:blipFill>
        <p:spPr>
          <a:xfrm>
            <a:off x="9319050" y="1879807"/>
            <a:ext cx="8490900" cy="4311785"/>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sp>
        <p:nvSpPr>
          <p:cNvPr id="7" name="Text 0"/>
          <p:cNvSpPr txBox="1"/>
          <p:nvPr/>
        </p:nvSpPr>
        <p:spPr>
          <a:xfrm>
            <a:off x="92524" y="9607900"/>
            <a:ext cx="2706000" cy="469500"/>
          </a:xfrm>
          <a:prstGeom prst="rect">
            <a:avLst/>
          </a:prstGeom>
          <a:noFill/>
          <a:ln/>
        </p:spPr>
        <p:txBody>
          <a:bodyPr wrap="square" lIns="0" tIns="0" rIns="0" bIns="0" rtlCol="0" anchor="t"/>
          <a:lstStyle/>
          <a:p>
            <a:pPr algn="l" indent="0" marL="0">
              <a:lnSpc>
                <a:spcPct val="100000"/>
              </a:lnSpc>
              <a:buNone/>
            </a:pPr>
            <a:r>
              <a:rPr lang="en-US" sz="2700" b="1" dirty="0">
                <a:solidFill>
                  <a:srgbClr val="000000"/>
                </a:solidFill>
                <a:latin typeface="Arial" pitchFamily="34" charset="0"/>
                <a:ea typeface="Arial" pitchFamily="34" charset="-122"/>
                <a:cs typeface="Arial" pitchFamily="34" charset="-120"/>
              </a:rPr>
              <a:t>7</a:t>
            </a:r>
            <a:endParaRPr lang="en-US" sz="2700" dirty="0"/>
          </a:p>
        </p:txBody>
      </p:sp>
      <p:sp>
        <p:nvSpPr>
          <p:cNvPr id="8" name="Text 1"/>
          <p:cNvSpPr txBox="1"/>
          <p:nvPr/>
        </p:nvSpPr>
        <p:spPr>
          <a:xfrm>
            <a:off x="669325" y="6327889"/>
            <a:ext cx="8212200" cy="2613000"/>
          </a:xfrm>
          <a:prstGeom prst="rect">
            <a:avLst/>
          </a:prstGeom>
          <a:noFill/>
          <a:ln/>
        </p:spPr>
        <p:txBody>
          <a:bodyPr wrap="square" lIns="0" tIns="0" rIns="0" bIns="0" rtlCol="0" anchor="t"/>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Географическая значимость Волги
</a:t>
            </a:r>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400" dirty="0">
                <a:solidFill>
                  <a:srgbClr val="000000"/>
                </a:solidFill>
                <a:latin typeface="Arial" pitchFamily="34" charset="0"/>
                <a:ea typeface="Arial" pitchFamily="34" charset="-122"/>
                <a:cs typeface="Arial" pitchFamily="34" charset="-120"/>
              </a:rPr>
              <a:t>Волга — самая длинная река Европы длиной 3530 км, полностью расположенная в России. Она питает множество городов и сельхозугодий, впадая в Каспийское море.
</a:t>
            </a:r>
            <a:endParaRPr lang="en-US" sz="2800" dirty="0"/>
          </a:p>
        </p:txBody>
      </p:sp>
      <p:sp>
        <p:nvSpPr>
          <p:cNvPr id="9" name="Text 2"/>
          <p:cNvSpPr txBox="1"/>
          <p:nvPr/>
        </p:nvSpPr>
        <p:spPr>
          <a:xfrm>
            <a:off x="9458400" y="6327889"/>
            <a:ext cx="8212200" cy="2613000"/>
          </a:xfrm>
          <a:prstGeom prst="rect">
            <a:avLst/>
          </a:prstGeom>
          <a:noFill/>
          <a:ln/>
        </p:spPr>
        <p:txBody>
          <a:bodyPr wrap="square" lIns="0" tIns="0" rIns="0" bIns="0" rtlCol="0" anchor="t"/>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Крупные города на Волге
</a:t>
            </a:r>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400" dirty="0">
                <a:solidFill>
                  <a:srgbClr val="000000"/>
                </a:solidFill>
                <a:latin typeface="Arial" pitchFamily="34" charset="0"/>
                <a:ea typeface="Arial" pitchFamily="34" charset="-122"/>
                <a:cs typeface="Arial" pitchFamily="34" charset="-120"/>
              </a:rPr>
              <a:t>Тверь, Ярославль, Нижний Новгород, Казань и Волгоград расположены на берегах Волги, что делает реку важной транспортной артерией и источником воды для миллионов людей.
</a:t>
            </a:r>
            <a:endParaRPr lang="en-US" sz="2800" dirty="0"/>
          </a:p>
        </p:txBody>
      </p:sp>
      <p:sp>
        <p:nvSpPr>
          <p:cNvPr id="10" name="Text 3"/>
          <p:cNvSpPr txBox="1"/>
          <p:nvPr/>
        </p:nvSpPr>
        <p:spPr>
          <a:xfrm>
            <a:off x="2207850" y="399425"/>
            <a:ext cx="13872300" cy="1290300"/>
          </a:xfrm>
          <a:prstGeom prst="rect">
            <a:avLst/>
          </a:prstGeom>
          <a:noFill/>
          <a:ln/>
        </p:spPr>
        <p:txBody>
          <a:bodyPr wrap="square" lIns="0" tIns="0" rIns="0" bIns="0" rtlCol="0" anchor="ctr"/>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Волга — великая река России
</a:t>
            </a:r>
            <a:endParaRPr lang="en-US" sz="5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56250" y="2647833"/>
            <a:ext cx="10121400" cy="4837434"/>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11396800" y="895200"/>
            <a:ext cx="6364800" cy="8420400"/>
          </a:xfrm>
          <a:prstGeom prst="rect">
            <a:avLst/>
          </a:prstGeom>
          <a:noFill/>
          <a:ln/>
        </p:spPr>
        <p:txBody>
          <a:bodyPr wrap="square" lIns="0" tIns="0" rIns="0" bIns="0" rtlCol="0" anchor="ctr"/>
          <a:lstStyle/>
          <a:p>
            <a:pPr algn="l" indent="0" marL="0">
              <a:lnSpc>
                <a:spcPct val="120000"/>
              </a:lnSpc>
              <a:buNone/>
            </a:pPr>
            <a:r>
              <a:rPr lang="en-US" sz="3200" dirty="0">
                <a:solidFill>
                  <a:srgbClr val="000000"/>
                </a:solidFill>
                <a:latin typeface="Arial" pitchFamily="34" charset="0"/>
                <a:ea typeface="Arial" pitchFamily="34" charset="-122"/>
                <a:cs typeface="Arial" pitchFamily="34" charset="-120"/>
              </a:rPr>
              <a:t>Топ-5 крупнейших озёр по площади
</a:t>
            </a:r>
            <a:pPr algn="l" indent="0" marL="0">
              <a:lnSpc>
                <a:spcPct val="120000"/>
              </a:lnSpc>
              <a:buNone/>
            </a:pPr>
            <a:r>
              <a:rPr lang="en-US" sz="2800" dirty="0">
                <a:solidFill>
                  <a:srgbClr val="2A3E5C"/>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Самые крупные озёра по площади занимают огромные площади и имеют важное экологическое значение, например, Каспийское море — крупнейшее озеро планеты.
</a:t>
            </a:r>
            <a:pPr algn="l" indent="0" marL="0">
              <a:lnSpc>
                <a:spcPct val="150041"/>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Каспийское море значительно превосходит по площади другие озёра, а Великие озёра Северной Америки образуют крупнейшую пресноводную систему.
</a:t>
            </a:r>
            <a:endParaRPr lang="en-US" sz="3200" dirty="0"/>
          </a:p>
        </p:txBody>
      </p:sp>
      <p:sp>
        <p:nvSpPr>
          <p:cNvPr id="5" name="Text 1"/>
          <p:cNvSpPr txBox="1"/>
          <p:nvPr/>
        </p:nvSpPr>
        <p:spPr>
          <a:xfrm>
            <a:off x="2273375" y="9886100"/>
            <a:ext cx="8204400" cy="277200"/>
          </a:xfrm>
          <a:prstGeom prst="rect">
            <a:avLst/>
          </a:prstGeom>
          <a:noFill/>
          <a:ln/>
        </p:spPr>
        <p:txBody>
          <a:bodyPr wrap="square" lIns="0" tIns="0" rIns="0" bIns="0" rtlCol="0" anchor="b"/>
          <a:lstStyle/>
          <a:p>
            <a:pPr algn="r" indent="0" marL="0">
              <a:lnSpc>
                <a:spcPct val="150041"/>
              </a:lnSpc>
              <a:buNone/>
            </a:pPr>
            <a:r>
              <a:rPr lang="en-US" sz="1454" i="1" dirty="0">
                <a:solidFill>
                  <a:srgbClr val="2A3E5C"/>
                </a:solidFill>
                <a:latin typeface="Arial" pitchFamily="34" charset="0"/>
                <a:ea typeface="Arial" pitchFamily="34" charset="-122"/>
                <a:cs typeface="Arial" pitchFamily="34" charset="-120"/>
              </a:rPr>
              <a:t>World Lake Database
</a:t>
            </a:r>
            <a:endParaRPr lang="en-US" sz="1454" dirty="0"/>
          </a:p>
        </p:txBody>
      </p:sp>
      <p:sp>
        <p:nvSpPr>
          <p:cNvPr id="6" name="Text 2"/>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8</a:t>
            </a:r>
            <a:endParaRPr lang="en-US" sz="2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BD5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8" y="2400"/>
            <a:ext cx="8484823" cy="102822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9263625" y="1866900"/>
            <a:ext cx="8296800" cy="7029300"/>
          </a:xfrm>
          <a:prstGeom prst="rect">
            <a:avLst/>
          </a:prstGeom>
          <a:noFill/>
          <a:ln/>
        </p:spPr>
        <p:txBody>
          <a:bodyPr wrap="square" lIns="0" tIns="0" rIns="0" bIns="0" rtlCol="0" anchor="ctr"/>
          <a:lstStyle/>
          <a:p>
            <a:pPr algn="l" indent="0" marL="0">
              <a:lnSpc>
                <a:spcPct val="100000"/>
              </a:lnSpc>
              <a:buNone/>
            </a:pPr>
            <a:r>
              <a:rPr lang="en-US" sz="5000" dirty="0">
                <a:solidFill>
                  <a:srgbClr val="000000"/>
                </a:solidFill>
                <a:latin typeface="Arial" pitchFamily="34" charset="0"/>
                <a:ea typeface="Arial" pitchFamily="34" charset="-122"/>
                <a:cs typeface="Arial" pitchFamily="34" charset="-120"/>
              </a:rPr>
              <a:t>Титикака — самое высокогорное судоходное озеро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Озеро Титикака расположено на границе Перу и Боливии на высоте 3812 м. Это самое высокое в мире судоходное озеро, важное для местных жителей и экосистемы гор.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Титикака славится многочисленными островами, включая плавучие, созданные народом урос из тростника, а также уникальной фауной — редкими рыбами карачи и пресноводными лягушками.
</a:t>
            </a:r>
            <a:endParaRPr lang="en-US" sz="5000" dirty="0"/>
          </a:p>
        </p:txBody>
      </p:sp>
      <p:sp>
        <p:nvSpPr>
          <p:cNvPr id="5" name="Text 1"/>
          <p:cNvSpPr txBox="1"/>
          <p:nvPr/>
        </p:nvSpPr>
        <p:spPr>
          <a:xfrm>
            <a:off x="17560320"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9</a:t>
            </a:r>
            <a:endParaRPr lang="en-US" sz="2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01275" y="2118335"/>
            <a:ext cx="7900200" cy="5392812"/>
          </a:xfrm>
          <a:prstGeom prst="rect">
            <a:avLst/>
          </a:prstGeom>
        </p:spPr>
      </p:pic>
      <p:pic>
        <p:nvPicPr>
          <p:cNvPr id="4" name="Image 2" descr="preencoded.png">    </p:cNvPr>
          <p:cNvPicPr>
            <a:picLocks noChangeAspect="1"/>
          </p:cNvPicPr>
          <p:nvPr/>
        </p:nvPicPr>
        <p:blipFill>
          <a:blip r:embed="rId3"/>
          <a:stretch>
            <a:fillRect/>
          </a:stretch>
        </p:blipFill>
        <p:spPr>
          <a:xfrm>
            <a:off x="9286625" y="2083614"/>
            <a:ext cx="7900200" cy="5423672"/>
          </a:xfrm>
          <a:prstGeom prst="rect">
            <a:avLst/>
          </a:prstGeom>
        </p:spPr>
      </p:pic>
      <p:sp>
        <p:nvSpPr>
          <p:cNvPr id="5" name="Text 0"/>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10</a:t>
            </a:r>
            <a:endParaRPr lang="en-US" sz="2700" dirty="0"/>
          </a:p>
        </p:txBody>
      </p:sp>
      <p:sp>
        <p:nvSpPr>
          <p:cNvPr id="6" name="Text 1"/>
          <p:cNvSpPr txBox="1"/>
          <p:nvPr/>
        </p:nvSpPr>
        <p:spPr>
          <a:xfrm>
            <a:off x="508325" y="341300"/>
            <a:ext cx="17209800" cy="954300"/>
          </a:xfrm>
          <a:prstGeom prst="rect">
            <a:avLst/>
          </a:prstGeom>
          <a:noFill/>
          <a:ln/>
        </p:spPr>
        <p:txBody>
          <a:bodyPr wrap="square" lIns="0" tIns="0" rIns="0" bIns="0" rtlCol="0" anchor="t"/>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Великие озёра и реки Северной Америки
</a:t>
            </a:r>
            <a:endParaRPr lang="en-US" sz="5000" dirty="0"/>
          </a:p>
        </p:txBody>
      </p:sp>
      <p:sp>
        <p:nvSpPr>
          <p:cNvPr id="7" name="Text 2"/>
          <p:cNvSpPr txBox="1"/>
          <p:nvPr/>
        </p:nvSpPr>
        <p:spPr>
          <a:xfrm>
            <a:off x="1101270" y="7874897"/>
            <a:ext cx="7900105" cy="1295746"/>
          </a:xfrm>
          <a:prstGeom prst="rect">
            <a:avLst/>
          </a:prstGeom>
          <a:noFill/>
          <a:ln/>
        </p:spPr>
        <p:txBody>
          <a:bodyPr wrap="square" lIns="0" tIns="0" rIns="0" bIns="0" rtlCol="0" anchor="ctr"/>
          <a:lstStyle/>
          <a:p>
            <a:pPr algn="l" indent="0" marL="0">
              <a:lnSpc>
                <a:spcPct val="90000"/>
              </a:lnSpc>
              <a:buNone/>
            </a:pPr>
            <a:r>
              <a:rPr lang="en-US" sz="2477" b="1" dirty="0">
                <a:solidFill>
                  <a:srgbClr val="000000"/>
                </a:solidFill>
                <a:latin typeface="Arial" pitchFamily="34" charset="0"/>
                <a:ea typeface="Arial" pitchFamily="34" charset="-122"/>
                <a:cs typeface="Arial" pitchFamily="34" charset="-120"/>
              </a:rPr>
              <a:t>Вода и площадь Великих озёр
</a:t>
            </a:r>
            <a:pPr algn="l" indent="0" marL="0">
              <a:lnSpc>
                <a:spcPct val="90000"/>
              </a:lnSpc>
              <a:buNone/>
            </a:pPr>
            <a:r>
              <a:rPr lang="en-US" sz="2477"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123" dirty="0">
                <a:solidFill>
                  <a:srgbClr val="000000"/>
                </a:solidFill>
                <a:latin typeface="Arial" pitchFamily="34" charset="0"/>
                <a:ea typeface="Arial" pitchFamily="34" charset="-122"/>
                <a:cs typeface="Arial" pitchFamily="34" charset="-120"/>
              </a:rPr>
              <a:t>Система Великих озёр Четырёх озёр занимает обширную площадь и содержит около 21% запасов пресной воды мира, играя ключевую роль в экологии и жизни региона.
</a:t>
            </a:r>
            <a:endParaRPr lang="en-US" sz="2477" dirty="0"/>
          </a:p>
        </p:txBody>
      </p:sp>
      <p:sp>
        <p:nvSpPr>
          <p:cNvPr id="8" name="Text 3"/>
          <p:cNvSpPr txBox="1"/>
          <p:nvPr/>
        </p:nvSpPr>
        <p:spPr>
          <a:xfrm>
            <a:off x="9286625" y="7874897"/>
            <a:ext cx="7900105" cy="1295746"/>
          </a:xfrm>
          <a:prstGeom prst="rect">
            <a:avLst/>
          </a:prstGeom>
          <a:noFill/>
          <a:ln/>
        </p:spPr>
        <p:txBody>
          <a:bodyPr wrap="square" lIns="0" tIns="0" rIns="0" bIns="0" rtlCol="0" anchor="ctr"/>
          <a:lstStyle/>
          <a:p>
            <a:pPr algn="l" indent="0" marL="0">
              <a:lnSpc>
                <a:spcPct val="90000"/>
              </a:lnSpc>
              <a:buNone/>
            </a:pPr>
            <a:r>
              <a:rPr lang="en-US" sz="2477" b="1" dirty="0">
                <a:solidFill>
                  <a:srgbClr val="000000"/>
                </a:solidFill>
                <a:latin typeface="Arial" pitchFamily="34" charset="0"/>
                <a:ea typeface="Arial" pitchFamily="34" charset="-122"/>
                <a:cs typeface="Arial" pitchFamily="34" charset="-120"/>
              </a:rPr>
              <a:t>Реки Миссисипи и Юкон
</a:t>
            </a:r>
            <a:pPr algn="l" indent="0" marL="0">
              <a:lnSpc>
                <a:spcPct val="90000"/>
              </a:lnSpc>
              <a:buNone/>
            </a:pPr>
            <a:r>
              <a:rPr lang="en-US" sz="2477"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123" dirty="0">
                <a:solidFill>
                  <a:srgbClr val="000000"/>
                </a:solidFill>
                <a:latin typeface="Arial" pitchFamily="34" charset="0"/>
                <a:ea typeface="Arial" pitchFamily="34" charset="-122"/>
                <a:cs typeface="Arial" pitchFamily="34" charset="-120"/>
              </a:rPr>
              <a:t>Миссисипи — длиннейшая река Северной Америки (3778 км), её бассейн охватывает почти треть территории США. Река Юкон важна для Аляски и Канады как транспортный маршрут.
</a:t>
            </a:r>
            <a:endParaRPr lang="en-US" sz="2477"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517075" y="1879782"/>
            <a:ext cx="8490900" cy="4311785"/>
          </a:xfrm>
          <a:prstGeom prst="rect">
            <a:avLst/>
          </a:prstGeom>
        </p:spPr>
      </p:pic>
      <p:pic>
        <p:nvPicPr>
          <p:cNvPr id="4" name="Image 2" descr="preencoded.png">    </p:cNvPr>
          <p:cNvPicPr>
            <a:picLocks noChangeAspect="1"/>
          </p:cNvPicPr>
          <p:nvPr/>
        </p:nvPicPr>
        <p:blipFill>
          <a:blip r:embed="rId3"/>
          <a:stretch>
            <a:fillRect/>
          </a:stretch>
        </p:blipFill>
        <p:spPr>
          <a:xfrm>
            <a:off x="9319050" y="1879807"/>
            <a:ext cx="8490900" cy="4311785"/>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sp>
        <p:nvSpPr>
          <p:cNvPr id="7" name="Text 0"/>
          <p:cNvSpPr txBox="1"/>
          <p:nvPr/>
        </p:nvSpPr>
        <p:spPr>
          <a:xfrm>
            <a:off x="92524" y="9607900"/>
            <a:ext cx="2706000" cy="469500"/>
          </a:xfrm>
          <a:prstGeom prst="rect">
            <a:avLst/>
          </a:prstGeom>
          <a:noFill/>
          <a:ln/>
        </p:spPr>
        <p:txBody>
          <a:bodyPr wrap="square" lIns="0" tIns="0" rIns="0" bIns="0" rtlCol="0" anchor="t"/>
          <a:lstStyle/>
          <a:p>
            <a:pPr algn="l" indent="0" marL="0">
              <a:lnSpc>
                <a:spcPct val="100000"/>
              </a:lnSpc>
              <a:buNone/>
            </a:pPr>
            <a:r>
              <a:rPr lang="en-US" sz="2700" b="1" dirty="0">
                <a:solidFill>
                  <a:srgbClr val="000000"/>
                </a:solidFill>
                <a:latin typeface="Arial" pitchFamily="34" charset="0"/>
                <a:ea typeface="Arial" pitchFamily="34" charset="-122"/>
                <a:cs typeface="Arial" pitchFamily="34" charset="-120"/>
              </a:rPr>
              <a:t>11</a:t>
            </a:r>
            <a:endParaRPr lang="en-US" sz="2700" dirty="0"/>
          </a:p>
        </p:txBody>
      </p:sp>
      <p:sp>
        <p:nvSpPr>
          <p:cNvPr id="8" name="Text 1"/>
          <p:cNvSpPr txBox="1"/>
          <p:nvPr/>
        </p:nvSpPr>
        <p:spPr>
          <a:xfrm>
            <a:off x="669325" y="6327889"/>
            <a:ext cx="8212200" cy="2613000"/>
          </a:xfrm>
          <a:prstGeom prst="rect">
            <a:avLst/>
          </a:prstGeom>
          <a:noFill/>
          <a:ln/>
        </p:spPr>
        <p:txBody>
          <a:bodyPr wrap="square" lIns="0" tIns="0" rIns="0" bIns="0" rtlCol="0" anchor="t"/>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Возраст и глубина Байкала — рекорды планеты
</a:t>
            </a:r>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400" dirty="0">
                <a:solidFill>
                  <a:srgbClr val="000000"/>
                </a:solidFill>
                <a:latin typeface="Arial" pitchFamily="34" charset="0"/>
                <a:ea typeface="Arial" pitchFamily="34" charset="-122"/>
                <a:cs typeface="Arial" pitchFamily="34" charset="-120"/>
              </a:rPr>
              <a:t>Байкал — самое древнее озеро, его возраст превышает 25 миллионов лет. Глубина достигает 1642 метров, что делает его самым глубоким пресноводным озером на Земле. Эти уникальные характеристики создают благоприятную среду для многих редких видов.
</a:t>
            </a:r>
            <a:endParaRPr lang="en-US" sz="2800" dirty="0"/>
          </a:p>
        </p:txBody>
      </p:sp>
      <p:sp>
        <p:nvSpPr>
          <p:cNvPr id="9" name="Text 2"/>
          <p:cNvSpPr txBox="1"/>
          <p:nvPr/>
        </p:nvSpPr>
        <p:spPr>
          <a:xfrm>
            <a:off x="9458400" y="6327889"/>
            <a:ext cx="8212200" cy="2613000"/>
          </a:xfrm>
          <a:prstGeom prst="rect">
            <a:avLst/>
          </a:prstGeom>
          <a:noFill/>
          <a:ln/>
        </p:spPr>
        <p:txBody>
          <a:bodyPr wrap="square" lIns="0" tIns="0" rIns="0" bIns="0" rtlCol="0" anchor="t"/>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Богатство живой природы Байкала
</a:t>
            </a:r>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400" dirty="0">
                <a:solidFill>
                  <a:srgbClr val="000000"/>
                </a:solidFill>
                <a:latin typeface="Arial" pitchFamily="34" charset="0"/>
                <a:ea typeface="Arial" pitchFamily="34" charset="-122"/>
                <a:cs typeface="Arial" pitchFamily="34" charset="-120"/>
              </a:rPr>
              <a:t>В озере обитает более 1700 видов животных и растений, в том числе байкальская нерпа — уникальный пресноводный тюлень. Примерно две трети видов встречаются только здесь, что подчёркивает важность сохранения этого природного наследия.
</a:t>
            </a:r>
            <a:endParaRPr lang="en-US" sz="2800" dirty="0"/>
          </a:p>
        </p:txBody>
      </p:sp>
      <p:sp>
        <p:nvSpPr>
          <p:cNvPr id="10" name="Text 3"/>
          <p:cNvSpPr txBox="1"/>
          <p:nvPr/>
        </p:nvSpPr>
        <p:spPr>
          <a:xfrm>
            <a:off x="2207850" y="399425"/>
            <a:ext cx="13872300" cy="1290300"/>
          </a:xfrm>
          <a:prstGeom prst="rect">
            <a:avLst/>
          </a:prstGeom>
          <a:noFill/>
          <a:ln/>
        </p:spPr>
        <p:txBody>
          <a:bodyPr wrap="square" lIns="0" tIns="0" rIns="0" bIns="0" rtlCol="0" anchor="ctr"/>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Байкал — уникальное озеро России
</a:t>
            </a:r>
            <a:endParaRPr lang="en-US" sz="5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BD5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8" y="2400"/>
            <a:ext cx="8484823" cy="102822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9263625" y="1866900"/>
            <a:ext cx="8296800" cy="7029300"/>
          </a:xfrm>
          <a:prstGeom prst="rect">
            <a:avLst/>
          </a:prstGeom>
          <a:noFill/>
          <a:ln/>
        </p:spPr>
        <p:txBody>
          <a:bodyPr wrap="square" lIns="0" tIns="0" rIns="0" bIns="0" rtlCol="0" anchor="ctr"/>
          <a:lstStyle/>
          <a:p>
            <a:pPr algn="l" indent="0" marL="0">
              <a:lnSpc>
                <a:spcPct val="100000"/>
              </a:lnSpc>
              <a:buNone/>
            </a:pPr>
            <a:r>
              <a:rPr lang="en-US" sz="5000" dirty="0">
                <a:solidFill>
                  <a:srgbClr val="000000"/>
                </a:solidFill>
                <a:latin typeface="Arial" pitchFamily="34" charset="0"/>
                <a:ea typeface="Arial" pitchFamily="34" charset="-122"/>
                <a:cs typeface="Arial" pitchFamily="34" charset="-120"/>
              </a:rPr>
              <a:t>Янцзы и великие озёра Китая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Река Янцзы — крупнейшая в Азии и третья по длине в мире. Она играет ключевую роль в орошении сельскохозяйственных земель и служит важной транспортной артерией для восточного Китая.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Озеро Поян — крупнейшее пресноводное озеро Китая, площадь которого значительно меняется в зависимости от сезона. Оно обеспечивает водой города и поддерживает экосистему, важную для местного населения.
</a:t>
            </a:r>
            <a:endParaRPr lang="en-US" sz="5000" dirty="0"/>
          </a:p>
        </p:txBody>
      </p:sp>
      <p:sp>
        <p:nvSpPr>
          <p:cNvPr id="5" name="Text 1"/>
          <p:cNvSpPr txBox="1"/>
          <p:nvPr/>
        </p:nvSpPr>
        <p:spPr>
          <a:xfrm>
            <a:off x="17560320"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12</a:t>
            </a:r>
            <a:endParaRPr lang="en-US" sz="2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7308950" y="2756271"/>
            <a:ext cx="9453600" cy="5262583"/>
          </a:xfrm>
          <a:prstGeom prst="rect">
            <a:avLst/>
          </a:prstGeom>
        </p:spPr>
      </p:pic>
      <p:sp>
        <p:nvSpPr>
          <p:cNvPr id="6" name="Text 0"/>
          <p:cNvSpPr txBox="1"/>
          <p:nvPr/>
        </p:nvSpPr>
        <p:spPr>
          <a:xfrm>
            <a:off x="1461100" y="2888875"/>
            <a:ext cx="4800600" cy="5264100"/>
          </a:xfrm>
          <a:prstGeom prst="rect">
            <a:avLst/>
          </a:prstGeom>
          <a:noFill/>
          <a:ln/>
        </p:spPr>
        <p:txBody>
          <a:bodyPr wrap="square" lIns="0" tIns="0" rIns="0" bIns="0" rtlCol="0" anchor="ctr"/>
          <a:lstStyle/>
          <a:p>
            <a:pPr algn="l" indent="0" marL="0">
              <a:lnSpc>
                <a:spcPct val="150041"/>
              </a:lnSpc>
              <a:buNone/>
            </a:pPr>
            <a:r>
              <a:rPr lang="en-US" sz="2302" dirty="0">
                <a:solidFill>
                  <a:srgbClr val="000000"/>
                </a:solidFill>
                <a:latin typeface="Arial" pitchFamily="34" charset="0"/>
                <a:ea typeface="Arial" pitchFamily="34" charset="-122"/>
                <a:cs typeface="Arial" pitchFamily="34" charset="-120"/>
              </a:rPr>
              <a:t>Большая часть мировых запасов пресной озёрной воды сосредоточена в нескольких крупных водоёмах. Меньшая часть принадлежит многочисленным мелким озёрам мира.
</a:t>
            </a:r>
            <a:pPr algn="l" indent="0" marL="0">
              <a:lnSpc>
                <a:spcPct val="150041"/>
              </a:lnSpc>
              <a:buNone/>
            </a:pPr>
            <a:r>
              <a:rPr lang="en-US" sz="2302"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302" dirty="0">
                <a:solidFill>
                  <a:srgbClr val="000000"/>
                </a:solidFill>
                <a:latin typeface="Arial" pitchFamily="34" charset="0"/>
                <a:ea typeface="Arial" pitchFamily="34" charset="-122"/>
                <a:cs typeface="Arial" pitchFamily="34" charset="-120"/>
              </a:rPr>
              <a:t>Концентрация пресной воды в небольшом числе озёр подчёркивает важность их сохранения и защиты от загрязнений и разрушений.
</a:t>
            </a:r>
            <a:endParaRPr lang="en-US" sz="2302" dirty="0"/>
          </a:p>
        </p:txBody>
      </p:sp>
      <p:sp>
        <p:nvSpPr>
          <p:cNvPr id="7" name="Text 1"/>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FFFFFF"/>
                </a:solidFill>
                <a:latin typeface="Arial" pitchFamily="34" charset="0"/>
                <a:ea typeface="Arial" pitchFamily="34" charset="-122"/>
                <a:cs typeface="Arial" pitchFamily="34" charset="-120"/>
              </a:rPr>
              <a:t>13</a:t>
            </a:r>
            <a:endParaRPr lang="en-US" sz="2700" dirty="0"/>
          </a:p>
        </p:txBody>
      </p:sp>
      <p:sp>
        <p:nvSpPr>
          <p:cNvPr id="8" name="Text 2"/>
          <p:cNvSpPr txBox="1"/>
          <p:nvPr/>
        </p:nvSpPr>
        <p:spPr>
          <a:xfrm>
            <a:off x="1092450" y="438150"/>
            <a:ext cx="16103100" cy="1600200"/>
          </a:xfrm>
          <a:prstGeom prst="rect">
            <a:avLst/>
          </a:prstGeom>
          <a:noFill/>
          <a:ln/>
        </p:spPr>
        <p:txBody>
          <a:bodyPr wrap="square" lIns="0" tIns="0" rIns="0" bIns="0" rtlCol="0" anchor="ctr"/>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Распределение воды в озёрах мира
</a:t>
            </a:r>
            <a:endParaRPr lang="en-US" sz="5000" dirty="0"/>
          </a:p>
        </p:txBody>
      </p:sp>
      <p:sp>
        <p:nvSpPr>
          <p:cNvPr id="9" name="Text 3"/>
          <p:cNvSpPr txBox="1"/>
          <p:nvPr/>
        </p:nvSpPr>
        <p:spPr>
          <a:xfrm>
            <a:off x="7811749" y="8183125"/>
            <a:ext cx="8950800" cy="277200"/>
          </a:xfrm>
          <a:prstGeom prst="rect">
            <a:avLst/>
          </a:prstGeom>
          <a:noFill/>
          <a:ln/>
        </p:spPr>
        <p:txBody>
          <a:bodyPr wrap="square" lIns="0" tIns="0" rIns="0" bIns="0" rtlCol="0" anchor="t"/>
          <a:lstStyle/>
          <a:p>
            <a:pPr algn="r" indent="0" marL="0">
              <a:lnSpc>
                <a:spcPct val="150041"/>
              </a:lnSpc>
              <a:buNone/>
            </a:pPr>
            <a:r>
              <a:rPr lang="en-US" sz="1454" i="1" dirty="0">
                <a:solidFill>
                  <a:srgbClr val="2A3E5C"/>
                </a:solidFill>
                <a:latin typeface="Arial" pitchFamily="34" charset="0"/>
                <a:ea typeface="Arial" pitchFamily="34" charset="-122"/>
                <a:cs typeface="Arial" pitchFamily="34" charset="-120"/>
              </a:rPr>
              <a:t>World Lake Database, 2023
</a:t>
            </a:r>
            <a:endParaRPr lang="en-US" sz="1454"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CCD8B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968125" y="3255169"/>
            <a:ext cx="753300" cy="669600"/>
          </a:xfrm>
          <a:prstGeom prst="rect">
            <a:avLst/>
          </a:prstGeom>
        </p:spPr>
      </p:pic>
      <p:pic>
        <p:nvPicPr>
          <p:cNvPr id="4" name="Image 2" descr="preencoded.png">    </p:cNvPr>
          <p:cNvPicPr>
            <a:picLocks noChangeAspect="1"/>
          </p:cNvPicPr>
          <p:nvPr/>
        </p:nvPicPr>
        <p:blipFill>
          <a:blip r:embed="rId3"/>
          <a:stretch>
            <a:fillRect/>
          </a:stretch>
        </p:blipFill>
        <p:spPr>
          <a:xfrm>
            <a:off x="9491281" y="3234319"/>
            <a:ext cx="622388" cy="711300"/>
          </a:xfrm>
          <a:prstGeom prst="rect">
            <a:avLst/>
          </a:prstGeom>
        </p:spPr>
      </p:pic>
      <p:pic>
        <p:nvPicPr>
          <p:cNvPr id="5" name="Image 3" descr="preencoded.png">    </p:cNvPr>
          <p:cNvPicPr>
            <a:picLocks noChangeAspect="1"/>
          </p:cNvPicPr>
          <p:nvPr/>
        </p:nvPicPr>
        <p:blipFill>
          <a:blip r:embed="rId4"/>
          <a:stretch>
            <a:fillRect/>
          </a:stretch>
        </p:blipFill>
        <p:spPr>
          <a:xfrm>
            <a:off x="989125" y="6597494"/>
            <a:ext cx="711300" cy="711300"/>
          </a:xfrm>
          <a:prstGeom prst="rect">
            <a:avLst/>
          </a:prstGeom>
        </p:spPr>
      </p:pic>
      <p:pic>
        <p:nvPicPr>
          <p:cNvPr id="6" name="Image 4" descr="preencoded.png">    </p:cNvPr>
          <p:cNvPicPr>
            <a:picLocks noChangeAspect="1"/>
          </p:cNvPicPr>
          <p:nvPr/>
        </p:nvPicPr>
        <p:blipFill>
          <a:blip r:embed="rId5"/>
          <a:stretch>
            <a:fillRect/>
          </a:stretch>
        </p:blipFill>
        <p:spPr>
          <a:xfrm>
            <a:off x="9425825" y="6603419"/>
            <a:ext cx="753300" cy="669600"/>
          </a:xfrm>
          <a:prstGeom prst="rect">
            <a:avLst/>
          </a:prstGeom>
        </p:spPr>
      </p:pic>
      <p:sp>
        <p:nvSpPr>
          <p:cNvPr id="7" name="Text 0"/>
          <p:cNvSpPr txBox="1"/>
          <p:nvPr/>
        </p:nvSpPr>
        <p:spPr>
          <a:xfrm>
            <a:off x="2207850" y="791650"/>
            <a:ext cx="13872300" cy="1623600"/>
          </a:xfrm>
          <a:prstGeom prst="rect">
            <a:avLst/>
          </a:prstGeom>
          <a:noFill/>
          <a:ln/>
        </p:spPr>
        <p:txBody>
          <a:bodyPr wrap="square" lIns="0" tIns="0" rIns="0" bIns="0" rtlCol="0" anchor="ctr"/>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Основные экологические проблемы водоёмов
</a:t>
            </a:r>
            <a:endParaRPr lang="en-US" sz="5000" dirty="0"/>
          </a:p>
        </p:txBody>
      </p:sp>
      <p:sp>
        <p:nvSpPr>
          <p:cNvPr id="8" name="Text 1"/>
          <p:cNvSpPr txBox="1"/>
          <p:nvPr/>
        </p:nvSpPr>
        <p:spPr>
          <a:xfrm>
            <a:off x="2006875" y="3234250"/>
            <a:ext cx="6855300" cy="711300"/>
          </a:xfrm>
          <a:prstGeom prst="rect">
            <a:avLst/>
          </a:prstGeom>
          <a:noFill/>
          <a:ln/>
        </p:spPr>
        <p:txBody>
          <a:bodyPr wrap="square" lIns="0" tIns="0" rIns="0" bIns="0" rtlCol="0" anchor="ctr"/>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Промышленное загрязнение
</a:t>
            </a:r>
            <a:endParaRPr lang="en-US" sz="2800" dirty="0"/>
          </a:p>
        </p:txBody>
      </p:sp>
      <p:sp>
        <p:nvSpPr>
          <p:cNvPr id="9" name="Text 2"/>
          <p:cNvSpPr txBox="1"/>
          <p:nvPr/>
        </p:nvSpPr>
        <p:spPr>
          <a:xfrm>
            <a:off x="978425" y="4301425"/>
            <a:ext cx="7883700" cy="1623600"/>
          </a:xfrm>
          <a:prstGeom prst="rect">
            <a:avLst/>
          </a:prstGeom>
          <a:noFill/>
          <a:ln/>
        </p:spPr>
        <p:txBody>
          <a:bodyPr wrap="square" lIns="0" tIns="0" rIns="0" bIns="0" rtlCol="0" anchor="t"/>
          <a:lstStyle/>
          <a:p>
            <a:pPr algn="l" indent="0" marL="0">
              <a:lnSpc>
                <a:spcPct val="90000"/>
              </a:lnSpc>
              <a:buNone/>
            </a:pPr>
            <a:r>
              <a:rPr lang="en-US" sz="2400" dirty="0">
                <a:solidFill>
                  <a:srgbClr val="000000"/>
                </a:solidFill>
                <a:latin typeface="Arial" pitchFamily="34" charset="0"/>
                <a:ea typeface="Arial" pitchFamily="34" charset="-122"/>
                <a:cs typeface="Arial" pitchFamily="34" charset="-120"/>
              </a:rPr>
              <a:t>Отходы производства попадают в реки и озёра, ухудшая качество воды и негативно влияя на экосистемы водных обитателей.
</a:t>
            </a:r>
            <a:endParaRPr lang="en-US" sz="2400" dirty="0"/>
          </a:p>
        </p:txBody>
      </p:sp>
      <p:sp>
        <p:nvSpPr>
          <p:cNvPr id="10" name="Text 3"/>
          <p:cNvSpPr txBox="1"/>
          <p:nvPr/>
        </p:nvSpPr>
        <p:spPr>
          <a:xfrm>
            <a:off x="10464575" y="3234250"/>
            <a:ext cx="6855300" cy="711300"/>
          </a:xfrm>
          <a:prstGeom prst="rect">
            <a:avLst/>
          </a:prstGeom>
          <a:noFill/>
          <a:ln/>
        </p:spPr>
        <p:txBody>
          <a:bodyPr wrap="square" lIns="0" tIns="0" rIns="0" bIns="0" rtlCol="0" anchor="ctr"/>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Загрязнение пластиком
</a:t>
            </a:r>
            <a:endParaRPr lang="en-US" sz="2800" dirty="0"/>
          </a:p>
        </p:txBody>
      </p:sp>
      <p:sp>
        <p:nvSpPr>
          <p:cNvPr id="11" name="Text 4"/>
          <p:cNvSpPr txBox="1"/>
          <p:nvPr/>
        </p:nvSpPr>
        <p:spPr>
          <a:xfrm>
            <a:off x="9436125" y="4301450"/>
            <a:ext cx="7883700" cy="1623600"/>
          </a:xfrm>
          <a:prstGeom prst="rect">
            <a:avLst/>
          </a:prstGeom>
          <a:noFill/>
          <a:ln/>
        </p:spPr>
        <p:txBody>
          <a:bodyPr wrap="square" lIns="0" tIns="0" rIns="0" bIns="0" rtlCol="0" anchor="t"/>
          <a:lstStyle/>
          <a:p>
            <a:pPr algn="l" indent="0" marL="0">
              <a:lnSpc>
                <a:spcPct val="90000"/>
              </a:lnSpc>
              <a:buNone/>
            </a:pPr>
            <a:r>
              <a:rPr lang="en-US" sz="2400" dirty="0">
                <a:solidFill>
                  <a:srgbClr val="000000"/>
                </a:solidFill>
                <a:latin typeface="Arial" pitchFamily="34" charset="0"/>
                <a:ea typeface="Arial" pitchFamily="34" charset="-122"/>
                <a:cs typeface="Arial" pitchFamily="34" charset="-120"/>
              </a:rPr>
              <a:t>Мусор из пластика приводит к гибели рыб и птиц, а накопление отходов портит природные ландшафты и снижает качество воды.
</a:t>
            </a:r>
            <a:endParaRPr lang="en-US" sz="2400" dirty="0"/>
          </a:p>
        </p:txBody>
      </p:sp>
      <p:sp>
        <p:nvSpPr>
          <p:cNvPr id="12" name="Text 5"/>
          <p:cNvSpPr txBox="1"/>
          <p:nvPr/>
        </p:nvSpPr>
        <p:spPr>
          <a:xfrm>
            <a:off x="2006875" y="6597425"/>
            <a:ext cx="6855300" cy="711300"/>
          </a:xfrm>
          <a:prstGeom prst="rect">
            <a:avLst/>
          </a:prstGeom>
          <a:noFill/>
          <a:ln/>
        </p:spPr>
        <p:txBody>
          <a:bodyPr wrap="square" lIns="0" tIns="0" rIns="0" bIns="0" rtlCol="0" anchor="ctr"/>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Избыток удобрений
</a:t>
            </a:r>
            <a:endParaRPr lang="en-US" sz="2800" dirty="0"/>
          </a:p>
        </p:txBody>
      </p:sp>
      <p:sp>
        <p:nvSpPr>
          <p:cNvPr id="13" name="Text 6"/>
          <p:cNvSpPr txBox="1"/>
          <p:nvPr/>
        </p:nvSpPr>
        <p:spPr>
          <a:xfrm>
            <a:off x="978425" y="7671225"/>
            <a:ext cx="7883700" cy="1623600"/>
          </a:xfrm>
          <a:prstGeom prst="rect">
            <a:avLst/>
          </a:prstGeom>
          <a:noFill/>
          <a:ln/>
        </p:spPr>
        <p:txBody>
          <a:bodyPr wrap="square" lIns="0" tIns="0" rIns="0" bIns="0" rtlCol="0" anchor="t"/>
          <a:lstStyle/>
          <a:p>
            <a:pPr algn="l" indent="0" marL="0">
              <a:lnSpc>
                <a:spcPct val="90000"/>
              </a:lnSpc>
              <a:buNone/>
            </a:pPr>
            <a:r>
              <a:rPr lang="en-US" sz="2400" dirty="0">
                <a:solidFill>
                  <a:srgbClr val="000000"/>
                </a:solidFill>
                <a:latin typeface="Arial" pitchFamily="34" charset="0"/>
                <a:ea typeface="Arial" pitchFamily="34" charset="-122"/>
                <a:cs typeface="Arial" pitchFamily="34" charset="-120"/>
              </a:rPr>
              <a:t>Эвтрофикация водоёмов происходит из-за излишка азотных и фосфорных удобрений, вызывая цветение водорослей и дефицит кислорода.
</a:t>
            </a:r>
            <a:endParaRPr lang="en-US" sz="2400" dirty="0"/>
          </a:p>
        </p:txBody>
      </p:sp>
      <p:sp>
        <p:nvSpPr>
          <p:cNvPr id="14" name="Text 7"/>
          <p:cNvSpPr txBox="1"/>
          <p:nvPr/>
        </p:nvSpPr>
        <p:spPr>
          <a:xfrm>
            <a:off x="10464575" y="6597425"/>
            <a:ext cx="6855300" cy="711300"/>
          </a:xfrm>
          <a:prstGeom prst="rect">
            <a:avLst/>
          </a:prstGeom>
          <a:noFill/>
          <a:ln/>
        </p:spPr>
        <p:txBody>
          <a:bodyPr wrap="square" lIns="0" tIns="0" rIns="0" bIns="0" rtlCol="0" anchor="ctr"/>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Загрязнение сточными водами
</a:t>
            </a:r>
            <a:endParaRPr lang="en-US" sz="2800" dirty="0"/>
          </a:p>
        </p:txBody>
      </p:sp>
      <p:sp>
        <p:nvSpPr>
          <p:cNvPr id="15" name="Text 8"/>
          <p:cNvSpPr txBox="1"/>
          <p:nvPr/>
        </p:nvSpPr>
        <p:spPr>
          <a:xfrm>
            <a:off x="9436125" y="7671225"/>
            <a:ext cx="7883700" cy="1623600"/>
          </a:xfrm>
          <a:prstGeom prst="rect">
            <a:avLst/>
          </a:prstGeom>
          <a:noFill/>
          <a:ln/>
        </p:spPr>
        <p:txBody>
          <a:bodyPr wrap="square" lIns="0" tIns="0" rIns="0" bIns="0" rtlCol="0" anchor="t"/>
          <a:lstStyle/>
          <a:p>
            <a:pPr algn="l" indent="0" marL="0">
              <a:lnSpc>
                <a:spcPct val="90000"/>
              </a:lnSpc>
              <a:buNone/>
            </a:pPr>
            <a:r>
              <a:rPr lang="en-US" sz="2400" dirty="0">
                <a:solidFill>
                  <a:srgbClr val="000000"/>
                </a:solidFill>
                <a:latin typeface="Arial" pitchFamily="34" charset="0"/>
                <a:ea typeface="Arial" pitchFamily="34" charset="-122"/>
                <a:cs typeface="Arial" pitchFamily="34" charset="-120"/>
              </a:rPr>
              <a:t>Несанкционированный сброс бытовых и хозяйственных стоков приводит к распространению болезней и разрушению биологического равновесия.
</a:t>
            </a:r>
            <a:endParaRPr lang="en-US" sz="2400" dirty="0"/>
          </a:p>
        </p:txBody>
      </p:sp>
      <p:sp>
        <p:nvSpPr>
          <p:cNvPr id="16" name="Text 9"/>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14</a:t>
            </a:r>
            <a:endParaRPr lang="en-US" sz="2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BD5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8" y="2400"/>
            <a:ext cx="8484823" cy="102822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9263625" y="1866900"/>
            <a:ext cx="8296800" cy="7029300"/>
          </a:xfrm>
          <a:prstGeom prst="rect">
            <a:avLst/>
          </a:prstGeom>
          <a:noFill/>
          <a:ln/>
        </p:spPr>
        <p:txBody>
          <a:bodyPr wrap="square" lIns="0" tIns="0" rIns="0" bIns="0" rtlCol="0" anchor="ctr"/>
          <a:lstStyle/>
          <a:p>
            <a:pPr algn="l" indent="0" marL="0">
              <a:lnSpc>
                <a:spcPct val="100000"/>
              </a:lnSpc>
              <a:buNone/>
            </a:pPr>
            <a:r>
              <a:rPr lang="en-US" sz="5000" dirty="0">
                <a:solidFill>
                  <a:srgbClr val="000000"/>
                </a:solidFill>
                <a:latin typeface="Arial" pitchFamily="34" charset="0"/>
                <a:ea typeface="Arial" pitchFamily="34" charset="-122"/>
                <a:cs typeface="Arial" pitchFamily="34" charset="-120"/>
              </a:rPr>
              <a:t>Значение водных ресурсов для человека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Реки и озёра обеспечивают питьевой водой около двух миллиардов человек, что жизненно важно для здоровья и развития сообществ во многих регионах мира.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Помимо водоснабжения, водоёмы играют роль в сельском хозяйстве, промышленности и туризме, служат местом отдыха и источником продуктов питания.
</a:t>
            </a:r>
            <a:endParaRPr lang="en-US" sz="5000" dirty="0"/>
          </a:p>
        </p:txBody>
      </p:sp>
      <p:sp>
        <p:nvSpPr>
          <p:cNvPr id="5" name="Text 1"/>
          <p:cNvSpPr txBox="1"/>
          <p:nvPr/>
        </p:nvSpPr>
        <p:spPr>
          <a:xfrm>
            <a:off x="17560320"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15</a:t>
            </a:r>
            <a:endParaRPr lang="en-US" sz="2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CCD8B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sp>
        <p:nvSpPr>
          <p:cNvPr id="3" name="Text 0"/>
          <p:cNvSpPr txBox="1"/>
          <p:nvPr/>
        </p:nvSpPr>
        <p:spPr>
          <a:xfrm>
            <a:off x="3201000" y="817850"/>
            <a:ext cx="11886000" cy="1723800"/>
          </a:xfrm>
          <a:prstGeom prst="rect">
            <a:avLst/>
          </a:prstGeom>
          <a:noFill/>
          <a:ln/>
        </p:spPr>
        <p:txBody>
          <a:bodyPr wrap="square" lIns="0" tIns="0" rIns="0" bIns="0" rtlCol="0" anchor="ctr"/>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Меры по охране рек и озёр
</a:t>
            </a:r>
            <a:endParaRPr lang="en-US" sz="5000" dirty="0"/>
          </a:p>
        </p:txBody>
      </p:sp>
      <p:sp>
        <p:nvSpPr>
          <p:cNvPr id="4" name="Text 1"/>
          <p:cNvSpPr txBox="1"/>
          <p:nvPr/>
        </p:nvSpPr>
        <p:spPr>
          <a:xfrm>
            <a:off x="3157450" y="3379600"/>
            <a:ext cx="5866800" cy="2493600"/>
          </a:xfrm>
          <a:prstGeom prst="rect">
            <a:avLst/>
          </a:prstGeom>
          <a:noFill/>
          <a:ln/>
        </p:spPr>
        <p:txBody>
          <a:bodyPr wrap="square" lIns="0" tIns="0" rIns="0" bIns="0" rtlCol="0" anchor="t"/>
          <a:lstStyle/>
          <a:p>
            <a:pPr algn="l" indent="0" marL="0">
              <a:lnSpc>
                <a:spcPct val="100000"/>
              </a:lnSpc>
              <a:buNone/>
            </a:pPr>
            <a:r>
              <a:rPr lang="en-US" sz="2400" dirty="0">
                <a:solidFill>
                  <a:srgbClr val="000000"/>
                </a:solidFill>
                <a:latin typeface="Arial" pitchFamily="34" charset="0"/>
                <a:ea typeface="Arial" pitchFamily="34" charset="-122"/>
                <a:cs typeface="Arial" pitchFamily="34" charset="-120"/>
              </a:rPr>
              <a:t>Создание заповедников и национальных парков помогает сохранить уникальные экосистемы и ограничить антропогенное воздействие на водоёмы.
</a:t>
            </a:r>
            <a:endParaRPr lang="en-US" sz="2400" dirty="0"/>
          </a:p>
        </p:txBody>
      </p:sp>
      <p:sp>
        <p:nvSpPr>
          <p:cNvPr id="5" name="Text 2"/>
          <p:cNvSpPr txBox="1"/>
          <p:nvPr/>
        </p:nvSpPr>
        <p:spPr>
          <a:xfrm>
            <a:off x="3157400" y="7031800"/>
            <a:ext cx="5866800" cy="2878200"/>
          </a:xfrm>
          <a:prstGeom prst="rect">
            <a:avLst/>
          </a:prstGeom>
          <a:noFill/>
          <a:ln/>
        </p:spPr>
        <p:txBody>
          <a:bodyPr wrap="square" lIns="0" tIns="0" rIns="0" bIns="0" rtlCol="0" anchor="t"/>
          <a:lstStyle/>
          <a:p>
            <a:pPr algn="l" indent="0" marL="0">
              <a:lnSpc>
                <a:spcPct val="100000"/>
              </a:lnSpc>
              <a:buNone/>
            </a:pPr>
            <a:r>
              <a:rPr lang="en-US" sz="2400" dirty="0">
                <a:solidFill>
                  <a:srgbClr val="000000"/>
                </a:solidFill>
                <a:latin typeface="Arial" pitchFamily="34" charset="0"/>
                <a:ea typeface="Arial" pitchFamily="34" charset="-122"/>
                <a:cs typeface="Arial" pitchFamily="34" charset="-120"/>
              </a:rPr>
              <a:t>Международные соглашения и конвенции способствуют совместной защите крупных водных объектов и редких видов на глобальном уровне.
</a:t>
            </a:r>
            <a:endParaRPr lang="en-US" sz="2400" dirty="0"/>
          </a:p>
        </p:txBody>
      </p:sp>
      <p:sp>
        <p:nvSpPr>
          <p:cNvPr id="6" name="Text 3"/>
          <p:cNvSpPr txBox="1"/>
          <p:nvPr/>
        </p:nvSpPr>
        <p:spPr>
          <a:xfrm>
            <a:off x="10724150" y="3371450"/>
            <a:ext cx="5866800" cy="2878200"/>
          </a:xfrm>
          <a:prstGeom prst="rect">
            <a:avLst/>
          </a:prstGeom>
          <a:noFill/>
          <a:ln/>
        </p:spPr>
        <p:txBody>
          <a:bodyPr wrap="square" lIns="0" tIns="0" rIns="0" bIns="0" rtlCol="0" anchor="t"/>
          <a:lstStyle/>
          <a:p>
            <a:pPr algn="l" indent="0" marL="0">
              <a:lnSpc>
                <a:spcPct val="100000"/>
              </a:lnSpc>
              <a:buNone/>
            </a:pPr>
            <a:r>
              <a:rPr lang="en-US" sz="2400" dirty="0">
                <a:solidFill>
                  <a:srgbClr val="000000"/>
                </a:solidFill>
                <a:latin typeface="Arial" pitchFamily="34" charset="0"/>
                <a:ea typeface="Arial" pitchFamily="34" charset="-122"/>
                <a:cs typeface="Arial" pitchFamily="34" charset="-120"/>
              </a:rPr>
              <a:t>Внедрение современных очистных систем снижает загрязнение при выпуске сточных вод в реки и озёра, улучшая качество воды и здоровье населения.
</a:t>
            </a:r>
            <a:endParaRPr lang="en-US" sz="2400" dirty="0"/>
          </a:p>
        </p:txBody>
      </p:sp>
      <p:sp>
        <p:nvSpPr>
          <p:cNvPr id="7" name="Text 4"/>
          <p:cNvSpPr txBox="1"/>
          <p:nvPr/>
        </p:nvSpPr>
        <p:spPr>
          <a:xfrm>
            <a:off x="17560320"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16</a:t>
            </a:r>
            <a:endParaRPr lang="en-US" sz="2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01275" y="2118335"/>
            <a:ext cx="7900200" cy="5392812"/>
          </a:xfrm>
          <a:prstGeom prst="rect">
            <a:avLst/>
          </a:prstGeom>
        </p:spPr>
      </p:pic>
      <p:pic>
        <p:nvPicPr>
          <p:cNvPr id="4" name="Image 2" descr="preencoded.png">    </p:cNvPr>
          <p:cNvPicPr>
            <a:picLocks noChangeAspect="1"/>
          </p:cNvPicPr>
          <p:nvPr/>
        </p:nvPicPr>
        <p:blipFill>
          <a:blip r:embed="rId3"/>
          <a:stretch>
            <a:fillRect/>
          </a:stretch>
        </p:blipFill>
        <p:spPr>
          <a:xfrm>
            <a:off x="9286625" y="2083614"/>
            <a:ext cx="7900200" cy="5423672"/>
          </a:xfrm>
          <a:prstGeom prst="rect">
            <a:avLst/>
          </a:prstGeom>
        </p:spPr>
      </p:pic>
      <p:sp>
        <p:nvSpPr>
          <p:cNvPr id="5" name="Text 0"/>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17</a:t>
            </a:r>
            <a:endParaRPr lang="en-US" sz="2700" dirty="0"/>
          </a:p>
        </p:txBody>
      </p:sp>
      <p:sp>
        <p:nvSpPr>
          <p:cNvPr id="6" name="Text 1"/>
          <p:cNvSpPr txBox="1"/>
          <p:nvPr/>
        </p:nvSpPr>
        <p:spPr>
          <a:xfrm>
            <a:off x="508325" y="341300"/>
            <a:ext cx="17209800" cy="954300"/>
          </a:xfrm>
          <a:prstGeom prst="rect">
            <a:avLst/>
          </a:prstGeom>
          <a:noFill/>
          <a:ln/>
        </p:spPr>
        <p:txBody>
          <a:bodyPr wrap="square" lIns="0" tIns="0" rIns="0" bIns="0" rtlCol="0" anchor="t"/>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Водоёмы — убежища для редких видов
</a:t>
            </a:r>
            <a:endParaRPr lang="en-US" sz="5000" dirty="0"/>
          </a:p>
        </p:txBody>
      </p:sp>
      <p:sp>
        <p:nvSpPr>
          <p:cNvPr id="7" name="Text 2"/>
          <p:cNvSpPr txBox="1"/>
          <p:nvPr/>
        </p:nvSpPr>
        <p:spPr>
          <a:xfrm>
            <a:off x="1101270" y="7874897"/>
            <a:ext cx="7900105" cy="1295746"/>
          </a:xfrm>
          <a:prstGeom prst="rect">
            <a:avLst/>
          </a:prstGeom>
          <a:noFill/>
          <a:ln/>
        </p:spPr>
        <p:txBody>
          <a:bodyPr wrap="square" lIns="0" tIns="0" rIns="0" bIns="0" rtlCol="0" anchor="ctr"/>
          <a:lstStyle/>
          <a:p>
            <a:pPr algn="l" indent="0" marL="0">
              <a:lnSpc>
                <a:spcPct val="90000"/>
              </a:lnSpc>
              <a:buNone/>
            </a:pPr>
            <a:r>
              <a:rPr lang="en-US" sz="2477" b="1" dirty="0">
                <a:solidFill>
                  <a:srgbClr val="000000"/>
                </a:solidFill>
                <a:latin typeface="Arial" pitchFamily="34" charset="0"/>
                <a:ea typeface="Arial" pitchFamily="34" charset="-122"/>
                <a:cs typeface="Arial" pitchFamily="34" charset="-120"/>
              </a:rPr>
              <a:t>Байкальская нерпа — символ озера
</a:t>
            </a:r>
            <a:pPr algn="l" indent="0" marL="0">
              <a:lnSpc>
                <a:spcPct val="90000"/>
              </a:lnSpc>
              <a:buNone/>
            </a:pPr>
            <a:r>
              <a:rPr lang="en-US" sz="2477"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123" dirty="0">
                <a:solidFill>
                  <a:srgbClr val="000000"/>
                </a:solidFill>
                <a:latin typeface="Arial" pitchFamily="34" charset="0"/>
                <a:ea typeface="Arial" pitchFamily="34" charset="-122"/>
                <a:cs typeface="Arial" pitchFamily="34" charset="-120"/>
              </a:rPr>
              <a:t>Байкальская нерпа — единственный пресноводный тюлень, обитающий только в Байкале. Этот вид является индикатором чистоты воды и чувствителен к экологическим изменениям.
</a:t>
            </a:r>
            <a:endParaRPr lang="en-US" sz="2477" dirty="0"/>
          </a:p>
        </p:txBody>
      </p:sp>
      <p:sp>
        <p:nvSpPr>
          <p:cNvPr id="8" name="Text 3"/>
          <p:cNvSpPr txBox="1"/>
          <p:nvPr/>
        </p:nvSpPr>
        <p:spPr>
          <a:xfrm>
            <a:off x="9286625" y="7874897"/>
            <a:ext cx="7900105" cy="1295746"/>
          </a:xfrm>
          <a:prstGeom prst="rect">
            <a:avLst/>
          </a:prstGeom>
          <a:noFill/>
          <a:ln/>
        </p:spPr>
        <p:txBody>
          <a:bodyPr wrap="square" lIns="0" tIns="0" rIns="0" bIns="0" rtlCol="0" anchor="ctr"/>
          <a:lstStyle/>
          <a:p>
            <a:pPr algn="l" indent="0" marL="0">
              <a:lnSpc>
                <a:spcPct val="90000"/>
              </a:lnSpc>
              <a:buNone/>
            </a:pPr>
            <a:r>
              <a:rPr lang="en-US" sz="2343" b="1" dirty="0">
                <a:solidFill>
                  <a:srgbClr val="000000"/>
                </a:solidFill>
                <a:latin typeface="Arial" pitchFamily="34" charset="0"/>
                <a:ea typeface="Arial" pitchFamily="34" charset="-122"/>
                <a:cs typeface="Arial" pitchFamily="34" charset="-120"/>
              </a:rPr>
              <a:t>Розовый дельфин Амазонки
</a:t>
            </a:r>
            <a:pPr algn="l" indent="0" marL="0">
              <a:lnSpc>
                <a:spcPct val="90000"/>
              </a:lnSpc>
              <a:buNone/>
            </a:pPr>
            <a:r>
              <a:rPr lang="en-US" sz="2343"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009" dirty="0">
                <a:solidFill>
                  <a:srgbClr val="000000"/>
                </a:solidFill>
                <a:latin typeface="Arial" pitchFamily="34" charset="0"/>
                <a:ea typeface="Arial" pitchFamily="34" charset="-122"/>
                <a:cs typeface="Arial" pitchFamily="34" charset="-120"/>
              </a:rPr>
              <a:t>В реках бассейна Амазонки живёт необычный розовый речной дельфин, который приспособился к мутным водам. Этот вид находится под угрозой из-за ухудшения качества среды обитания.
</a:t>
            </a:r>
            <a:endParaRPr lang="en-US" sz="2343"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E2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sp>
        <p:nvSpPr>
          <p:cNvPr id="8" name="Text 0"/>
          <p:cNvSpPr txBox="1"/>
          <p:nvPr/>
        </p:nvSpPr>
        <p:spPr>
          <a:xfrm>
            <a:off x="977475" y="428100"/>
            <a:ext cx="16432200" cy="2262600"/>
          </a:xfrm>
          <a:prstGeom prst="rect">
            <a:avLst/>
          </a:prstGeom>
          <a:noFill/>
          <a:ln/>
        </p:spPr>
        <p:txBody>
          <a:bodyPr wrap="square" lIns="0" tIns="0" rIns="0" bIns="0" rtlCol="0" anchor="ctr"/>
          <a:lstStyle/>
          <a:p>
            <a:pPr algn="l" indent="0" marL="0">
              <a:lnSpc>
                <a:spcPct val="90000"/>
              </a:lnSpc>
              <a:buNone/>
            </a:pPr>
            <a:r>
              <a:rPr lang="en-US" sz="5000" dirty="0">
                <a:solidFill>
                  <a:srgbClr val="000000"/>
                </a:solidFill>
                <a:latin typeface="Arial" pitchFamily="34" charset="0"/>
                <a:ea typeface="Arial" pitchFamily="34" charset="-122"/>
                <a:cs typeface="Arial" pitchFamily="34" charset="-120"/>
              </a:rPr>
              <a:t>Последствия нарушений в экосистемах водоёмов
</a:t>
            </a:r>
            <a:endParaRPr lang="en-US" sz="5000" dirty="0"/>
          </a:p>
        </p:txBody>
      </p:sp>
      <p:sp>
        <p:nvSpPr>
          <p:cNvPr id="9" name="Text 1"/>
          <p:cNvSpPr txBox="1"/>
          <p:nvPr/>
        </p:nvSpPr>
        <p:spPr>
          <a:xfrm>
            <a:off x="1504900" y="3665975"/>
            <a:ext cx="4323900" cy="4103400"/>
          </a:xfrm>
          <a:prstGeom prst="rect">
            <a:avLst/>
          </a:prstGeom>
          <a:noFill/>
          <a:ln/>
        </p:spPr>
        <p:txBody>
          <a:bodyPr wrap="square" lIns="0" tIns="0" rIns="0" bIns="0" rtlCol="0" anchor="t"/>
          <a:lstStyle/>
          <a:p>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Появление «мертвых зон» связано с дефицитом кислорода, что ведёт к массовой гибели рыб и другим изменениям в биологическом равновесии.
</a:t>
            </a:r>
            <a:endParaRPr lang="en-US" sz="2800" dirty="0"/>
          </a:p>
        </p:txBody>
      </p:sp>
      <p:sp>
        <p:nvSpPr>
          <p:cNvPr id="10" name="Text 2"/>
          <p:cNvSpPr txBox="1"/>
          <p:nvPr/>
        </p:nvSpPr>
        <p:spPr>
          <a:xfrm>
            <a:off x="6457900" y="3665975"/>
            <a:ext cx="4323900" cy="4103400"/>
          </a:xfrm>
          <a:prstGeom prst="rect">
            <a:avLst/>
          </a:prstGeom>
          <a:noFill/>
          <a:ln/>
        </p:spPr>
        <p:txBody>
          <a:bodyPr wrap="square" lIns="0" tIns="0" rIns="0" bIns="0" rtlCol="0" anchor="t"/>
          <a:lstStyle/>
          <a:p>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Устье реки Миссисипи страдает от загрязнения, что оказывает негативное влияние на морскую фауну и качество воды.
</a:t>
            </a:r>
            <a:endParaRPr lang="en-US" sz="2800" dirty="0"/>
          </a:p>
        </p:txBody>
      </p:sp>
      <p:sp>
        <p:nvSpPr>
          <p:cNvPr id="11" name="Text 3"/>
          <p:cNvSpPr txBox="1"/>
          <p:nvPr/>
        </p:nvSpPr>
        <p:spPr>
          <a:xfrm>
            <a:off x="11487100" y="3665975"/>
            <a:ext cx="4323900" cy="4178100"/>
          </a:xfrm>
          <a:prstGeom prst="rect">
            <a:avLst/>
          </a:prstGeom>
          <a:noFill/>
          <a:ln/>
        </p:spPr>
        <p:txBody>
          <a:bodyPr wrap="square" lIns="0" tIns="0" rIns="0" bIns="0" rtlCol="0" anchor="t"/>
          <a:lstStyle/>
          <a:p>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Нефтяные утечки в Каспийском море снижают разнообразие видов и ухудшают состояние экосистемы, угрожая рыбному промыслу.
</a:t>
            </a:r>
            <a:endParaRPr lang="en-US" sz="2800" dirty="0"/>
          </a:p>
        </p:txBody>
      </p:sp>
      <p:sp>
        <p:nvSpPr>
          <p:cNvPr id="12" name="Text 4"/>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FFFFFF"/>
                </a:solidFill>
                <a:latin typeface="Arial" pitchFamily="34" charset="0"/>
                <a:ea typeface="Arial" pitchFamily="34" charset="-122"/>
                <a:cs typeface="Arial" pitchFamily="34" charset="-120"/>
              </a:rPr>
              <a:t>18</a:t>
            </a:r>
            <a:endParaRPr lang="en-US" sz="2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566350" y="1894113"/>
            <a:ext cx="5568600" cy="4279774"/>
          </a:xfrm>
          <a:prstGeom prst="rect">
            <a:avLst/>
          </a:prstGeom>
        </p:spPr>
      </p:pic>
      <p:pic>
        <p:nvPicPr>
          <p:cNvPr id="4" name="Image 2" descr="preencoded.png">    </p:cNvPr>
          <p:cNvPicPr>
            <a:picLocks noChangeAspect="1"/>
          </p:cNvPicPr>
          <p:nvPr/>
        </p:nvPicPr>
        <p:blipFill>
          <a:blip r:embed="rId3"/>
          <a:stretch>
            <a:fillRect/>
          </a:stretch>
        </p:blipFill>
        <p:spPr>
          <a:xfrm>
            <a:off x="6410075" y="1894113"/>
            <a:ext cx="5568600" cy="4279774"/>
          </a:xfrm>
          <a:prstGeom prst="rect">
            <a:avLst/>
          </a:prstGeom>
        </p:spPr>
      </p:pic>
      <p:pic>
        <p:nvPicPr>
          <p:cNvPr id="5" name="Image 3" descr="preencoded.png">    </p:cNvPr>
          <p:cNvPicPr>
            <a:picLocks noChangeAspect="1"/>
          </p:cNvPicPr>
          <p:nvPr/>
        </p:nvPicPr>
        <p:blipFill>
          <a:blip r:embed="rId4"/>
          <a:stretch>
            <a:fillRect/>
          </a:stretch>
        </p:blipFill>
        <p:spPr>
          <a:xfrm>
            <a:off x="12168575" y="1894113"/>
            <a:ext cx="5568600" cy="4279774"/>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sp>
        <p:nvSpPr>
          <p:cNvPr id="7" name="Text 0"/>
          <p:cNvSpPr txBox="1"/>
          <p:nvPr/>
        </p:nvSpPr>
        <p:spPr>
          <a:xfrm>
            <a:off x="92524" y="9607900"/>
            <a:ext cx="2706000" cy="469500"/>
          </a:xfrm>
          <a:prstGeom prst="rect">
            <a:avLst/>
          </a:prstGeom>
          <a:noFill/>
          <a:ln/>
        </p:spPr>
        <p:txBody>
          <a:bodyPr wrap="square" lIns="0" tIns="0" rIns="0" bIns="0" rtlCol="0" anchor="t"/>
          <a:lstStyle/>
          <a:p>
            <a:pPr algn="l" indent="0" marL="0">
              <a:lnSpc>
                <a:spcPct val="100000"/>
              </a:lnSpc>
              <a:buNone/>
            </a:pPr>
            <a:r>
              <a:rPr lang="en-US" sz="2700" b="1" dirty="0">
                <a:solidFill>
                  <a:srgbClr val="000000"/>
                </a:solidFill>
                <a:latin typeface="Arial" pitchFamily="34" charset="0"/>
                <a:ea typeface="Arial" pitchFamily="34" charset="-122"/>
                <a:cs typeface="Arial" pitchFamily="34" charset="-120"/>
              </a:rPr>
              <a:t>19</a:t>
            </a:r>
            <a:endParaRPr lang="en-US" sz="2700" dirty="0"/>
          </a:p>
        </p:txBody>
      </p:sp>
      <p:sp>
        <p:nvSpPr>
          <p:cNvPr id="8" name="Text 1"/>
          <p:cNvSpPr txBox="1"/>
          <p:nvPr/>
        </p:nvSpPr>
        <p:spPr>
          <a:xfrm>
            <a:off x="629725" y="6327900"/>
            <a:ext cx="5458200" cy="26130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Амазонка — «океан в джунглях»
</a:t>
            </a:r>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000" dirty="0">
                <a:solidFill>
                  <a:srgbClr val="000000"/>
                </a:solidFill>
                <a:latin typeface="Arial" pitchFamily="34" charset="0"/>
                <a:ea typeface="Arial" pitchFamily="34" charset="-122"/>
                <a:cs typeface="Arial" pitchFamily="34" charset="-120"/>
              </a:rPr>
              <a:t>Во время сезона дождей река расширяется до 11 километров в ширину, образуя сложную сеть протоков и затопленных лесов, что делает её уникальным природным феноменом.
</a:t>
            </a:r>
            <a:endParaRPr lang="en-US" sz="2400" dirty="0"/>
          </a:p>
        </p:txBody>
      </p:sp>
      <p:sp>
        <p:nvSpPr>
          <p:cNvPr id="9" name="Text 2"/>
          <p:cNvSpPr txBox="1"/>
          <p:nvPr/>
        </p:nvSpPr>
        <p:spPr>
          <a:xfrm>
            <a:off x="6422675" y="6327900"/>
            <a:ext cx="5458200" cy="26130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Плавающие острова на Титикаке
</a:t>
            </a:r>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000" dirty="0">
                <a:solidFill>
                  <a:srgbClr val="000000"/>
                </a:solidFill>
                <a:latin typeface="Arial" pitchFamily="34" charset="0"/>
                <a:ea typeface="Arial" pitchFamily="34" charset="-122"/>
                <a:cs typeface="Arial" pitchFamily="34" charset="-120"/>
              </a:rPr>
              <a:t>Озеро Титикака известно своими около 40 островами, построенными из тростника народом урос, которые используются для жилья и традиционных занятий рыбной ловлей.
</a:t>
            </a:r>
            <a:endParaRPr lang="en-US" sz="2400" dirty="0"/>
          </a:p>
        </p:txBody>
      </p:sp>
      <p:sp>
        <p:nvSpPr>
          <p:cNvPr id="10" name="Text 3"/>
          <p:cNvSpPr txBox="1"/>
          <p:nvPr/>
        </p:nvSpPr>
        <p:spPr>
          <a:xfrm>
            <a:off x="12218271" y="6327900"/>
            <a:ext cx="5458200" cy="26130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Зимний Байкал и ледяные торосы
</a:t>
            </a:r>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000" dirty="0">
                <a:solidFill>
                  <a:srgbClr val="000000"/>
                </a:solidFill>
                <a:latin typeface="Arial" pitchFamily="34" charset="0"/>
                <a:ea typeface="Arial" pitchFamily="34" charset="-122"/>
                <a:cs typeface="Arial" pitchFamily="34" charset="-120"/>
              </a:rPr>
              <a:t>Зимой поверхность Байкала покрывается толстым слоем льда с уникальными торосами высотой до шести метров, создавая удивительные природные пейзажи и условия для зимнего туризма.
</a:t>
            </a:r>
            <a:endParaRPr lang="en-US" sz="2400" dirty="0"/>
          </a:p>
        </p:txBody>
      </p:sp>
      <p:sp>
        <p:nvSpPr>
          <p:cNvPr id="11" name="Text 4"/>
          <p:cNvSpPr txBox="1"/>
          <p:nvPr/>
        </p:nvSpPr>
        <p:spPr>
          <a:xfrm>
            <a:off x="2207850" y="399425"/>
            <a:ext cx="13872300" cy="1290300"/>
          </a:xfrm>
          <a:prstGeom prst="rect">
            <a:avLst/>
          </a:prstGeom>
          <a:noFill/>
          <a:ln/>
        </p:spPr>
        <p:txBody>
          <a:bodyPr wrap="square" lIns="0" tIns="0" rIns="0" bIns="0" rtlCol="0" anchor="ctr"/>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Интересные факты о водоёмах мира
</a:t>
            </a:r>
            <a:endParaRPr lang="en-US" sz="5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5146284"/>
            <a:ext cx="18268200" cy="5137931"/>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1334450" y="1830500"/>
            <a:ext cx="15619200" cy="2779200"/>
          </a:xfrm>
          <a:prstGeom prst="rect">
            <a:avLst/>
          </a:prstGeom>
          <a:noFill/>
          <a:ln/>
        </p:spPr>
        <p:txBody>
          <a:bodyPr wrap="square" lIns="0" tIns="0" rIns="0" bIns="0" rtlCol="0" anchor="t"/>
          <a:lstStyle/>
          <a:p>
            <a:pPr algn="l" indent="0" marL="0">
              <a:lnSpc>
                <a:spcPct val="100000"/>
              </a:lnSpc>
              <a:buNone/>
            </a:pPr>
            <a:r>
              <a:rPr lang="en-US" sz="4700" b="1" dirty="0">
                <a:solidFill>
                  <a:srgbClr val="000000"/>
                </a:solidFill>
                <a:latin typeface="Arial" pitchFamily="34" charset="0"/>
                <a:ea typeface="Arial" pitchFamily="34" charset="-122"/>
                <a:cs typeface="Arial" pitchFamily="34" charset="-120"/>
              </a:rPr>
              <a:t>Будущее наших рек и озёр
</a:t>
            </a:r>
            <a:pPr algn="l" indent="0" marL="0">
              <a:lnSpc>
                <a:spcPct val="100000"/>
              </a:lnSpc>
              <a:buNone/>
            </a:pPr>
            <a:r>
              <a:rPr lang="en-US" sz="5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200" dirty="0">
                <a:solidFill>
                  <a:srgbClr val="000000"/>
                </a:solidFill>
                <a:latin typeface="Arial" pitchFamily="34" charset="0"/>
                <a:ea typeface="Arial" pitchFamily="34" charset="-122"/>
                <a:cs typeface="Arial" pitchFamily="34" charset="-120"/>
              </a:rPr>
              <a:t>Сохранение рек и озёр — залог устойчивого развития и здоровья планеты. Только совместные усилия помогут защитить эти жизненно важные водные ресурсы для будущих поколений.
</a:t>
            </a:r>
            <a:endParaRPr lang="en-US" sz="4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2026-05-11T04:29:50Z</dcterms:created>
  <dcterms:modified xsi:type="dcterms:W3CDTF">2026-05-11T04:29:50Z</dcterms:modified>
</cp:coreProperties>
</file>