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684218"/>
            <a:ext cx="9144000" cy="2455664"/>
          </a:xfrm>
          <a:prstGeom prst="rect">
            <a:avLst/>
          </a:prstGeom>
        </p:spPr>
      </p:pic>
      <p:sp>
        <p:nvSpPr>
          <p:cNvPr id="4" name="Text 0"/>
          <p:cNvSpPr txBox="1"/>
          <p:nvPr/>
        </p:nvSpPr>
        <p:spPr>
          <a:xfrm>
            <a:off x="261600" y="578625"/>
            <a:ext cx="6468300" cy="8181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Unit 12. Russia — our beloved country
</a:t>
            </a:r>
            <a:endParaRPr lang="en-US" sz="2212" dirty="0"/>
          </a:p>
        </p:txBody>
      </p:sp>
      <p:sp>
        <p:nvSpPr>
          <p:cNvPr id="5" name="Text 1"/>
          <p:cNvSpPr txBox="1"/>
          <p:nvPr/>
        </p:nvSpPr>
        <p:spPr>
          <a:xfrm>
            <a:off x="261600" y="1789455"/>
            <a:ext cx="4638600" cy="531300"/>
          </a:xfrm>
          <a:prstGeom prst="rect">
            <a:avLst/>
          </a:prstGeom>
          <a:noFill/>
          <a:ln/>
        </p:spPr>
        <p:txBody>
          <a:bodyPr wrap="square" lIns="0" tIns="0" rIns="0" bIns="0" rtlCol="0" anchor="b"/>
          <a:lstStyle/>
          <a:p>
            <a:pPr algn="l" indent="0" marL="0">
              <a:lnSpc>
                <a:spcPct val="115000"/>
              </a:lnSpc>
              <a:buNone/>
            </a:pPr>
            <a:r>
              <a:rPr lang="en-US" sz="886" dirty="0">
                <a:solidFill>
                  <a:srgbClr val="FFFFFF"/>
                </a:solidFill>
                <a:latin typeface="Arial" pitchFamily="34" charset="0"/>
                <a:ea typeface="Arial" pitchFamily="34" charset="-122"/>
                <a:cs typeface="Arial" pitchFamily="34" charset="-120"/>
              </a:rPr>
              <a:t>Russia: geography, culture, history, and pride in one topic.
</a:t>
            </a:r>
            <a:endParaRPr lang="en-US" sz="886" dirty="0"/>
          </a:p>
        </p:txBody>
      </p:sp>
      <p:sp>
        <p:nvSpPr>
          <p:cNvPr id="6"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78091" y="75"/>
            <a:ext cx="4063566" cy="5143500"/>
          </a:xfrm>
          <a:prstGeom prst="rect">
            <a:avLst/>
          </a:prstGeom>
        </p:spPr>
      </p:pic>
      <p:sp>
        <p:nvSpPr>
          <p:cNvPr id="4" name="Text 0"/>
          <p:cNvSpPr txBox="1"/>
          <p:nvPr/>
        </p:nvSpPr>
        <p:spPr>
          <a:xfrm>
            <a:off x="261600" y="258900"/>
            <a:ext cx="45624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Why Russia matters in English lessons
</a:t>
            </a:r>
            <a:endParaRPr lang="en-US" sz="2212" dirty="0"/>
          </a:p>
        </p:txBody>
      </p:sp>
      <p:sp>
        <p:nvSpPr>
          <p:cNvPr id="5"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This topic helps students speak about their country clearly, using real facts, comparisons, and richer vocabulary. It also trains monologues, discussion skills, and complex sentences with because, although, and while.
</a:t>
            </a:r>
            <a:endParaRPr lang="en-US" sz="986"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25" y="1789450"/>
            <a:ext cx="239400" cy="239400"/>
          </a:xfrm>
          <a:prstGeom prst="rect">
            <a:avLst/>
          </a:prstGeom>
        </p:spPr>
      </p:pic>
      <p:pic>
        <p:nvPicPr>
          <p:cNvPr id="4" name="Image 2" descr="preencoded.png">    </p:cNvPr>
          <p:cNvPicPr>
            <a:picLocks noChangeAspect="1"/>
          </p:cNvPicPr>
          <p:nvPr/>
        </p:nvPicPr>
        <p:blipFill>
          <a:blip r:embed="rId3"/>
          <a:stretch>
            <a:fillRect/>
          </a:stretch>
        </p:blipFill>
        <p:spPr>
          <a:xfrm>
            <a:off x="2037773" y="1789450"/>
            <a:ext cx="179550" cy="239400"/>
          </a:xfrm>
          <a:prstGeom prst="rect">
            <a:avLst/>
          </a:prstGeom>
        </p:spPr>
      </p:pic>
      <p:pic>
        <p:nvPicPr>
          <p:cNvPr id="5" name="Image 3" descr="preencoded.png">    </p:cNvPr>
          <p:cNvPicPr>
            <a:picLocks noChangeAspect="1"/>
          </p:cNvPicPr>
          <p:nvPr/>
        </p:nvPicPr>
        <p:blipFill>
          <a:blip r:embed="rId4"/>
          <a:stretch>
            <a:fillRect/>
          </a:stretch>
        </p:blipFill>
        <p:spPr>
          <a:xfrm>
            <a:off x="3748970" y="1789450"/>
            <a:ext cx="239400" cy="239400"/>
          </a:xfrm>
          <a:prstGeom prst="rect">
            <a:avLst/>
          </a:prstGeom>
        </p:spPr>
      </p:pic>
      <p:pic>
        <p:nvPicPr>
          <p:cNvPr id="6" name="Image 4" descr="preencoded.png">    </p:cNvPr>
          <p:cNvPicPr>
            <a:picLocks noChangeAspect="1"/>
          </p:cNvPicPr>
          <p:nvPr/>
        </p:nvPicPr>
        <p:blipFill>
          <a:blip r:embed="rId5"/>
          <a:stretch>
            <a:fillRect/>
          </a:stretch>
        </p:blipFill>
        <p:spPr>
          <a:xfrm>
            <a:off x="5490093" y="1789450"/>
            <a:ext cx="239400" cy="239400"/>
          </a:xfrm>
          <a:prstGeom prst="rect">
            <a:avLst/>
          </a:prstGeom>
        </p:spPr>
      </p:pic>
      <p:pic>
        <p:nvPicPr>
          <p:cNvPr id="7" name="Image 5" descr="preencoded.png">    </p:cNvPr>
          <p:cNvPicPr>
            <a:picLocks noChangeAspect="1"/>
          </p:cNvPicPr>
          <p:nvPr/>
        </p:nvPicPr>
        <p:blipFill>
          <a:blip r:embed="rId6"/>
          <a:stretch>
            <a:fillRect/>
          </a:stretch>
        </p:blipFill>
        <p:spPr>
          <a:xfrm>
            <a:off x="7226118" y="1809310"/>
            <a:ext cx="249600" cy="19968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9" name="Text 1"/>
          <p:cNvSpPr txBox="1"/>
          <p:nvPr/>
        </p:nvSpPr>
        <p:spPr>
          <a:xfrm>
            <a:off x="261625"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Key vocabulary for the topic
</a:t>
            </a:r>
            <a:endParaRPr lang="en-US" sz="2012" dirty="0"/>
          </a:p>
        </p:txBody>
      </p:sp>
      <p:sp>
        <p:nvSpPr>
          <p:cNvPr id="10" name="Text 2"/>
          <p:cNvSpPr txBox="1"/>
          <p:nvPr/>
        </p:nvSpPr>
        <p:spPr>
          <a:xfrm>
            <a:off x="261625" y="2348150"/>
            <a:ext cx="1656300" cy="19245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Country and homeland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These words help students name Russia in a wider civic and emotional context. They are useful when speaking about belonging, identity, and the connection between people, land, and shared history.
</a:t>
            </a:r>
            <a:endParaRPr lang="en-US" sz="900" dirty="0"/>
          </a:p>
        </p:txBody>
      </p:sp>
      <p:sp>
        <p:nvSpPr>
          <p:cNvPr id="11" name="Text 3"/>
          <p:cNvSpPr txBox="1"/>
          <p:nvPr/>
        </p:nvSpPr>
        <p:spPr>
          <a:xfrm>
            <a:off x="2002750" y="2348150"/>
            <a:ext cx="1656300" cy="19245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Capital and territory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Vocabulary about capital, territory, region, and border makes it possible to describe Russia’s size and administrative geography accurately. It also supports comparisons with other countries and maps.
</a:t>
            </a:r>
            <a:endParaRPr lang="en-US" sz="900" dirty="0"/>
          </a:p>
        </p:txBody>
      </p:sp>
      <p:sp>
        <p:nvSpPr>
          <p:cNvPr id="12" name="Text 4"/>
          <p:cNvSpPr txBox="1"/>
          <p:nvPr/>
        </p:nvSpPr>
        <p:spPr>
          <a:xfrm>
            <a:off x="3743875" y="2348150"/>
            <a:ext cx="1656300" cy="19245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Heritage and tradition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Words like heritage, tradition, and symbol are important for discussing state emblems, historical continuity, and cultural memory. They help students explain why national symbols matter beyond formal protocol.
</a:t>
            </a:r>
            <a:endParaRPr lang="en-US" sz="900" dirty="0"/>
          </a:p>
        </p:txBody>
      </p:sp>
      <p:sp>
        <p:nvSpPr>
          <p:cNvPr id="13" name="Text 5"/>
          <p:cNvSpPr txBox="1"/>
          <p:nvPr/>
        </p:nvSpPr>
        <p:spPr>
          <a:xfrm>
            <a:off x="5484999" y="2348150"/>
            <a:ext cx="1656300" cy="19245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Nature and resources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Nature, resources, and scenic describe Russia’s landscapes, forests, rivers, and minerals in a precise way. These nouns and adjectives are especially useful for describing the country’s natural wealth.
</a:t>
            </a:r>
            <a:endParaRPr lang="en-US" sz="900" dirty="0"/>
          </a:p>
        </p:txBody>
      </p:sp>
      <p:sp>
        <p:nvSpPr>
          <p:cNvPr id="14" name="Text 6"/>
          <p:cNvSpPr txBox="1"/>
          <p:nvPr/>
        </p:nvSpPr>
        <p:spPr>
          <a:xfrm>
            <a:off x="7226134" y="2348150"/>
            <a:ext cx="1656300" cy="19245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Identity and diversity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Multinational, diverse, rich, and historic help students describe Russia as a country with many peoples and cultures. This vocabulary supports balanced, respectful speech about unity and difference.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2030" y="1258050"/>
            <a:ext cx="4408541" cy="2816700"/>
          </a:xfrm>
          <a:prstGeom prst="rect">
            <a:avLst/>
          </a:prstGeom>
        </p:spPr>
      </p:pic>
      <p:sp>
        <p:nvSpPr>
          <p:cNvPr id="4"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Russia compared with other large countries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6"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The gap is especially visible when Russia is compared with the next largest states on the chart.
</a:t>
            </a:r>
            <a:endParaRPr lang="en-US" sz="1022" dirty="0"/>
          </a:p>
        </p:txBody>
      </p:sp>
      <p:sp>
        <p:nvSpPr>
          <p:cNvPr id="7"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Russia is far larger than the other major countries shown, which explains its exceptional geographic scale and regional diversity.
</a:t>
            </a:r>
            <a:endParaRPr lang="en-US" sz="1022" dirty="0"/>
          </a:p>
        </p:txBody>
      </p:sp>
      <p:sp>
        <p:nvSpPr>
          <p:cNvPr id="8"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Commonly cited country area figures from public reference sources (e.g., Britannica / world country profiles), accessed 2024.
</a:t>
            </a:r>
            <a:endParaRPr lang="en-US" sz="7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01160" y="1097437"/>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98" y="2396601"/>
            <a:ext cx="4981200" cy="1186927"/>
          </a:xfrm>
          <a:prstGeom prst="rect">
            <a:avLst/>
          </a:prstGeom>
        </p:spPr>
      </p:pic>
      <p:pic>
        <p:nvPicPr>
          <p:cNvPr id="5" name="Image 3" descr="preencoded.png">    </p:cNvPr>
          <p:cNvPicPr>
            <a:picLocks noChangeAspect="1"/>
          </p:cNvPicPr>
          <p:nvPr/>
        </p:nvPicPr>
        <p:blipFill>
          <a:blip r:embed="rId4"/>
          <a:stretch>
            <a:fillRect/>
          </a:stretch>
        </p:blipFill>
        <p:spPr>
          <a:xfrm>
            <a:off x="3901173" y="3695752"/>
            <a:ext cx="4981200" cy="1186927"/>
          </a:xfrm>
          <a:prstGeom prst="rect">
            <a:avLst/>
          </a:prstGeom>
        </p:spPr>
      </p:pic>
      <p:sp>
        <p:nvSpPr>
          <p:cNvPr id="6"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State symbols of Russia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8"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The flag at public ceremonies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The Russian flag is one of the most visible signs of the state. Its white, blue, and red stripes appear at official events, sports competitions, and school celebrations, helping students recognise the country’s public identity.
</a:t>
            </a:r>
            <a:endParaRPr lang="en-US" sz="1002" dirty="0"/>
          </a:p>
        </p:txBody>
      </p:sp>
      <p:sp>
        <p:nvSpPr>
          <p:cNvPr id="9"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The coat of arms and history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The double-headed eagle on the coat of arms links modern Russia with its historical traditions. It symbolises continuity, authority, and statehood, so the emblem is often shown in textbooks, documents, and ceremonial settings.
</a:t>
            </a:r>
            <a:endParaRPr lang="en-US" sz="1002" dirty="0"/>
          </a:p>
        </p:txBody>
      </p:sp>
      <p:sp>
        <p:nvSpPr>
          <p:cNvPr id="10"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The anthem and shared feeling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The national anthem creates a strong emotional response because it is connected with respect and unity. It is performed on important occasions and reminds citizens that symbols can express both memory and common responsibility.
</a:t>
            </a:r>
            <a:endParaRPr lang="en-US" sz="100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2181323"/>
            <a:ext cx="4873500" cy="1103704"/>
          </a:xfrm>
          <a:prstGeom prst="rect">
            <a:avLst/>
          </a:prstGeom>
        </p:spPr>
      </p:pic>
      <p:sp>
        <p:nvSpPr>
          <p:cNvPr id="4"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Regions and administrative structure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6"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The table shows how different types of subjects fit into one federal system while keeping their own status and local features.
</a:t>
            </a:r>
            <a:endParaRPr lang="en-US" sz="1022" dirty="0"/>
          </a:p>
        </p:txBody>
      </p:sp>
      <p:sp>
        <p:nvSpPr>
          <p:cNvPr id="7"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Russia combines a unified state structure with several kinds of territorial units, which reflects both political unity and regional variety.
</a:t>
            </a:r>
            <a:endParaRPr lang="en-US" sz="1022" dirty="0"/>
          </a:p>
        </p:txBody>
      </p:sp>
      <p:sp>
        <p:nvSpPr>
          <p:cNvPr id="8"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Constitution of the Russian Federation; official administrative classification.
</a:t>
            </a:r>
            <a:endParaRPr lang="en-US" sz="72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4" name="Text 1"/>
          <p:cNvSpPr txBox="1"/>
          <p:nvPr/>
        </p:nvSpPr>
        <p:spPr>
          <a:xfrm>
            <a:off x="5204650" y="1710750"/>
            <a:ext cx="3677700" cy="17220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This diversity explains why mutual respect and shared civic rules are especially important in everyday life. Many regional languages are used alongside Russian, especially in republics and autonomous areas.
</a:t>
            </a:r>
            <a:endParaRPr lang="en-US" sz="1022" dirty="0"/>
          </a:p>
        </p:txBody>
      </p:sp>
      <p:sp>
        <p:nvSpPr>
          <p:cNvPr id="5" name="Text 2"/>
          <p:cNvSpPr txBox="1"/>
          <p:nvPr/>
        </p:nvSpPr>
        <p:spPr>
          <a:xfrm>
            <a:off x="5204650" y="3751475"/>
            <a:ext cx="3677700" cy="1836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Rosstat; census and official demographic summaries.
</a:t>
            </a:r>
            <a:endParaRPr lang="en-US" sz="722" dirty="0"/>
          </a:p>
        </p:txBody>
      </p:sp>
      <p:sp>
        <p:nvSpPr>
          <p:cNvPr id="6" name="Text 3"/>
          <p:cNvSpPr txBox="1"/>
          <p:nvPr/>
        </p:nvSpPr>
        <p:spPr>
          <a:xfrm>
            <a:off x="261600" y="1208427"/>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190+
</a:t>
            </a:r>
            <a:endParaRPr lang="en-US" sz="7200" dirty="0"/>
          </a:p>
        </p:txBody>
      </p:sp>
      <p:sp>
        <p:nvSpPr>
          <p:cNvPr id="7" name="Text 4"/>
          <p:cNvSpPr txBox="1"/>
          <p:nvPr/>
        </p:nvSpPr>
        <p:spPr>
          <a:xfrm>
            <a:off x="261600" y="266967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FFFFFF"/>
                </a:solidFill>
                <a:latin typeface="Arial" pitchFamily="34" charset="0"/>
                <a:ea typeface="Arial" pitchFamily="34" charset="-122"/>
                <a:cs typeface="Arial" pitchFamily="34" charset="-120"/>
              </a:rPr>
              <a:t>ethnic groups live in Russia, making it one of the world’s most diverse countries.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481832"/>
            <a:ext cx="8612400" cy="3401136"/>
          </a:xfrm>
          <a:prstGeom prst="rect">
            <a:avLst/>
          </a:prstGeom>
        </p:spPr>
      </p:pic>
      <p:sp>
        <p:nvSpPr>
          <p:cNvPr id="4"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How Russian statehood developed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6"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FFFFFF"/>
                </a:solidFill>
                <a:latin typeface="Arial" pitchFamily="34" charset="0"/>
                <a:ea typeface="Arial" pitchFamily="34" charset="-122"/>
                <a:cs typeface="Arial" pitchFamily="34" charset="-120"/>
              </a:rPr>
              <a:t>A historical sequence showing the main stages of political and cultural development.
</a:t>
            </a:r>
            <a:endParaRPr lang="en-US" sz="111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07" y="62"/>
            <a:ext cx="365001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940575" y="258900"/>
            <a:ext cx="4941900" cy="10530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Moscow as the capital of Russia
</a:t>
            </a:r>
            <a:endParaRPr lang="en-US" sz="2212" dirty="0"/>
          </a:p>
        </p:txBody>
      </p:sp>
      <p:sp>
        <p:nvSpPr>
          <p:cNvPr id="10"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11" name="Text 2"/>
          <p:cNvSpPr txBox="1"/>
          <p:nvPr/>
        </p:nvSpPr>
        <p:spPr>
          <a:xfrm>
            <a:off x="3940575" y="1577350"/>
            <a:ext cx="4165200" cy="608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Political centre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Moscow is the seat of the main federal institutions, so it plays a key role in national decision-making. Its status as the capital makes the city central to public life and state administration.
</a:t>
            </a:r>
            <a:endParaRPr lang="en-US" sz="1100" dirty="0"/>
          </a:p>
        </p:txBody>
      </p:sp>
      <p:sp>
        <p:nvSpPr>
          <p:cNvPr id="12" name="Text 3"/>
          <p:cNvSpPr txBox="1"/>
          <p:nvPr/>
        </p:nvSpPr>
        <p:spPr>
          <a:xfrm>
            <a:off x="3940575" y="2252016"/>
            <a:ext cx="4165200" cy="608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Historic core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 Kremlin and Red Square are among the most recognisable places in the country. They connect modern Russia with centuries of political history and attract visitors from around the world.
</a:t>
            </a:r>
            <a:endParaRPr lang="en-US" sz="1100" dirty="0"/>
          </a:p>
        </p:txBody>
      </p:sp>
      <p:sp>
        <p:nvSpPr>
          <p:cNvPr id="13" name="Text 4"/>
          <p:cNvSpPr txBox="1"/>
          <p:nvPr/>
        </p:nvSpPr>
        <p:spPr>
          <a:xfrm>
            <a:off x="3940575" y="2926681"/>
            <a:ext cx="4165200" cy="608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Educational strength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 city is home to major universities, research centres, and libraries. This concentration of knowledge gives Moscow a special role in science, professional training, and intellectual life.
</a:t>
            </a:r>
            <a:endParaRPr lang="en-US" sz="1100" dirty="0"/>
          </a:p>
        </p:txBody>
      </p:sp>
      <p:sp>
        <p:nvSpPr>
          <p:cNvPr id="14" name="Text 5"/>
          <p:cNvSpPr txBox="1"/>
          <p:nvPr/>
        </p:nvSpPr>
        <p:spPr>
          <a:xfrm>
            <a:off x="3940575" y="3601346"/>
            <a:ext cx="4165200" cy="608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Cultural energy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Museums, theatres, and concert halls make the capital an important cultural hub. Students can see how historical monuments and contemporary urban life exist side by side in one city.
</a:t>
            </a:r>
            <a:endParaRPr lang="en-US" sz="1100" dirty="0"/>
          </a:p>
        </p:txBody>
      </p:sp>
      <p:sp>
        <p:nvSpPr>
          <p:cNvPr id="15" name="Text 6"/>
          <p:cNvSpPr txBox="1"/>
          <p:nvPr/>
        </p:nvSpPr>
        <p:spPr>
          <a:xfrm>
            <a:off x="3940575" y="4276026"/>
            <a:ext cx="4165200" cy="608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Large metropolis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As one of Europe’s biggest cities, Moscow is a powerful example of scale and contrast. Wide avenues, transport networks, and modern buildings stand next to old streets and landmarks.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71585" y="75"/>
            <a:ext cx="506983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61600" y="258900"/>
            <a:ext cx="3529200" cy="12660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Saint Petersburg and the cultural heritage of Russia
</a:t>
            </a:r>
            <a:endParaRPr lang="en-US" sz="2012"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10" name="Text 2"/>
          <p:cNvSpPr txBox="1"/>
          <p:nvPr/>
        </p:nvSpPr>
        <p:spPr>
          <a:xfrm>
            <a:off x="497975" y="1749900"/>
            <a:ext cx="3292800" cy="6564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Founded by Peter the Great
</a:t>
            </a:r>
            <a:pPr algn="l" indent="0" marL="0">
              <a:lnSpc>
                <a:spcPct val="115000"/>
              </a:lnSpc>
              <a:buNone/>
            </a:pPr>
            <a:r>
              <a:rPr lang="en-US" sz="864" dirty="0">
                <a:solidFill>
                  <a:srgbClr val="FFFFFF"/>
                </a:solidFill>
                <a:latin typeface="Arial" pitchFamily="34" charset="0"/>
                <a:ea typeface="Arial" pitchFamily="34" charset="-122"/>
                <a:cs typeface="Arial" pitchFamily="34" charset="-120"/>
              </a:rPr>
              <a:t>Saint Petersburg was founded in 1703 and became a new window to Europe. Its planned streets, canals, and monumental architecture reflect the ambitions of Peter the Great and the city’s imperial origin.
</a:t>
            </a:r>
            <a:endParaRPr lang="en-US" sz="1037" dirty="0"/>
          </a:p>
        </p:txBody>
      </p:sp>
      <p:sp>
        <p:nvSpPr>
          <p:cNvPr id="11" name="Text 3"/>
          <p:cNvSpPr txBox="1"/>
          <p:nvPr/>
        </p:nvSpPr>
        <p:spPr>
          <a:xfrm>
            <a:off x="497975" y="2576035"/>
            <a:ext cx="3292800" cy="656400"/>
          </a:xfrm>
          <a:prstGeom prst="rect">
            <a:avLst/>
          </a:prstGeom>
          <a:noFill/>
          <a:ln/>
        </p:spPr>
        <p:txBody>
          <a:bodyPr wrap="square" lIns="0" tIns="0" rIns="0" bIns="0" rtlCol="0" anchor="t"/>
          <a:lstStyle/>
          <a:p>
            <a:pPr algn="l" indent="0" marL="0">
              <a:lnSpc>
                <a:spcPct val="115000"/>
              </a:lnSpc>
              <a:buNone/>
            </a:pPr>
            <a:r>
              <a:rPr lang="en-US" sz="1090" b="1" dirty="0">
                <a:solidFill>
                  <a:srgbClr val="FFFFFF"/>
                </a:solidFill>
                <a:latin typeface="Arial" pitchFamily="34" charset="0"/>
                <a:ea typeface="Arial" pitchFamily="34" charset="-122"/>
                <a:cs typeface="Arial" pitchFamily="34" charset="-120"/>
              </a:rPr>
              <a:t>The northern capital
</a:t>
            </a:r>
            <a:pPr algn="l" indent="0" marL="0">
              <a:lnSpc>
                <a:spcPct val="115000"/>
              </a:lnSpc>
              <a:buNone/>
            </a:pPr>
            <a:r>
              <a:rPr lang="en-US" sz="908" dirty="0">
                <a:solidFill>
                  <a:srgbClr val="FFFFFF"/>
                </a:solidFill>
                <a:latin typeface="Arial" pitchFamily="34" charset="0"/>
                <a:ea typeface="Arial" pitchFamily="34" charset="-122"/>
                <a:cs typeface="Arial" pitchFamily="34" charset="-120"/>
              </a:rPr>
              <a:t>The city is often called the northern capital because of its historical status and cultural importance. It played a major role in Russian politics, education, and art for more than two centuries.
</a:t>
            </a:r>
            <a:endParaRPr lang="en-US" sz="1090" dirty="0"/>
          </a:p>
        </p:txBody>
      </p:sp>
      <p:sp>
        <p:nvSpPr>
          <p:cNvPr id="12" name="Text 4"/>
          <p:cNvSpPr txBox="1"/>
          <p:nvPr/>
        </p:nvSpPr>
        <p:spPr>
          <a:xfrm>
            <a:off x="497975" y="3402171"/>
            <a:ext cx="3292800" cy="6564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World-famous landmarks
</a:t>
            </a:r>
            <a:pPr algn="l" indent="0" marL="0">
              <a:lnSpc>
                <a:spcPct val="115000"/>
              </a:lnSpc>
              <a:buNone/>
            </a:pPr>
            <a:r>
              <a:rPr lang="en-US" sz="864" dirty="0">
                <a:solidFill>
                  <a:srgbClr val="FFFFFF"/>
                </a:solidFill>
                <a:latin typeface="Arial" pitchFamily="34" charset="0"/>
                <a:ea typeface="Arial" pitchFamily="34" charset="-122"/>
                <a:cs typeface="Arial" pitchFamily="34" charset="-120"/>
              </a:rPr>
              <a:t>The Hermitage, the Peter and Paul Fortress, Nevsky Prospect, and the drawbridges make the city instantly recognisable. These places are closely associated with tourism, history, and the elegant urban image of the city.
</a:t>
            </a:r>
            <a:endParaRPr lang="en-US" sz="1037" dirty="0"/>
          </a:p>
        </p:txBody>
      </p:sp>
      <p:sp>
        <p:nvSpPr>
          <p:cNvPr id="13" name="Text 5"/>
          <p:cNvSpPr txBox="1"/>
          <p:nvPr/>
        </p:nvSpPr>
        <p:spPr>
          <a:xfrm>
            <a:off x="497975" y="4228323"/>
            <a:ext cx="3292800" cy="6564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Art and European influence
</a:t>
            </a:r>
            <a:pPr algn="l" indent="0" marL="0">
              <a:lnSpc>
                <a:spcPct val="115000"/>
              </a:lnSpc>
              <a:buNone/>
            </a:pPr>
            <a:r>
              <a:rPr lang="en-US" sz="864" dirty="0">
                <a:solidFill>
                  <a:srgbClr val="FFFFFF"/>
                </a:solidFill>
                <a:latin typeface="Arial" pitchFamily="34" charset="0"/>
                <a:ea typeface="Arial" pitchFamily="34" charset="-122"/>
                <a:cs typeface="Arial" pitchFamily="34" charset="-120"/>
              </a:rPr>
              <a:t>Saint Petersburg combines Russian tradition with European architectural and cultural influence. It remains an important centre of art, science, and memory, showing another side of Russia’s identity.
</a:t>
            </a:r>
            <a:endParaRPr lang="en-US" sz="103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2030" y="1258050"/>
            <a:ext cx="4408541" cy="2816700"/>
          </a:xfrm>
          <a:prstGeom prst="rect">
            <a:avLst/>
          </a:prstGeom>
        </p:spPr>
      </p:pic>
      <p:sp>
        <p:nvSpPr>
          <p:cNvPr id="4"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Natural resources of Russia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6"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Природные богатства поддерживают энергетику, промышленность и экспорт, а также влияют на размещение предприятий и развитие транспортных связей.
</a:t>
            </a:r>
            <a:endParaRPr lang="en-US" sz="1022" dirty="0"/>
          </a:p>
        </p:txBody>
      </p:sp>
      <p:sp>
        <p:nvSpPr>
          <p:cNvPr id="7"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Газ, лес и вода выделяются особенно сильно, поэтому ресурсная база России остаётся одним из ключевых факторов её экономической устойчивости.
</a:t>
            </a:r>
            <a:endParaRPr lang="en-US" sz="1022" dirty="0"/>
          </a:p>
        </p:txBody>
      </p:sp>
      <p:sp>
        <p:nvSpPr>
          <p:cNvPr id="8"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Учебная диаграмма по открытым данным Росстата, Роснедр и международных обзоров ресурсной обеспеченности; значения представлены в условной сравнительной шкале.
</a:t>
            </a:r>
            <a:endParaRPr lang="en-US" sz="72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8544" y="1405400"/>
            <a:ext cx="179813" cy="205500"/>
          </a:xfrm>
          <a:prstGeom prst="rect">
            <a:avLst/>
          </a:prstGeom>
        </p:spPr>
      </p:pic>
      <p:pic>
        <p:nvPicPr>
          <p:cNvPr id="4" name="Image 2" descr="preencoded.png">    </p:cNvPr>
          <p:cNvPicPr>
            <a:picLocks noChangeAspect="1"/>
          </p:cNvPicPr>
          <p:nvPr/>
        </p:nvPicPr>
        <p:blipFill>
          <a:blip r:embed="rId3"/>
          <a:stretch>
            <a:fillRect/>
          </a:stretch>
        </p:blipFill>
        <p:spPr>
          <a:xfrm>
            <a:off x="275700" y="3057275"/>
            <a:ext cx="205500" cy="205500"/>
          </a:xfrm>
          <a:prstGeom prst="rect">
            <a:avLst/>
          </a:prstGeom>
        </p:spPr>
      </p:pic>
      <p:pic>
        <p:nvPicPr>
          <p:cNvPr id="5" name="Image 3" descr="preencoded.png">    </p:cNvPr>
          <p:cNvPicPr>
            <a:picLocks noChangeAspect="1"/>
          </p:cNvPicPr>
          <p:nvPr/>
        </p:nvPicPr>
        <p:blipFill>
          <a:blip r:embed="rId4"/>
          <a:stretch>
            <a:fillRect/>
          </a:stretch>
        </p:blipFill>
        <p:spPr>
          <a:xfrm>
            <a:off x="3177856" y="1405550"/>
            <a:ext cx="231188" cy="205500"/>
          </a:xfrm>
          <a:prstGeom prst="rect">
            <a:avLst/>
          </a:prstGeom>
        </p:spPr>
      </p:pic>
      <p:pic>
        <p:nvPicPr>
          <p:cNvPr id="6" name="Image 4" descr="preencoded.png">    </p:cNvPr>
          <p:cNvPicPr>
            <a:picLocks noChangeAspect="1"/>
          </p:cNvPicPr>
          <p:nvPr/>
        </p:nvPicPr>
        <p:blipFill>
          <a:blip r:embed="rId5"/>
          <a:stretch>
            <a:fillRect/>
          </a:stretch>
        </p:blipFill>
        <p:spPr>
          <a:xfrm>
            <a:off x="3176600" y="3066695"/>
            <a:ext cx="233700" cy="186960"/>
          </a:xfrm>
          <a:prstGeom prst="rect">
            <a:avLst/>
          </a:prstGeom>
        </p:spPr>
      </p:pic>
      <p:pic>
        <p:nvPicPr>
          <p:cNvPr id="7" name="Image 5" descr="preencoded.png">    </p:cNvPr>
          <p:cNvPicPr>
            <a:picLocks noChangeAspect="1"/>
          </p:cNvPicPr>
          <p:nvPr/>
        </p:nvPicPr>
        <p:blipFill>
          <a:blip r:embed="rId6"/>
          <a:stretch>
            <a:fillRect/>
          </a:stretch>
        </p:blipFill>
        <p:spPr>
          <a:xfrm>
            <a:off x="6118544" y="1405550"/>
            <a:ext cx="179813" cy="205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9" name="Text 1"/>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Ключевые отрасли современной экономики
</a:t>
            </a:r>
            <a:endParaRPr lang="en-US" sz="2012" dirty="0"/>
          </a:p>
        </p:txBody>
      </p:sp>
      <p:sp>
        <p:nvSpPr>
          <p:cNvPr id="10" name="Text 2"/>
          <p:cNvSpPr txBox="1"/>
          <p:nvPr/>
        </p:nvSpPr>
        <p:spPr>
          <a:xfrm>
            <a:off x="660800" y="1405250"/>
            <a:ext cx="2391600" cy="14781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Энергетика
</a:t>
            </a:r>
            <a:pPr algn="l" indent="0" marL="0">
              <a:lnSpc>
                <a:spcPct val="115000"/>
              </a:lnSpc>
              <a:buNone/>
            </a:pPr>
            <a:r>
              <a:rPr lang="en-US" sz="3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Энергетический сектор остаётся основой многих экспортных доходов страны. Он обеспечивает промышленность топливом и электричеством, а также формирует спрос на инфраструктуру, технологии и квалифицированные кадры.
</a:t>
            </a:r>
            <a:endParaRPr lang="en-US" sz="1037" dirty="0"/>
          </a:p>
        </p:txBody>
      </p:sp>
      <p:sp>
        <p:nvSpPr>
          <p:cNvPr id="11" name="Text 3"/>
          <p:cNvSpPr txBox="1"/>
          <p:nvPr/>
        </p:nvSpPr>
        <p:spPr>
          <a:xfrm>
            <a:off x="660800" y="3057125"/>
            <a:ext cx="2391600" cy="14781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Сельское хозяйство
</a:t>
            </a:r>
            <a:pPr algn="l" indent="0" marL="0">
              <a:lnSpc>
                <a:spcPct val="115000"/>
              </a:lnSpc>
              <a:buNone/>
            </a:pPr>
            <a:r>
              <a:rPr lang="en-US" sz="4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Сельское хозяйство поставляет продовольствие и сырьё для переработки. Оно зависит от климата, технологий и рационального использования земли, поэтому в ряде регионов требует особой поддержки.
</a:t>
            </a:r>
            <a:endParaRPr lang="en-US" sz="1037" dirty="0"/>
          </a:p>
        </p:txBody>
      </p:sp>
      <p:sp>
        <p:nvSpPr>
          <p:cNvPr id="12" name="Text 4"/>
          <p:cNvSpPr txBox="1"/>
          <p:nvPr/>
        </p:nvSpPr>
        <p:spPr>
          <a:xfrm>
            <a:off x="3575800" y="1405400"/>
            <a:ext cx="2391600" cy="14781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Промышленность
</a:t>
            </a:r>
            <a:pPr algn="l" indent="0" marL="0">
              <a:lnSpc>
                <a:spcPct val="115000"/>
              </a:lnSpc>
              <a:buNone/>
            </a:pPr>
            <a:r>
              <a:rPr lang="en-US" sz="3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Промышленный комплекс включает машиностроение, металлообработку и производство материалов. Его развитие связано с модернизацией предприятий, внедрением новых стандартов качества и ростом внутреннего рынка.
</a:t>
            </a:r>
            <a:endParaRPr lang="en-US" sz="1037" dirty="0"/>
          </a:p>
        </p:txBody>
      </p:sp>
      <p:sp>
        <p:nvSpPr>
          <p:cNvPr id="13" name="Text 5"/>
          <p:cNvSpPr txBox="1"/>
          <p:nvPr/>
        </p:nvSpPr>
        <p:spPr>
          <a:xfrm>
            <a:off x="3575800" y="3057275"/>
            <a:ext cx="2391600" cy="14781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ИТ и наука
</a:t>
            </a:r>
            <a:pPr algn="l" indent="0" marL="0">
              <a:lnSpc>
                <a:spcPct val="115000"/>
              </a:lnSpc>
              <a:buNone/>
            </a:pPr>
            <a:r>
              <a:rPr lang="en-US" sz="4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Цифровые сервисы, программирование и научные разработки становятся всё важнее для экономики. Они помогают повышать производительность, развивать образование и создавать новые рабочие места с высокой добавленной стоимостью.
</a:t>
            </a:r>
            <a:endParaRPr lang="en-US" sz="1037" dirty="0"/>
          </a:p>
        </p:txBody>
      </p:sp>
      <p:sp>
        <p:nvSpPr>
          <p:cNvPr id="14" name="Text 6"/>
          <p:cNvSpPr txBox="1"/>
          <p:nvPr/>
        </p:nvSpPr>
        <p:spPr>
          <a:xfrm>
            <a:off x="6490800" y="1405400"/>
            <a:ext cx="2391600" cy="1478100"/>
          </a:xfrm>
          <a:prstGeom prst="rect">
            <a:avLst/>
          </a:prstGeom>
          <a:noFill/>
          <a:ln/>
        </p:spPr>
        <p:txBody>
          <a:bodyPr wrap="square" lIns="0" tIns="0" rIns="0" bIns="0" rtlCol="0" anchor="t"/>
          <a:lstStyle/>
          <a:p>
            <a:pPr algn="l" indent="0" marL="0">
              <a:lnSpc>
                <a:spcPct val="115000"/>
              </a:lnSpc>
              <a:buNone/>
            </a:pPr>
            <a:r>
              <a:rPr lang="en-US" sz="1037" b="1" dirty="0">
                <a:solidFill>
                  <a:srgbClr val="FFFFFF"/>
                </a:solidFill>
                <a:latin typeface="Arial" pitchFamily="34" charset="0"/>
                <a:ea typeface="Arial" pitchFamily="34" charset="-122"/>
                <a:cs typeface="Arial" pitchFamily="34" charset="-120"/>
              </a:rPr>
              <a:t>Транспорт
</a:t>
            </a:r>
            <a:pPr algn="l" indent="0" marL="0">
              <a:lnSpc>
                <a:spcPct val="115000"/>
              </a:lnSpc>
              <a:buNone/>
            </a:pPr>
            <a:r>
              <a:rPr lang="en-US" sz="3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Транспорт соединяет огромную территорию России и поддерживает торговлю между регионами. Железные дороги, морские маршруты, авиация и логистика обеспечивают мобильность людей, грузов и услуг.
</a:t>
            </a:r>
            <a:endParaRPr lang="en-US" sz="1037"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59525" y="1283033"/>
            <a:ext cx="8625000" cy="1953309"/>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Крупнейшие города России и их роль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6" name="Text 2"/>
          <p:cNvSpPr txBox="1"/>
          <p:nvPr/>
        </p:nvSpPr>
        <p:spPr>
          <a:xfrm>
            <a:off x="265825"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показывает, как крупнейшие города страны выполняют разные функции: управленческие, научные, промышленные и культурные.
</a:t>
            </a:r>
            <a:endParaRPr lang="en-US" sz="1022" dirty="0"/>
          </a:p>
        </p:txBody>
      </p:sp>
      <p:sp>
        <p:nvSpPr>
          <p:cNvPr id="7" name="Text 3"/>
          <p:cNvSpPr txBox="1"/>
          <p:nvPr/>
        </p:nvSpPr>
        <p:spPr>
          <a:xfrm>
            <a:off x="4689510"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Крупные города не только концентрируют население, но и распределяют по стране управленческие, научные и культурные функции.
</a:t>
            </a:r>
            <a:endParaRPr lang="en-US" sz="1022" dirty="0"/>
          </a:p>
        </p:txBody>
      </p:sp>
      <p:sp>
        <p:nvSpPr>
          <p:cNvPr id="8" name="Text 4"/>
          <p:cNvSpPr txBox="1"/>
          <p:nvPr/>
        </p:nvSpPr>
        <p:spPr>
          <a:xfrm>
            <a:off x="259525" y="3715950"/>
            <a:ext cx="4405200" cy="162300"/>
          </a:xfrm>
          <a:prstGeom prst="rect">
            <a:avLst/>
          </a:prstGeom>
          <a:noFill/>
          <a:ln/>
        </p:spPr>
        <p:txBody>
          <a:bodyPr wrap="square" lIns="0" tIns="0" rIns="0" bIns="0" rtlCol="0" anchor="t"/>
          <a:lstStyle/>
          <a:p>
            <a:pPr algn="l" indent="0" marL="0">
              <a:lnSpc>
                <a:spcPct val="115000"/>
              </a:lnSpc>
              <a:buNone/>
            </a:pPr>
            <a:r>
              <a:rPr lang="en-US" sz="703" i="1" dirty="0">
                <a:solidFill>
                  <a:srgbClr val="FFFFFF"/>
                </a:solidFill>
                <a:latin typeface="Arial" pitchFamily="34" charset="0"/>
                <a:ea typeface="Arial" pitchFamily="34" charset="-122"/>
                <a:cs typeface="Arial" pitchFamily="34" charset="-120"/>
              </a:rPr>
              <a:t>Обобщение по общеизвестным сведениям о городах России; данные подобраны для учебной таблицы.
</a:t>
            </a:r>
            <a:endParaRPr lang="en-US" sz="70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2634" y="2633775"/>
            <a:ext cx="2830833" cy="2250600"/>
          </a:xfrm>
          <a:prstGeom prst="rect">
            <a:avLst/>
          </a:prstGeom>
        </p:spPr>
      </p:pic>
      <p:pic>
        <p:nvPicPr>
          <p:cNvPr id="4" name="Image 2" descr="preencoded.png">    </p:cNvPr>
          <p:cNvPicPr>
            <a:picLocks noChangeAspect="1"/>
          </p:cNvPicPr>
          <p:nvPr/>
        </p:nvPicPr>
        <p:blipFill>
          <a:blip r:embed="rId3"/>
          <a:stretch>
            <a:fillRect/>
          </a:stretch>
        </p:blipFill>
        <p:spPr>
          <a:xfrm>
            <a:off x="3155574" y="2634491"/>
            <a:ext cx="2832900" cy="2249168"/>
          </a:xfrm>
          <a:prstGeom prst="rect">
            <a:avLst/>
          </a:prstGeom>
        </p:spPr>
      </p:pic>
      <p:pic>
        <p:nvPicPr>
          <p:cNvPr id="5" name="Image 3" descr="preencoded.png">    </p:cNvPr>
          <p:cNvPicPr>
            <a:picLocks noChangeAspect="1"/>
          </p:cNvPicPr>
          <p:nvPr/>
        </p:nvPicPr>
        <p:blipFill>
          <a:blip r:embed="rId4"/>
          <a:stretch>
            <a:fillRect/>
          </a:stretch>
        </p:blipFill>
        <p:spPr>
          <a:xfrm>
            <a:off x="6050582" y="2633775"/>
            <a:ext cx="2830833" cy="2250600"/>
          </a:xfrm>
          <a:prstGeom prst="rect">
            <a:avLst/>
          </a:prstGeom>
        </p:spPr>
      </p:pic>
      <p:sp>
        <p:nvSpPr>
          <p:cNvPr id="6" name="Text 0"/>
          <p:cNvSpPr txBox="1"/>
          <p:nvPr/>
        </p:nvSpPr>
        <p:spPr>
          <a:xfrm>
            <a:off x="261600"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Образы русской культуры в мире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8" name="Text 2"/>
          <p:cNvSpPr txBox="1"/>
          <p:nvPr/>
        </p:nvSpPr>
        <p:spPr>
          <a:xfrm>
            <a:off x="261600" y="1095400"/>
            <a:ext cx="2243700" cy="13977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Пушкин и живое слово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Имя Пушкина часто первым приходит на ум, когда говорят о русской литературе. Его стихи и проза связали разговорный язык с высокой культурой, а ясность и музыкальность его слова сделали его узнаваемым далеко за пределами России.
</a:t>
            </a:r>
            <a:endParaRPr lang="en-US" sz="1002" dirty="0"/>
          </a:p>
        </p:txBody>
      </p:sp>
      <p:sp>
        <p:nvSpPr>
          <p:cNvPr id="9" name="Text 3"/>
          <p:cNvSpPr txBox="1"/>
          <p:nvPr/>
        </p:nvSpPr>
        <p:spPr>
          <a:xfrm>
            <a:off x="3155574" y="1095400"/>
            <a:ext cx="2243700" cy="1397700"/>
          </a:xfrm>
          <a:prstGeom prst="rect">
            <a:avLst/>
          </a:prstGeom>
          <a:noFill/>
          <a:ln/>
        </p:spPr>
        <p:txBody>
          <a:bodyPr wrap="square" lIns="0" tIns="0" rIns="0" bIns="0" rtlCol="0" anchor="t"/>
          <a:lstStyle/>
          <a:p>
            <a:pPr algn="l" indent="0" marL="0">
              <a:lnSpc>
                <a:spcPct val="115000"/>
              </a:lnSpc>
              <a:buNone/>
            </a:pPr>
            <a:r>
              <a:rPr lang="en-US" sz="959" b="1" dirty="0">
                <a:solidFill>
                  <a:srgbClr val="FFFFFF"/>
                </a:solidFill>
                <a:latin typeface="Arial" pitchFamily="34" charset="0"/>
                <a:ea typeface="Arial" pitchFamily="34" charset="-122"/>
                <a:cs typeface="Arial" pitchFamily="34" charset="-120"/>
              </a:rPr>
              <a:t>Балет, который узнают без перевода
</a:t>
            </a:r>
            <a:pPr algn="l" indent="0" marL="0">
              <a:lnSpc>
                <a:spcPct val="115000"/>
              </a:lnSpc>
              <a:buNone/>
            </a:pPr>
            <a:r>
              <a:rPr lang="en-US" sz="58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7" dirty="0">
                <a:solidFill>
                  <a:srgbClr val="FFFFFF"/>
                </a:solidFill>
                <a:latin typeface="Arial" pitchFamily="34" charset="0"/>
                <a:ea typeface="Arial" pitchFamily="34" charset="-122"/>
                <a:cs typeface="Arial" pitchFamily="34" charset="-120"/>
              </a:rPr>
              <a:t>Русский балет стал символом дисциплины, красоты и точности движения. На сцене соединяются музыка, пластика и сильный эмоциональный образ, поэтому спектакли Большого и Мариинского театров воспринимаются как часть мирового культурного наследия.
</a:t>
            </a:r>
            <a:endParaRPr lang="en-US" sz="959" dirty="0"/>
          </a:p>
        </p:txBody>
      </p:sp>
      <p:sp>
        <p:nvSpPr>
          <p:cNvPr id="10" name="Text 4"/>
          <p:cNvSpPr txBox="1"/>
          <p:nvPr/>
        </p:nvSpPr>
        <p:spPr>
          <a:xfrm>
            <a:off x="6049548" y="1095400"/>
            <a:ext cx="2243700" cy="13977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Живопись и память эпохи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Работы Репина, Айвазовского и других мастеров помогают увидеть историю через человеческие лица, пейзажи и события. Русская живопись сохраняет память о времени и показывает, как искусство передаёт характер народа без длинных объяснений.
</a:t>
            </a:r>
            <a:endParaRPr lang="en-US" sz="100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2030" y="1258050"/>
            <a:ext cx="4408541" cy="2816700"/>
          </a:xfrm>
          <a:prstGeom prst="rect">
            <a:avLst/>
          </a:prstGeom>
        </p:spPr>
      </p:pic>
      <p:sp>
        <p:nvSpPr>
          <p:cNvPr id="4"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Natural zones of Russia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6"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Природные зоны меняются от севера к югу, поэтому в разных регионах отличаются и хозяйство, и способы расселения, и виды транспорта.
</a:t>
            </a:r>
            <a:endParaRPr lang="en-US" sz="1022" dirty="0"/>
          </a:p>
        </p:txBody>
      </p:sp>
      <p:sp>
        <p:nvSpPr>
          <p:cNvPr id="7"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Преобладание тайги подчёркивает лесной характер страны, а разнообразие зон объясняет её природное и экономическое многообразие.
</a:t>
            </a:r>
            <a:endParaRPr lang="en-US" sz="1022" dirty="0"/>
          </a:p>
        </p:txBody>
      </p:sp>
      <p:sp>
        <p:nvSpPr>
          <p:cNvPr id="8"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Учебная схема на основе общепринятого географического деления природных зон России; значения приведены как наглядная доля для диаграммы.
</a:t>
            </a:r>
            <a:endParaRPr lang="en-US" sz="72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481832"/>
            <a:ext cx="8612400" cy="3401136"/>
          </a:xfrm>
          <a:prstGeom prst="rect">
            <a:avLst/>
          </a:prstGeom>
        </p:spPr>
      </p:pic>
      <p:sp>
        <p:nvSpPr>
          <p:cNvPr id="4"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Личная ответственность школьника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6"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FFFFFF"/>
                </a:solidFill>
                <a:latin typeface="Arial" pitchFamily="34" charset="0"/>
                <a:ea typeface="Arial" pitchFamily="34" charset="-122"/>
                <a:cs typeface="Arial" pitchFamily="34" charset="-120"/>
              </a:rPr>
              <a:t>Схема показывает, как знания о стране переходят в повседневные гражданские действия.
</a:t>
            </a:r>
            <a:endParaRPr lang="en-US" sz="111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Память о Великой Отечественной войне
</a:t>
            </a:r>
            <a:endParaRPr lang="en-US" sz="2212"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10" name="Text 2"/>
          <p:cNvSpPr txBox="1"/>
          <p:nvPr/>
        </p:nvSpPr>
        <p:spPr>
          <a:xfrm>
            <a:off x="265850" y="1491950"/>
            <a:ext cx="2015400" cy="1573500"/>
          </a:xfrm>
          <a:prstGeom prst="rect">
            <a:avLst/>
          </a:prstGeom>
          <a:noFill/>
          <a:ln/>
        </p:spPr>
        <p:txBody>
          <a:bodyPr wrap="square" lIns="0" tIns="0" rIns="0" bIns="0" rtlCol="0" anchor="b"/>
          <a:lstStyle/>
          <a:p>
            <a:pPr algn="ctr" indent="0" marL="0">
              <a:lnSpc>
                <a:spcPct val="115000"/>
              </a:lnSpc>
              <a:buNone/>
            </a:pPr>
            <a:r>
              <a:rPr lang="en-US" sz="1000" b="1" dirty="0">
                <a:solidFill>
                  <a:srgbClr val="FFFFFF"/>
                </a:solidFill>
                <a:latin typeface="Arial" pitchFamily="34" charset="0"/>
                <a:ea typeface="Arial" pitchFamily="34" charset="-122"/>
                <a:cs typeface="Arial" pitchFamily="34" charset="-120"/>
              </a:rPr>
              <a:t>1941–1945
</a:t>
            </a:r>
            <a:pPr algn="ctr"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Военные годы стали временем огромных испытаний и массового героизма. Память о фронте и тыле сохраняется в семейных историях, книгах и музейных экспозициях.
</a:t>
            </a:r>
            <a:endParaRPr lang="en-US" sz="1000" dirty="0"/>
          </a:p>
        </p:txBody>
      </p:sp>
      <p:sp>
        <p:nvSpPr>
          <p:cNvPr id="11" name="Text 3"/>
          <p:cNvSpPr txBox="1"/>
          <p:nvPr/>
        </p:nvSpPr>
        <p:spPr>
          <a:xfrm>
            <a:off x="4672025" y="1491950"/>
            <a:ext cx="2015400" cy="1573500"/>
          </a:xfrm>
          <a:prstGeom prst="rect">
            <a:avLst/>
          </a:prstGeom>
          <a:noFill/>
          <a:ln/>
        </p:spPr>
        <p:txBody>
          <a:bodyPr wrap="square" lIns="0" tIns="0" rIns="0" bIns="0" rtlCol="0" anchor="b"/>
          <a:lstStyle/>
          <a:p>
            <a:pPr algn="ctr" indent="0" marL="0">
              <a:lnSpc>
                <a:spcPct val="115000"/>
              </a:lnSpc>
              <a:buNone/>
            </a:pPr>
            <a:r>
              <a:rPr lang="en-US" sz="1000" b="1" dirty="0">
                <a:solidFill>
                  <a:srgbClr val="FFFFFF"/>
                </a:solidFill>
                <a:latin typeface="Arial" pitchFamily="34" charset="0"/>
                <a:ea typeface="Arial" pitchFamily="34" charset="-122"/>
                <a:cs typeface="Arial" pitchFamily="34" charset="-120"/>
              </a:rPr>
              <a:t>Мемориалы и музеи
</a:t>
            </a:r>
            <a:pPr algn="ctr"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Памятники, воинские захоронения и музеи помогают увидеть войну как часть национальной истории. Они сохраняют документы, личные вещи и свидетельства очевидцев.
</a:t>
            </a:r>
            <a:endParaRPr lang="en-US" sz="1000" dirty="0"/>
          </a:p>
        </p:txBody>
      </p:sp>
      <p:sp>
        <p:nvSpPr>
          <p:cNvPr id="12" name="Text 4"/>
          <p:cNvSpPr txBox="1"/>
          <p:nvPr/>
        </p:nvSpPr>
        <p:spPr>
          <a:xfrm>
            <a:off x="2468947" y="1491950"/>
            <a:ext cx="2015400" cy="1573500"/>
          </a:xfrm>
          <a:prstGeom prst="rect">
            <a:avLst/>
          </a:prstGeom>
          <a:noFill/>
          <a:ln/>
        </p:spPr>
        <p:txBody>
          <a:bodyPr wrap="square" lIns="0" tIns="0" rIns="0" bIns="0" rtlCol="0" anchor="b"/>
          <a:lstStyle/>
          <a:p>
            <a:pPr algn="ctr" indent="0" marL="0">
              <a:lnSpc>
                <a:spcPct val="115000"/>
              </a:lnSpc>
              <a:buNone/>
            </a:pPr>
            <a:r>
              <a:rPr lang="en-US" sz="1000" b="1" dirty="0">
                <a:solidFill>
                  <a:srgbClr val="FFFFFF"/>
                </a:solidFill>
                <a:latin typeface="Arial" pitchFamily="34" charset="0"/>
                <a:ea typeface="Arial" pitchFamily="34" charset="-122"/>
                <a:cs typeface="Arial" pitchFamily="34" charset="-120"/>
              </a:rPr>
              <a:t>9 мая
</a:t>
            </a:r>
            <a:pPr algn="ctr"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День Победы объединяет поколения и напоминает о цене мира. В этот день люди возлагают цветы, смотрят парады и благодарят ветеранов за их подвиг.
</a:t>
            </a:r>
            <a:endParaRPr lang="en-US" sz="1000" dirty="0"/>
          </a:p>
        </p:txBody>
      </p:sp>
      <p:sp>
        <p:nvSpPr>
          <p:cNvPr id="13" name="Text 5"/>
          <p:cNvSpPr txBox="1"/>
          <p:nvPr/>
        </p:nvSpPr>
        <p:spPr>
          <a:xfrm>
            <a:off x="6875113" y="1491950"/>
            <a:ext cx="2015400" cy="1573500"/>
          </a:xfrm>
          <a:prstGeom prst="rect">
            <a:avLst/>
          </a:prstGeom>
          <a:noFill/>
          <a:ln/>
        </p:spPr>
        <p:txBody>
          <a:bodyPr wrap="square" lIns="0" tIns="0" rIns="0" bIns="0" rtlCol="0" anchor="b"/>
          <a:lstStyle/>
          <a:p>
            <a:pPr algn="ctr" indent="0" marL="0">
              <a:lnSpc>
                <a:spcPct val="115000"/>
              </a:lnSpc>
              <a:buNone/>
            </a:pPr>
            <a:r>
              <a:rPr lang="en-US" sz="1000" b="1" dirty="0">
                <a:solidFill>
                  <a:srgbClr val="FFFFFF"/>
                </a:solidFill>
                <a:latin typeface="Arial" pitchFamily="34" charset="0"/>
                <a:ea typeface="Arial" pitchFamily="34" charset="-122"/>
                <a:cs typeface="Arial" pitchFamily="34" charset="-120"/>
              </a:rPr>
              <a:t>Семейная память
</a:t>
            </a:r>
            <a:pPr algn="ctr"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Письма, фотографии и рассказы родственников делают историю личной и понятной. Именно через семейные архивы школьники чаще всего впервые чувствуют связь времён.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755737"/>
            <a:ext cx="9144000" cy="238422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Россия в науке и космосе
</a:t>
            </a:r>
            <a:endParaRPr lang="en-US" sz="2212"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10" name="Text 2"/>
          <p:cNvSpPr txBox="1"/>
          <p:nvPr/>
        </p:nvSpPr>
        <p:spPr>
          <a:xfrm>
            <a:off x="261600"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Учёные мирового уровня
</a:t>
            </a:r>
            <a:pPr algn="l" indent="0" marL="0">
              <a:lnSpc>
                <a:spcPct val="115000"/>
              </a:lnSpc>
              <a:buNone/>
            </a:pPr>
            <a:r>
              <a:rPr lang="en-US" sz="5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Ломоносов и Менделеев заложили основы важнейших направлений российской науки. Их работы показали, что глубокая теория может сочетаться с практической пользой для общества.
</a:t>
            </a:r>
            <a:endParaRPr lang="en-US" sz="1200" dirty="0"/>
          </a:p>
        </p:txBody>
      </p:sp>
      <p:sp>
        <p:nvSpPr>
          <p:cNvPr id="11" name="Text 3"/>
          <p:cNvSpPr txBox="1"/>
          <p:nvPr/>
        </p:nvSpPr>
        <p:spPr>
          <a:xfrm>
            <a:off x="2429112"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Путь к космосу
</a:t>
            </a:r>
            <a:pPr algn="l" indent="0" marL="0">
              <a:lnSpc>
                <a:spcPct val="115000"/>
              </a:lnSpc>
              <a:buNone/>
            </a:pPr>
            <a:r>
              <a:rPr lang="en-US" sz="5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Идеи Циолковского и инженерный талант Королёва сделали возможным реальный выход человека за пределы Земли. Их вклад стал основой отечественной космической школы.
</a:t>
            </a:r>
            <a:endParaRPr lang="en-US" sz="1200" dirty="0"/>
          </a:p>
        </p:txBody>
      </p:sp>
      <p:sp>
        <p:nvSpPr>
          <p:cNvPr id="12" name="Text 4"/>
          <p:cNvSpPr txBox="1"/>
          <p:nvPr/>
        </p:nvSpPr>
        <p:spPr>
          <a:xfrm>
            <a:off x="4596627"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Полёт Гагарина
</a:t>
            </a:r>
            <a:pPr algn="l" indent="0" marL="0">
              <a:lnSpc>
                <a:spcPct val="115000"/>
              </a:lnSpc>
              <a:buNone/>
            </a:pPr>
            <a:r>
              <a:rPr lang="en-US" sz="5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12 апреля 1961 года Юрий Гагарин совершил первый полёт человека в космос. Это событие изменило мировую историю и стало символом научного прорыва.
</a:t>
            </a:r>
            <a:endParaRPr lang="en-US" sz="1200" dirty="0"/>
          </a:p>
        </p:txBody>
      </p:sp>
      <p:sp>
        <p:nvSpPr>
          <p:cNvPr id="13" name="Text 5"/>
          <p:cNvSpPr txBox="1"/>
          <p:nvPr/>
        </p:nvSpPr>
        <p:spPr>
          <a:xfrm>
            <a:off x="6764122"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Наследие и будущее
</a:t>
            </a:r>
            <a:pPr algn="l" indent="0" marL="0">
              <a:lnSpc>
                <a:spcPct val="115000"/>
              </a:lnSpc>
              <a:buNone/>
            </a:pPr>
            <a:r>
              <a:rPr lang="en-US" sz="5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Космические достижения России поддерживают международный авторитет страны и вдохновляют школьников на выбор инженерных и естественно-научных профессий.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2045151"/>
            <a:ext cx="4873500" cy="1376047"/>
          </a:xfrm>
          <a:prstGeom prst="rect">
            <a:avLst/>
          </a:prstGeom>
        </p:spPr>
      </p:pic>
      <p:sp>
        <p:nvSpPr>
          <p:cNvPr id="4"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Что объединяет граждан России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6"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показывает, какие общие ценности и ориентиры создают чувство гражданской общности в многонациональной стране.
</a:t>
            </a:r>
            <a:endParaRPr lang="en-US" sz="1022" dirty="0"/>
          </a:p>
        </p:txBody>
      </p:sp>
      <p:sp>
        <p:nvSpPr>
          <p:cNvPr id="7"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Единство в России строится не на одинаковости, а на общих нормах, памяти и ответственности при сохранении культурного разнообразия.
</a:t>
            </a:r>
            <a:endParaRPr lang="en-US" sz="1022" dirty="0"/>
          </a:p>
        </p:txBody>
      </p:sp>
      <p:sp>
        <p:nvSpPr>
          <p:cNvPr id="8"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Обобщение на основе Конституции РФ и общепринятых гражданско-образовательных представлений.
</a:t>
            </a:r>
            <a:endParaRPr lang="en-US" sz="72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Россия: страна памяти, культуры и будущего
</a:t>
            </a:r>
            <a:endParaRPr lang="en-US" sz="2412" dirty="0"/>
          </a:p>
        </p:txBody>
      </p:sp>
      <p:sp>
        <p:nvSpPr>
          <p:cNvPr id="4"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Изучая Россию на английском языке, мы учимся говорить о ней точно, уважительно и уверенно. Знание истории, культуры и достижений помогает видеть в Родине не только прошлое, но и будущее.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2026-05-31T16:11:53Z</dcterms:created>
  <dcterms:modified xsi:type="dcterms:W3CDTF">2026-05-31T16:11:53Z</dcterms:modified>
</cp:coreProperties>
</file>