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jpe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Вторая мировая война, СССР и союзники — основные темы и значение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— самый масштабный и разрушительный конфликт в истории человечества.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предпосылки войны и формирование альянсов
</a:t>
            </a:r>
            <a:endParaRPr lang="en-US" sz="1638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возникла из-за экономических кризисов, национализма и диктатур в Европе и Азии. Германия, Италия и Япония объединились для захвата территорий, тогда как СССР, Великобритания, Франция и США пытались противостоять агрессии, хоть и разрозненно.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войны: агрессия Германии и расширение конфликта
</a:t>
            </a:r>
            <a:endParaRPr lang="en-US" sz="2107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в Польшу и начало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 1939 года Германия вторглась в Польшу, что стало официальным стартом Второй мировой войны. Быстрое поражение Польши продемонстрировало агрессивные намерения нацистской Германии.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Западной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1940-1941 годах Германия захватила Францию, Бельгию, Нидерланды, Данию, Норвегию, Югославию и Грецию, укрепив контроль на Западном фронте и расширив зону конфликта.
</a:t>
            </a:r>
            <a:endParaRPr lang="en-US" sz="1372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операции «Барбаросса» против СССР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 Германия внезапно напала на Советский Союз, начав кровопролитные боевые действия и открыв Восточный фронт, где решалась судьба войны.
</a:t>
            </a:r>
            <a:endParaRPr lang="en-US" sz="138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фронт: роль и ресурсы СССР в войне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июня 1941 года фронт простирался от Балтики до Кавказа, охватывая огромные территории. Восточный фронт стал главным направлением для обеих сторон, где решалась судьба всей войны.
</a:t>
            </a:r>
            <a:endParaRPr lang="en-US" sz="122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фронта и боевых действий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мобилизовала свыше 34 миллионов человек, имела более 10 тысяч танков и 24 тысячи самолётов. Это позволило вести интенсивные оборонительные и наступательные операции.
</a:t>
            </a:r>
            <a:endParaRPr lang="en-US" sz="122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и вооружение Красной армии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75% немецких войск были сосредоточены на Восточном фронте, что делало этот театр военных действий решающим для исхода войны.
</a:t>
            </a:r>
            <a:endParaRPr lang="en-US" sz="142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Битвы с наибольшим сосредоточением войск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Ленд-лиз: помощь союзников для СССР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ленд-лиза и её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1941 года США и Великобритания начали поставлять военную и экономическую помощь Союзникам, включая СССР, чтобы помочь в борьбе с нацистской Германией и её союзниками.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поставки союзников в СССР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программе поступили сотни тысяч грузовиков, тысячи танков и самолётов, лекарства, продовольствие и сырьё, что существенно укрепило возможности Красной армии.
</a:t>
            </a:r>
            <a:endParaRPr lang="en-US" sz="1397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ленд-лиза на боеспособность СССР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союзников покрывала около 10% военной продукции СССР, компенсируя дефициты и помогая поддерживать боевой потенциал в критические моменты войны.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2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475" y="1227938"/>
            <a:ext cx="1991400" cy="15771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0450" y="1227780"/>
            <a:ext cx="1986900" cy="157749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битвы: поворотные моменты войны
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478800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1941 — январь 1942. Советские войска остановили наступление вермахта под Москвой, впервые нанеся серьёзное поражение немецкой армии на Восточном фронте.
</a:t>
            </a:r>
            <a:endParaRPr lang="en-US" sz="1138" dirty="0"/>
          </a:p>
        </p:txBody>
      </p:sp>
      <p:sp>
        <p:nvSpPr>
          <p:cNvPr id="17" name="Text 2"/>
          <p:cNvSpPr txBox="1"/>
          <p:nvPr/>
        </p:nvSpPr>
        <p:spPr>
          <a:xfrm>
            <a:off x="478740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 Москву: первый крупный провал Германии
</a:t>
            </a:r>
            <a:endParaRPr lang="en-US" sz="1217" dirty="0"/>
          </a:p>
        </p:txBody>
      </p:sp>
      <p:sp>
        <p:nvSpPr>
          <p:cNvPr id="18" name="Text 3"/>
          <p:cNvSpPr txBox="1"/>
          <p:nvPr/>
        </p:nvSpPr>
        <p:spPr>
          <a:xfrm>
            <a:off x="2570787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1942 — февраль 1943. Крупнейшее сражение стало решающим моментом, после которого инициатива окончательно перешла к Советскому Союзу.
</a:t>
            </a:r>
            <a:endParaRPr lang="en-US" sz="1169" dirty="0"/>
          </a:p>
        </p:txBody>
      </p:sp>
      <p:sp>
        <p:nvSpPr>
          <p:cNvPr id="19" name="Text 4"/>
          <p:cNvSpPr txBox="1"/>
          <p:nvPr/>
        </p:nvSpPr>
        <p:spPr>
          <a:xfrm>
            <a:off x="2570728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битва: перелом в войне
</a:t>
            </a:r>
            <a:endParaRPr lang="en-US" sz="1298" dirty="0"/>
          </a:p>
        </p:txBody>
      </p:sp>
      <p:sp>
        <p:nvSpPr>
          <p:cNvPr id="20" name="Text 5"/>
          <p:cNvSpPr txBox="1"/>
          <p:nvPr/>
        </p:nvSpPr>
        <p:spPr>
          <a:xfrm>
            <a:off x="465976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Июль-август 1943 года. Массовые танковые бои привели к поражению немецких войск и закрепили преимущество советской армии.
</a:t>
            </a:r>
            <a:endParaRPr lang="en-US" sz="1250" dirty="0"/>
          </a:p>
        </p:txBody>
      </p:sp>
      <p:sp>
        <p:nvSpPr>
          <p:cNvPr id="21" name="Text 6"/>
          <p:cNvSpPr txBox="1"/>
          <p:nvPr/>
        </p:nvSpPr>
        <p:spPr>
          <a:xfrm>
            <a:off x="465970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битва: самое масштабное танковое сражение
</a:t>
            </a:r>
            <a:endParaRPr lang="en-US" sz="989" dirty="0"/>
          </a:p>
        </p:txBody>
      </p:sp>
      <p:sp>
        <p:nvSpPr>
          <p:cNvPr id="22" name="Text 7"/>
          <p:cNvSpPr txBox="1"/>
          <p:nvPr/>
        </p:nvSpPr>
        <p:spPr>
          <a:xfrm>
            <a:off x="674871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1944 года. Союзники начали наступление в Западной Европе, что разгрузило Восточный фронт и ускорило крах нацистской Германии.
</a:t>
            </a:r>
            <a:endParaRPr lang="en-US" sz="1223" dirty="0"/>
          </a:p>
        </p:txBody>
      </p:sp>
      <p:sp>
        <p:nvSpPr>
          <p:cNvPr id="23" name="Text 8"/>
          <p:cNvSpPr txBox="1"/>
          <p:nvPr/>
        </p:nvSpPr>
        <p:spPr>
          <a:xfrm>
            <a:off x="674865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в Нормандии: открытие второго фронта
</a:t>
            </a:r>
            <a:endParaRPr lang="en-US" sz="1255" dirty="0"/>
          </a:p>
        </p:txBody>
      </p:sp>
      <p:sp>
        <p:nvSpPr>
          <p:cNvPr id="24" name="Text 9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Конференции союзников: совместное принятие решений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конференциях в Тегеране, Ялте и Потсдаме лидеры СССР, США и Великобритании согласовывали планы открытия второго фронта и организацию союзных усилий против Германии.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встречи лидеров и стратегические решения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Обсуждались новые границы в Европе, условия капитуляции Германии и создание основ послевоенного мира, заложившие фундамент международных отношений после войны.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послевоенного устройства Европы
</a:t>
            </a:r>
            <a:endParaRPr lang="en-US" sz="1389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00076"/>
            <a:ext cx="4048200" cy="19288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и военная поддержка СССР от союзников (таблица)
</a:t>
            </a:r>
            <a:endParaRPr lang="en-US" sz="187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Минобороны РФ, документы США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поставок по ленд-лизу 1941–1945 годов, существенно помогших советской армии в достижении победы.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транспорта и продовольствия был критичен для поддержания боеспособности Красной армии.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СССР: переход от нейтралитета к союзу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 — Пакт Молотова-Риббентропа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Германия подписали договор о ненападении, обеспечивавший временный нейтралитет СССP в отношении военных действий Германии.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— начало операции Барбаросса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напала на СССР, нарушив договор. Это стало началом активных боевых действий на Восточном фронте.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сотрудничество с союзниками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нападения Советский Союз вошёл в антигитлеровскую коалицию и начал тесную военную и дипломатическую координацию с Великобританией и США.
</a:t>
            </a:r>
            <a:endParaRPr lang="en-US" sz="14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00" y="1621000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888" y="2705225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075" y="3789450"/>
            <a:ext cx="891000" cy="71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Научно-техническое сотрудничество СССР и союзников
</a:t>
            </a:r>
            <a:endParaRPr lang="en-US" sz="2264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разведданными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активно делились стратегической информацией для повышения эффективности военных операций на разных фронтах.
</a:t>
            </a:r>
            <a:endParaRPr lang="en-US" sz="1695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авиационных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76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усилия способствовали улучшению авиационного оборудования и вооружения, что усилило позиции обеих сторон.
</a:t>
            </a:r>
            <a:endParaRPr lang="en-US" sz="1765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Лицензирование и обмен знаниями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получил лицензии на производство моторов и доступ к исследованиям, что ускорило развитие собственного военного потенциала.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Европы и итоги конференций союзников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72444" y="2669350"/>
            <a:ext cx="1519772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Январь–февраль 1945 — Ялтинская конференция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426500" y="3291400"/>
            <a:ext cx="2159952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СССР, США и Великобритании договорились о послевоенном устройстве Европы, установили границы Польши и решили разделить Германию на зоны оккупации.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180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Обсуждались вопросы окончательной капитуляции Германии, репараций, демилитаризации и согласования границ в Европе между союзниками.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7770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Июль–август 1945 — Потсдамская конференция
</a:t>
            </a:r>
            <a:endParaRPr lang="en-US" sz="1178" dirty="0"/>
          </a:p>
        </p:txBody>
      </p:sp>
      <p:sp>
        <p:nvSpPr>
          <p:cNvPr id="13" name="Text 6"/>
          <p:cNvSpPr txBox="1"/>
          <p:nvPr/>
        </p:nvSpPr>
        <p:spPr>
          <a:xfrm>
            <a:off x="64551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Установлены новые польские границы, согласованы меры по контролю за промышленной и военной деятельностью Германии для предотвращения будущей агрессии.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8141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и контроль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816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Германии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435675" y="3291400"/>
            <a:ext cx="21600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была разделена на четыре оккупационные зоны под контролем СССР, США, Великобритании и Франции, что стало основой послевоенного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второго фронта: ключ к победе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в Нормандии 6 июня 1944 года, известная как операция «Оверлорд», стала решающим моментом в войне. Американские и британские войска обеспечили прорыв на Западном фронте.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второго фронта облегчило давление на Восточный фронт, позволив СССР перейти в наступление. Это ускорило крах нацистской Германии и приблизило окончательную победу союзников.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Антифашистская коалиция: создание и участники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1942 года 26 стран подписали Декларацию Объединённых Наций, объединив усилия против стран Оси. Это официально закрепило создание антигитлеровской коалиции.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державами коалиции стали СССР, США, Великобритания, Франция и Китай. Совместное стратегическое планирование позволило эффективно координировать военные операции и ресурсное обеспечение.
</a:t>
            </a:r>
            <a:endParaRPr lang="en-US" sz="1717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и героизм СССР на войне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советского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понёс тяжелейшие потери — более 27 миллионов погибших мирных жителей и солдат. Города и сёла были разрушены, но народ стойко сопротивлялся и восстанавливался.
</a:t>
            </a:r>
            <a:endParaRPr lang="en-US" sz="143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активно боролись с оккупантами, совершая диверсии и поддерживая регулярную армию. Их действия затрудняли снабжение врага и вдохновляли сопротивление в тылу.
</a:t>
            </a:r>
            <a:endParaRPr lang="en-US" sz="136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Ленинграда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872-дневная блокада Ленинграда стала символом мужества. Несмотря на голод и бомбардировки, жители и защитники города не сдавались, сохранив город для будущей победы.
</a:t>
            </a:r>
            <a:endParaRPr lang="en-US" sz="143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вклад западных союзников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провели важные операции в Африке и Италии, ослабляя позиции стран Оси и соединяя силы на разных фронтах, что вынудило Германию рассредоточить войска.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обеспечили союзников миллионами тонн вооружения и припасов, а Великобритания поддерживала стратегическую авиацию и морские операции, обеспечивая контроль над важными морскими путями.
</a:t>
            </a:r>
            <a:endParaRPr lang="en-US" sz="1564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последствия: создание ООН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СССР, США, Великобритания, Франция и Китай создали ООН, чтобы поддерживать мир и предотвращать будущие глобальные конфликты с помощью сотрудничества государств.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стала основой для международного права и организации совместных усилий в области безопасности, развития и прав человека, способствуя стабилизации мира после войны.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сформировала биполярную систему — противостояние СССР и Запада, которое определяло мировую политику и безопасность на протяжении нескольких десятилетий.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разногласия среди союзников: начало Холодной войны
</a:t>
            </a:r>
            <a:endParaRPr lang="en-US" sz="1973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СССР и западные союзники имели разные взгляды на управление Германией и распределение сфер влияния в Европе, вызывая политическую напряжённость.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споры о будущем Восточной и Центральной Европы, где СССР стремился создать буферные государства под своим контролем, а Запад выступал за демократические режимы.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1946 году Черчилль провозгласил появление 'железного занавеса', символизируя разделение Европы и начало конфликта идеологий между Востоком и Западом.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гонка вооружений и разведывательная борьба между двумя системами — коммунистической и капиталистической, определившая Холодную войну.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России и мире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 многих странах мира установлены памятники, музеи и мемориалы, символизирующие героизм и жертвы войны. Среди них Могила Неизвестного Солдата и мемориалы в Берлине, Москве и Нормандии.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памятные места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в России отмечается День Победы с парадами и церемониями. В других странах сохраняются памятные мероприятия, которые чтят память погибших и чествуют ветеранов войны.
</a:t>
            </a:r>
            <a:endParaRPr lang="en-US" sz="1645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мероприятия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и уроки Второй мировой войны
</a:t>
            </a:r>
            <a:endParaRPr lang="en-US" sz="2278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изменила политическую карту мира, положив начало деколонизации и формированию новых государств, влияя на мировую политику на десятилетия вперёд.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ООН стало важным шагом к предотвращению глобальных конфликтов и укреплению международного сотрудничества во имя мира и безопасности.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продемонстрировала опасность тоталитаризма и важность объединения государств для защиты свободы и справедливости.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войны: сила сотрудничества во имя мира
</a:t>
            </a:r>
            <a:pPr algn="l" indent="0" marL="0">
              <a:lnSpc>
                <a:spcPct val="100000"/>
              </a:lnSpc>
              <a:buNone/>
            </a:pPr>
            <a:r>
              <a:rPr lang="en-US" sz="29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показала, что только объединение разных стран может привести к победе над злом. Вклад СССР и союзников остаётся примером важности единства для обеспечения безопасности и мира.
</a:t>
            </a:r>
            <a:endParaRPr lang="en-US" sz="30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2026-05-11T02:29:26Z</dcterms:created>
  <dcterms:modified xsi:type="dcterms:W3CDTF">2026-05-11T02:29:26Z</dcterms:modified>
</cp:coreProperties>
</file>