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slideLayout" Target="../slideLayouts/slideLayout1.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image" Target="../media/image-8-9.png"/><Relationship Id="rId10" Type="http://schemas.openxmlformats.org/officeDocument/2006/relationships/image" Target="../media/image-8-10.png"/><Relationship Id="rId11" Type="http://schemas.openxmlformats.org/officeDocument/2006/relationships/slideLayout" Target="../slideLayouts/slideLayout1.xml"/><Relationship Id="rId1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1.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jpeg"/><Relationship Id="rId4" Type="http://schemas.openxmlformats.org/officeDocument/2006/relationships/image" Target="../media/image-11-4.png"/><Relationship Id="rId5" Type="http://schemas.openxmlformats.org/officeDocument/2006/relationships/image" Target="../media/image-11-5.jpeg"/><Relationship Id="rId6" Type="http://schemas.openxmlformats.org/officeDocument/2006/relationships/image" Target="../media/image-11-6.png"/><Relationship Id="rId7" Type="http://schemas.openxmlformats.org/officeDocument/2006/relationships/image" Target="../media/image-11-7.jpe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image" Target="../media/image-13-9.png"/><Relationship Id="rId10" Type="http://schemas.openxmlformats.org/officeDocument/2006/relationships/image" Target="../media/image-13-10.png"/><Relationship Id="rId11" Type="http://schemas.openxmlformats.org/officeDocument/2006/relationships/slideLayout" Target="../slideLayouts/slideLayout1.xml"/><Relationship Id="rId1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slideLayout" Target="../slideLayouts/slideLayout1.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jpe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slideLayout" Target="../slideLayouts/slideLayout1.xml"/><Relationship Id="rId8"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jpe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slideLayout" Target="../slideLayouts/slideLayout1.xml"/><Relationship Id="rId9"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01400" y="105054"/>
            <a:ext cx="8941500" cy="4933542"/>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1510100" y="1272150"/>
            <a:ext cx="6132000" cy="2397900"/>
          </a:xfrm>
          <a:prstGeom prst="rect">
            <a:avLst/>
          </a:prstGeom>
          <a:noFill/>
          <a:ln/>
        </p:spPr>
        <p:txBody>
          <a:bodyPr wrap="square" lIns="0" tIns="0" rIns="0" bIns="0" rtlCol="0" anchor="ctr"/>
          <a:lstStyle/>
          <a:p>
            <a:pPr algn="ctr" indent="0" marL="0">
              <a:lnSpc>
                <a:spcPct val="100000"/>
              </a:lnSpc>
              <a:buNone/>
            </a:pPr>
            <a:r>
              <a:rPr lang="en-US" sz="4000" b="1" dirty="0">
                <a:solidFill>
                  <a:srgbClr val="F1F1F1"/>
                </a:solidFill>
                <a:latin typeface="Arial" pitchFamily="34" charset="0"/>
                <a:ea typeface="Arial" pitchFamily="34" charset="-122"/>
                <a:cs typeface="Arial" pitchFamily="34" charset="-120"/>
              </a:rPr>
              <a:t>Have to, don’t have to и needn’t: главная идея
</a:t>
            </a:r>
            <a:pPr algn="ctr" indent="0" marL="0">
              <a:lnSpc>
                <a:spcPct val="100000"/>
              </a:lnSpc>
              <a:buNone/>
            </a:pPr>
            <a:r>
              <a:rPr lang="en-US" sz="1800" dirty="0">
                <a:solidFill>
                  <a:srgbClr val="F1F1F1"/>
                </a:solidFill>
                <a:latin typeface="Arial" pitchFamily="34" charset="0"/>
                <a:ea typeface="Arial" pitchFamily="34" charset="-122"/>
                <a:cs typeface="Arial" pitchFamily="34" charset="-120"/>
              </a:rPr>
              <a:t>
</a:t>
            </a:r>
            <a:pPr algn="ctr" indent="0" marL="0">
              <a:lnSpc>
                <a:spcPct val="100000"/>
              </a:lnSpc>
              <a:buNone/>
            </a:pPr>
            <a:r>
              <a:rPr lang="en-US" sz="1800" dirty="0">
                <a:solidFill>
                  <a:srgbClr val="F1F1F1"/>
                </a:solidFill>
                <a:latin typeface="Arial" pitchFamily="34" charset="0"/>
                <a:ea typeface="Arial" pitchFamily="34" charset="-122"/>
                <a:cs typeface="Arial" pitchFamily="34" charset="-120"/>
              </a:rPr>
              <a:t>Как сказать по-английски, что нужно делать, а что — не обязательно?
</a:t>
            </a:r>
            <a:endParaRPr lang="en-US" sz="4000" dirty="0"/>
          </a:p>
        </p:txBody>
      </p:sp>
      <p:sp>
        <p:nvSpPr>
          <p:cNvPr id="6" name="Text 1"/>
          <p:cNvSpPr txBox="1"/>
          <p:nvPr/>
        </p:nvSpPr>
        <p:spPr>
          <a:xfrm>
            <a:off x="2567700" y="3926250"/>
            <a:ext cx="4008600" cy="283800"/>
          </a:xfrm>
          <a:prstGeom prst="rect">
            <a:avLst/>
          </a:prstGeom>
          <a:noFill/>
          <a:ln/>
        </p:spPr>
        <p:txBody>
          <a:bodyPr wrap="square" lIns="0" tIns="0" rIns="0" bIns="0" rtlCol="0" anchor="ctr"/>
          <a:lstStyle/>
          <a:p>
            <a:pPr algn="ctr" indent="0" marL="0">
              <a:lnSpc>
                <a:spcPct val="100000"/>
              </a:lnSpc>
              <a:buNone/>
            </a:pPr>
            <a:r>
              <a:rPr lang="en-US" sz="1600" dirty="0">
                <a:solidFill>
                  <a:srgbClr val="F1F1F1"/>
                </a:solidFill>
                <a:latin typeface="Arial" pitchFamily="34" charset="0"/>
                <a:ea typeface="Arial" pitchFamily="34" charset="-122"/>
                <a:cs typeface="Arial" pitchFamily="34" charset="-120"/>
              </a:rPr>
              <a:t>
</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54050" y="1481241"/>
            <a:ext cx="3552000" cy="313921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06750" y="1272150"/>
            <a:ext cx="4200900" cy="3557400"/>
          </a:xfrm>
          <a:prstGeom prst="rect">
            <a:avLst/>
          </a:prstGeom>
          <a:noFill/>
          <a:ln/>
        </p:spPr>
        <p:txBody>
          <a:bodyPr wrap="square" lIns="0" tIns="0" rIns="0" bIns="0" rtlCol="0" anchor="t"/>
          <a:lstStyle/>
          <a:p>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Эти конструкции помогают говорить о правилах, обязанностях и свободе выбора в школе и дома. Они делают речь точной: сразу понятно, что обязательно, что можно пропустить, а что вообще не является требованием.
</a:t>
            </a:r>
            <a:endParaRPr lang="en-US" sz="1600" dirty="0"/>
          </a:p>
        </p:txBody>
      </p:sp>
      <p:sp>
        <p:nvSpPr>
          <p:cNvPr id="6" name="Text 1"/>
          <p:cNvSpPr txBox="1"/>
          <p:nvPr/>
        </p:nvSpPr>
        <p:spPr>
          <a:xfrm>
            <a:off x="306750" y="311075"/>
            <a:ext cx="8530500" cy="651000"/>
          </a:xfrm>
          <a:prstGeom prst="rect">
            <a:avLst/>
          </a:prstGeom>
          <a:noFill/>
          <a:ln/>
        </p:spPr>
        <p:txBody>
          <a:bodyPr wrap="square" lIns="0" tIns="0" rIns="0" bIns="0" rtlCol="0" anchor="ctr"/>
          <a:lstStyle/>
          <a:p>
            <a:pPr algn="l" indent="0" marL="0">
              <a:lnSpc>
                <a:spcPct val="100000"/>
              </a:lnSpc>
              <a:buNone/>
            </a:pPr>
            <a:r>
              <a:rPr lang="en-US" sz="3200" b="1" dirty="0">
                <a:solidFill>
                  <a:srgbClr val="434343"/>
                </a:solidFill>
                <a:latin typeface="Arial" pitchFamily="34" charset="0"/>
                <a:ea typeface="Arial" pitchFamily="34" charset="-122"/>
                <a:cs typeface="Arial" pitchFamily="34" charset="-120"/>
              </a:rPr>
              <a:t>Зачем нужны эти выражения
</a:t>
            </a:r>
            <a:endParaRPr lang="en-US" sz="3200" dirty="0"/>
          </a:p>
        </p:txBody>
      </p:sp>
      <p:sp>
        <p:nvSpPr>
          <p:cNvPr id="7" name="Text 2"/>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2</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06750" y="311075"/>
            <a:ext cx="5993700" cy="765600"/>
          </a:xfrm>
          <a:prstGeom prst="rect">
            <a:avLst/>
          </a:prstGeom>
          <a:noFill/>
          <a:ln/>
        </p:spPr>
        <p:txBody>
          <a:bodyPr wrap="square" lIns="0" tIns="0" rIns="0" bIns="0" rtlCol="0" anchor="ctr"/>
          <a:lstStyle/>
          <a:p>
            <a:pPr algn="l" indent="0" marL="0">
              <a:lnSpc>
                <a:spcPct val="100000"/>
              </a:lnSpc>
              <a:buNone/>
            </a:pPr>
            <a:r>
              <a:rPr lang="en-US" sz="3013" b="1" dirty="0">
                <a:solidFill>
                  <a:srgbClr val="F1F1F1"/>
                </a:solidFill>
                <a:latin typeface="Arial" pitchFamily="34" charset="0"/>
                <a:ea typeface="Arial" pitchFamily="34" charset="-122"/>
                <a:cs typeface="Arial" pitchFamily="34" charset="-120"/>
              </a:rPr>
              <a:t>Have to: когда есть обязанность
</a:t>
            </a:r>
            <a:endParaRPr lang="en-US" sz="3013" dirty="0"/>
          </a:p>
        </p:txBody>
      </p:sp>
      <p:sp>
        <p:nvSpPr>
          <p:cNvPr id="10" name="Text 1"/>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3</a:t>
            </a:r>
            <a:endParaRPr lang="en-US" sz="2400" dirty="0"/>
          </a:p>
        </p:txBody>
      </p:sp>
      <p:sp>
        <p:nvSpPr>
          <p:cNvPr id="11" name="Text 2"/>
          <p:cNvSpPr txBox="1"/>
          <p:nvPr/>
        </p:nvSpPr>
        <p:spPr>
          <a:xfrm>
            <a:off x="664400" y="1186825"/>
            <a:ext cx="2510700" cy="1614900"/>
          </a:xfrm>
          <a:prstGeom prst="rect">
            <a:avLst/>
          </a:prstGeom>
          <a:noFill/>
          <a:ln/>
        </p:spPr>
        <p:txBody>
          <a:bodyPr wrap="square" lIns="0" tIns="0" rIns="0" bIns="0" rtlCol="0" anchor="t"/>
          <a:lstStyle/>
          <a:p>
            <a:pPr algn="l" indent="0" marL="0">
              <a:lnSpc>
                <a:spcPct val="100000"/>
              </a:lnSpc>
              <a:buNone/>
            </a:pPr>
            <a:r>
              <a:rPr lang="en-US" sz="1566" b="1" dirty="0">
                <a:solidFill>
                  <a:srgbClr val="F1F1F1"/>
                </a:solidFill>
                <a:latin typeface="Arial" pitchFamily="34" charset="0"/>
                <a:ea typeface="Arial" pitchFamily="34" charset="-122"/>
                <a:cs typeface="Arial" pitchFamily="34" charset="-120"/>
              </a:rPr>
              <a:t>Смысл конструкции
</a:t>
            </a:r>
            <a:pPr algn="l" indent="0" marL="0">
              <a:lnSpc>
                <a:spcPct val="100000"/>
              </a:lnSpc>
              <a:buNone/>
            </a:pPr>
            <a:r>
              <a:rPr lang="en-US" sz="1392" dirty="0">
                <a:solidFill>
                  <a:srgbClr val="F1F1F1"/>
                </a:solidFill>
                <a:latin typeface="Arial" pitchFamily="34" charset="0"/>
                <a:ea typeface="Arial" pitchFamily="34" charset="-122"/>
                <a:cs typeface="Arial" pitchFamily="34" charset="-120"/>
              </a:rPr>
              <a:t>Have to показывает, что действие нужно выполнить из-за правила, расписания или внешнего требования. В школе это особенно заметно, когда речь идёт о занятиях, домашнем задании и порядке на уроке.
</a:t>
            </a:r>
            <a:endParaRPr lang="en-US" sz="1566" dirty="0"/>
          </a:p>
        </p:txBody>
      </p:sp>
      <p:sp>
        <p:nvSpPr>
          <p:cNvPr id="12" name="Text 3"/>
          <p:cNvSpPr txBox="1"/>
          <p:nvPr/>
        </p:nvSpPr>
        <p:spPr>
          <a:xfrm>
            <a:off x="664400" y="2961326"/>
            <a:ext cx="2510700" cy="1614900"/>
          </a:xfrm>
          <a:prstGeom prst="rect">
            <a:avLst/>
          </a:prstGeom>
          <a:noFill/>
          <a:ln/>
        </p:spPr>
        <p:txBody>
          <a:bodyPr wrap="square" lIns="0" tIns="0" rIns="0" bIns="0" rtlCol="0" anchor="t"/>
          <a:lstStyle/>
          <a:p>
            <a:pPr algn="l" indent="0" marL="0">
              <a:lnSpc>
                <a:spcPct val="100000"/>
              </a:lnSpc>
              <a:buNone/>
            </a:pPr>
            <a:r>
              <a:rPr lang="en-US" sz="1693" b="1" dirty="0">
                <a:solidFill>
                  <a:srgbClr val="F1F1F1"/>
                </a:solidFill>
                <a:latin typeface="Arial" pitchFamily="34" charset="0"/>
                <a:ea typeface="Arial" pitchFamily="34" charset="-122"/>
                <a:cs typeface="Arial" pitchFamily="34" charset="-120"/>
              </a:rPr>
              <a:t>Формы в Present Simple
</a:t>
            </a:r>
            <a:pPr algn="l" indent="0" marL="0">
              <a:lnSpc>
                <a:spcPct val="100000"/>
              </a:lnSpc>
              <a:buNone/>
            </a:pPr>
            <a:r>
              <a:rPr lang="en-US" sz="1505" dirty="0">
                <a:solidFill>
                  <a:srgbClr val="F1F1F1"/>
                </a:solidFill>
                <a:latin typeface="Arial" pitchFamily="34" charset="0"/>
                <a:ea typeface="Arial" pitchFamily="34" charset="-122"/>
                <a:cs typeface="Arial" pitchFamily="34" charset="-120"/>
              </a:rPr>
              <a:t>В настоящем времени говорят I have to, you have to, we have to, they have to, а для he и she используется форма has to. Это правило важно запомнить отдельно.
</a:t>
            </a:r>
            <a:endParaRPr lang="en-US" sz="1693" dirty="0"/>
          </a:p>
        </p:txBody>
      </p:sp>
      <p:sp>
        <p:nvSpPr>
          <p:cNvPr id="13" name="Text 4"/>
          <p:cNvSpPr txBox="1"/>
          <p:nvPr/>
        </p:nvSpPr>
        <p:spPr>
          <a:xfrm>
            <a:off x="3803825" y="1186825"/>
            <a:ext cx="2510700" cy="1614900"/>
          </a:xfrm>
          <a:prstGeom prst="rect">
            <a:avLst/>
          </a:prstGeom>
          <a:noFill/>
          <a:ln/>
        </p:spPr>
        <p:txBody>
          <a:bodyPr wrap="square" lIns="0" tIns="0" rIns="0" bIns="0" rtlCol="0" anchor="t"/>
          <a:lstStyle/>
          <a:p>
            <a:pPr algn="l" indent="0" marL="0">
              <a:lnSpc>
                <a:spcPct val="100000"/>
              </a:lnSpc>
              <a:buNone/>
            </a:pPr>
            <a:r>
              <a:rPr lang="en-US" sz="1601" b="1" dirty="0">
                <a:solidFill>
                  <a:srgbClr val="F1F1F1"/>
                </a:solidFill>
                <a:latin typeface="Arial" pitchFamily="34" charset="0"/>
                <a:ea typeface="Arial" pitchFamily="34" charset="-122"/>
                <a:cs typeface="Arial" pitchFamily="34" charset="-120"/>
              </a:rPr>
              <a:t>Вопросы и отрицания
</a:t>
            </a:r>
            <a:pPr algn="l" indent="0" marL="0">
              <a:lnSpc>
                <a:spcPct val="100000"/>
              </a:lnSpc>
              <a:buNone/>
            </a:pPr>
            <a:r>
              <a:rPr lang="en-US" sz="1423" dirty="0">
                <a:solidFill>
                  <a:srgbClr val="F1F1F1"/>
                </a:solidFill>
                <a:latin typeface="Arial" pitchFamily="34" charset="0"/>
                <a:ea typeface="Arial" pitchFamily="34" charset="-122"/>
                <a:cs typeface="Arial" pitchFamily="34" charset="-120"/>
              </a:rPr>
              <a:t>Вопросы и отрицания строятся через do и does: Do you have to…? Does he have to…? I don’t have to…; She doesn’t have to…. После do/does смысловой глагол остаётся в начальной форме.
</a:t>
            </a:r>
            <a:endParaRPr lang="en-US" sz="1601" dirty="0"/>
          </a:p>
        </p:txBody>
      </p:sp>
      <p:sp>
        <p:nvSpPr>
          <p:cNvPr id="14" name="Text 5"/>
          <p:cNvSpPr txBox="1"/>
          <p:nvPr/>
        </p:nvSpPr>
        <p:spPr>
          <a:xfrm>
            <a:off x="3803825" y="2961326"/>
            <a:ext cx="2510700" cy="1614900"/>
          </a:xfrm>
          <a:prstGeom prst="rect">
            <a:avLst/>
          </a:prstGeom>
          <a:noFill/>
          <a:ln/>
        </p:spPr>
        <p:txBody>
          <a:bodyPr wrap="square" lIns="0" tIns="0" rIns="0" bIns="0" rtlCol="0" anchor="t"/>
          <a:lstStyle/>
          <a:p>
            <a:pPr algn="l" indent="0" marL="0">
              <a:lnSpc>
                <a:spcPct val="100000"/>
              </a:lnSpc>
              <a:buNone/>
            </a:pPr>
            <a:r>
              <a:rPr lang="en-US" sz="1492" b="1" dirty="0">
                <a:solidFill>
                  <a:srgbClr val="F1F1F1"/>
                </a:solidFill>
                <a:latin typeface="Arial" pitchFamily="34" charset="0"/>
                <a:ea typeface="Arial" pitchFamily="34" charset="-122"/>
                <a:cs typeface="Arial" pitchFamily="34" charset="-120"/>
              </a:rPr>
              <a:t>Где это встречается
</a:t>
            </a:r>
            <a:pPr algn="l" indent="0" marL="0">
              <a:lnSpc>
                <a:spcPct val="100000"/>
              </a:lnSpc>
              <a:buNone/>
            </a:pPr>
            <a:r>
              <a:rPr lang="en-US" sz="1327" dirty="0">
                <a:solidFill>
                  <a:srgbClr val="F1F1F1"/>
                </a:solidFill>
                <a:latin typeface="Arial" pitchFamily="34" charset="0"/>
                <a:ea typeface="Arial" pitchFamily="34" charset="-122"/>
                <a:cs typeface="Arial" pitchFamily="34" charset="-120"/>
              </a:rPr>
              <a:t>Эта конструкция помогает говорить о школьных правилах, домашних обязанностях и расписании. Она звучит просто, но очень точно передаёт идею обязательности, поэтому часто используется в повседневной речи.
</a:t>
            </a:r>
            <a:endParaRPr lang="en-US" sz="1492"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647497" y="0"/>
            <a:ext cx="2496406"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06750" y="311075"/>
            <a:ext cx="5797800" cy="651000"/>
          </a:xfrm>
          <a:prstGeom prst="rect">
            <a:avLst/>
          </a:prstGeom>
          <a:noFill/>
          <a:ln/>
        </p:spPr>
        <p:txBody>
          <a:bodyPr wrap="square" lIns="0" tIns="0" rIns="0" bIns="0" rtlCol="0" anchor="ctr"/>
          <a:lstStyle/>
          <a:p>
            <a:pPr algn="l" indent="0" marL="0">
              <a:lnSpc>
                <a:spcPct val="100000"/>
              </a:lnSpc>
              <a:buNone/>
            </a:pPr>
            <a:r>
              <a:rPr lang="en-US" sz="2597" b="1" dirty="0">
                <a:solidFill>
                  <a:srgbClr val="F1F1F1"/>
                </a:solidFill>
                <a:latin typeface="Arial" pitchFamily="34" charset="0"/>
                <a:ea typeface="Arial" pitchFamily="34" charset="-122"/>
                <a:cs typeface="Arial" pitchFamily="34" charset="-120"/>
              </a:rPr>
              <a:t>Have to в повседневных ситуациях
</a:t>
            </a:r>
            <a:endParaRPr lang="en-US" sz="2597" dirty="0"/>
          </a:p>
        </p:txBody>
      </p:sp>
      <p:sp>
        <p:nvSpPr>
          <p:cNvPr id="10" name="Text 1"/>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4</a:t>
            </a:r>
            <a:endParaRPr lang="en-US" sz="2400" dirty="0"/>
          </a:p>
        </p:txBody>
      </p:sp>
      <p:sp>
        <p:nvSpPr>
          <p:cNvPr id="11" name="Text 2"/>
          <p:cNvSpPr txBox="1"/>
          <p:nvPr/>
        </p:nvSpPr>
        <p:spPr>
          <a:xfrm>
            <a:off x="306750" y="1142342"/>
            <a:ext cx="5448000" cy="1034959"/>
          </a:xfrm>
          <a:prstGeom prst="rect">
            <a:avLst/>
          </a:prstGeom>
          <a:noFill/>
          <a:ln/>
        </p:spPr>
        <p:txBody>
          <a:bodyPr wrap="square" lIns="0" tIns="0" rIns="0" bIns="0" rtlCol="0" anchor="t"/>
          <a:lstStyle/>
          <a:p>
            <a:pPr algn="l" indent="0" marL="0">
              <a:lnSpc>
                <a:spcPct val="100000"/>
              </a:lnSpc>
              <a:buNone/>
            </a:pPr>
            <a:r>
              <a:rPr lang="en-US" sz="1800" b="1" dirty="0">
                <a:solidFill>
                  <a:srgbClr val="F1F1F1"/>
                </a:solidFill>
                <a:latin typeface="Arial" pitchFamily="34" charset="0"/>
                <a:ea typeface="Arial" pitchFamily="34" charset="-122"/>
                <a:cs typeface="Arial" pitchFamily="34" charset="-120"/>
              </a:rPr>
              <a:t>Домашнее задание
</a:t>
            </a:r>
            <a:pPr algn="l" indent="0" marL="0">
              <a:lnSpc>
                <a:spcPct val="100000"/>
              </a:lnSpc>
              <a:buNone/>
            </a:pPr>
            <a:r>
              <a:rPr lang="en-US" sz="1600" dirty="0">
                <a:solidFill>
                  <a:srgbClr val="F1F1F1"/>
                </a:solidFill>
                <a:latin typeface="Arial" pitchFamily="34" charset="0"/>
                <a:ea typeface="Arial" pitchFamily="34" charset="-122"/>
                <a:cs typeface="Arial" pitchFamily="34" charset="-120"/>
              </a:rPr>
              <a:t>I have to do my homework. Такое предложение показывает, что задание обязательно, потому что это правило дома, школы или личного плана на день.
</a:t>
            </a:r>
            <a:endParaRPr lang="en-US" sz="1800" dirty="0"/>
          </a:p>
        </p:txBody>
      </p:sp>
      <p:sp>
        <p:nvSpPr>
          <p:cNvPr id="12" name="Text 3"/>
          <p:cNvSpPr txBox="1"/>
          <p:nvPr/>
        </p:nvSpPr>
        <p:spPr>
          <a:xfrm>
            <a:off x="306750" y="2279615"/>
            <a:ext cx="5448000" cy="1034959"/>
          </a:xfrm>
          <a:prstGeom prst="rect">
            <a:avLst/>
          </a:prstGeom>
          <a:noFill/>
          <a:ln/>
        </p:spPr>
        <p:txBody>
          <a:bodyPr wrap="square" lIns="0" tIns="0" rIns="0" bIns="0" rtlCol="0" anchor="t"/>
          <a:lstStyle/>
          <a:p>
            <a:pPr algn="l" indent="0" marL="0">
              <a:lnSpc>
                <a:spcPct val="100000"/>
              </a:lnSpc>
              <a:buNone/>
            </a:pPr>
            <a:r>
              <a:rPr lang="en-US" sz="1800" b="1" dirty="0">
                <a:solidFill>
                  <a:srgbClr val="F1F1F1"/>
                </a:solidFill>
                <a:latin typeface="Arial" pitchFamily="34" charset="0"/>
                <a:ea typeface="Arial" pitchFamily="34" charset="-122"/>
                <a:cs typeface="Arial" pitchFamily="34" charset="-120"/>
              </a:rPr>
              <a:t>Школьная форма
</a:t>
            </a:r>
            <a:pPr algn="l" indent="0" marL="0">
              <a:lnSpc>
                <a:spcPct val="100000"/>
              </a:lnSpc>
              <a:buNone/>
            </a:pPr>
            <a:r>
              <a:rPr lang="en-US" sz="1600" dirty="0">
                <a:solidFill>
                  <a:srgbClr val="F1F1F1"/>
                </a:solidFill>
                <a:latin typeface="Arial" pitchFamily="34" charset="0"/>
                <a:ea typeface="Arial" pitchFamily="34" charset="-122"/>
                <a:cs typeface="Arial" pitchFamily="34" charset="-120"/>
              </a:rPr>
              <a:t>She has to wear a uniform. Здесь видно, что требование связано не с желанием, а с установленным школьным правилом, которое нужно соблюдать.
</a:t>
            </a:r>
            <a:endParaRPr lang="en-US" sz="1800" dirty="0"/>
          </a:p>
        </p:txBody>
      </p:sp>
      <p:sp>
        <p:nvSpPr>
          <p:cNvPr id="13" name="Text 4"/>
          <p:cNvSpPr txBox="1"/>
          <p:nvPr/>
        </p:nvSpPr>
        <p:spPr>
          <a:xfrm>
            <a:off x="306750" y="3416890"/>
            <a:ext cx="5448000" cy="1034959"/>
          </a:xfrm>
          <a:prstGeom prst="rect">
            <a:avLst/>
          </a:prstGeom>
          <a:noFill/>
          <a:ln/>
        </p:spPr>
        <p:txBody>
          <a:bodyPr wrap="square" lIns="0" tIns="0" rIns="0" bIns="0" rtlCol="0" anchor="t"/>
          <a:lstStyle/>
          <a:p>
            <a:pPr algn="l" indent="0" marL="0">
              <a:lnSpc>
                <a:spcPct val="100000"/>
              </a:lnSpc>
              <a:buNone/>
            </a:pPr>
            <a:r>
              <a:rPr lang="en-US" sz="1800" b="1" dirty="0">
                <a:solidFill>
                  <a:srgbClr val="F1F1F1"/>
                </a:solidFill>
                <a:latin typeface="Arial" pitchFamily="34" charset="0"/>
                <a:ea typeface="Arial" pitchFamily="34" charset="-122"/>
                <a:cs typeface="Arial" pitchFamily="34" charset="-120"/>
              </a:rPr>
              <a:t>Время и расписание
</a:t>
            </a:r>
            <a:pPr algn="l" indent="0" marL="0">
              <a:lnSpc>
                <a:spcPct val="100000"/>
              </a:lnSpc>
              <a:buNone/>
            </a:pPr>
            <a:r>
              <a:rPr lang="en-US" sz="1600" dirty="0">
                <a:solidFill>
                  <a:srgbClr val="F1F1F1"/>
                </a:solidFill>
                <a:latin typeface="Arial" pitchFamily="34" charset="0"/>
                <a:ea typeface="Arial" pitchFamily="34" charset="-122"/>
                <a:cs typeface="Arial" pitchFamily="34" charset="-120"/>
              </a:rPr>
              <a:t>We have to be on time for the lesson. Эта фраза подчёркивает, что важна не просто привычка, а необходимость прийти вовремя по расписанию.
</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840083" y="1325853"/>
            <a:ext cx="4759500" cy="2787095"/>
          </a:xfrm>
          <a:prstGeom prst="rect">
            <a:avLst/>
          </a:prstGeom>
        </p:spPr>
      </p:pic>
      <p:sp>
        <p:nvSpPr>
          <p:cNvPr id="5" name="Text 0"/>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5</a:t>
            </a:r>
            <a:endParaRPr lang="en-US" sz="2400" dirty="0"/>
          </a:p>
        </p:txBody>
      </p:sp>
      <p:sp>
        <p:nvSpPr>
          <p:cNvPr id="6" name="Text 1"/>
          <p:cNvSpPr txBox="1"/>
          <p:nvPr/>
        </p:nvSpPr>
        <p:spPr>
          <a:xfrm>
            <a:off x="306750" y="311075"/>
            <a:ext cx="8530500" cy="651000"/>
          </a:xfrm>
          <a:prstGeom prst="rect">
            <a:avLst/>
          </a:prstGeom>
          <a:noFill/>
          <a:ln/>
        </p:spPr>
        <p:txBody>
          <a:bodyPr wrap="square" lIns="0" tIns="0" rIns="0" bIns="0" rtlCol="0" anchor="ctr"/>
          <a:lstStyle/>
          <a:p>
            <a:pPr algn="l" indent="0" marL="0">
              <a:lnSpc>
                <a:spcPct val="100000"/>
              </a:lnSpc>
              <a:buNone/>
            </a:pPr>
            <a:r>
              <a:rPr lang="en-US" sz="2563" b="1" dirty="0">
                <a:solidFill>
                  <a:srgbClr val="434343"/>
                </a:solidFill>
                <a:latin typeface="Arial" pitchFamily="34" charset="0"/>
                <a:ea typeface="Arial" pitchFamily="34" charset="-122"/>
                <a:cs typeface="Arial" pitchFamily="34" charset="-120"/>
              </a:rPr>
              <a:t>Сила значения: обязанность и отсутствие обязанности
</a:t>
            </a:r>
            <a:endParaRPr lang="en-US" sz="2563" dirty="0"/>
          </a:p>
        </p:txBody>
      </p:sp>
      <p:sp>
        <p:nvSpPr>
          <p:cNvPr id="7" name="Text 2"/>
          <p:cNvSpPr txBox="1"/>
          <p:nvPr/>
        </p:nvSpPr>
        <p:spPr>
          <a:xfrm>
            <a:off x="306750" y="1167500"/>
            <a:ext cx="3271800" cy="3103800"/>
          </a:xfrm>
          <a:prstGeom prst="rect">
            <a:avLst/>
          </a:prstGeom>
          <a:noFill/>
          <a:ln/>
        </p:spPr>
        <p:txBody>
          <a:bodyPr wrap="square" lIns="0" tIns="0" rIns="0" bIns="0" rtlCol="0" anchor="ctr"/>
          <a:lstStyle/>
          <a:p>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Схема показывает, как меняется смысл: от строгого приказа к простой необходимости и затем к отсутствию обязательства.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Must звучит жёстче всего, have to передаёт обычную обязанность, а don’t have to и needn’t обозначают, что действие не требуется.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Схематическая шкала по грамматическому значению модальных конструкций
</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6</a:t>
            </a:r>
            <a:endParaRPr lang="en-US" sz="2400" dirty="0"/>
          </a:p>
        </p:txBody>
      </p:sp>
      <p:sp>
        <p:nvSpPr>
          <p:cNvPr id="8" name="Text 1"/>
          <p:cNvSpPr txBox="1"/>
          <p:nvPr/>
        </p:nvSpPr>
        <p:spPr>
          <a:xfrm>
            <a:off x="306750" y="311075"/>
            <a:ext cx="6919200" cy="651000"/>
          </a:xfrm>
          <a:prstGeom prst="rect">
            <a:avLst/>
          </a:prstGeom>
          <a:noFill/>
          <a:ln/>
        </p:spPr>
        <p:txBody>
          <a:bodyPr wrap="square" lIns="0" tIns="0" rIns="0" bIns="0" rtlCol="0" anchor="ctr"/>
          <a:lstStyle/>
          <a:p>
            <a:pPr algn="l" indent="0" marL="0">
              <a:lnSpc>
                <a:spcPct val="100000"/>
              </a:lnSpc>
              <a:buNone/>
            </a:pPr>
            <a:r>
              <a:rPr lang="en-US" sz="2994" b="1" dirty="0">
                <a:solidFill>
                  <a:srgbClr val="434343"/>
                </a:solidFill>
                <a:latin typeface="Arial" pitchFamily="34" charset="0"/>
                <a:ea typeface="Arial" pitchFamily="34" charset="-122"/>
                <a:cs typeface="Arial" pitchFamily="34" charset="-120"/>
              </a:rPr>
              <a:t>Don’t have to: когда делать не нужно
</a:t>
            </a:r>
            <a:endParaRPr lang="en-US" sz="2994" dirty="0"/>
          </a:p>
        </p:txBody>
      </p:sp>
      <p:sp>
        <p:nvSpPr>
          <p:cNvPr id="9" name="Text 2"/>
          <p:cNvSpPr txBox="1"/>
          <p:nvPr/>
        </p:nvSpPr>
        <p:spPr>
          <a:xfrm>
            <a:off x="306736" y="1221875"/>
            <a:ext cx="1848867" cy="3540600"/>
          </a:xfrm>
          <a:prstGeom prst="rect">
            <a:avLst/>
          </a:prstGeom>
          <a:noFill/>
          <a:ln/>
        </p:spPr>
        <p:txBody>
          <a:bodyPr wrap="square" lIns="0" tIns="0" rIns="0" bIns="0" rtlCol="0" anchor="t"/>
          <a:lstStyle/>
          <a:p>
            <a:pPr algn="l" indent="0" marL="0">
              <a:lnSpc>
                <a:spcPct val="100000"/>
              </a:lnSpc>
              <a:buNone/>
            </a:pPr>
            <a:r>
              <a:rPr lang="en-US" sz="1800" b="1" dirty="0">
                <a:solidFill>
                  <a:srgbClr val="434343"/>
                </a:solidFill>
                <a:latin typeface="Arial" pitchFamily="34" charset="0"/>
                <a:ea typeface="Arial" pitchFamily="34" charset="-122"/>
                <a:cs typeface="Arial" pitchFamily="34" charset="-120"/>
              </a:rPr>
              <a:t>Необязательно, но можно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Don’t have to означает отсутствие обязанности. Если действие не требуется, его можно выполнить, а можно и пропустить — это вопрос выбора, а не запрета.
</a:t>
            </a:r>
            <a:endParaRPr lang="en-US" sz="1800" dirty="0"/>
          </a:p>
        </p:txBody>
      </p:sp>
      <p:sp>
        <p:nvSpPr>
          <p:cNvPr id="10" name="Text 3"/>
          <p:cNvSpPr txBox="1"/>
          <p:nvPr/>
        </p:nvSpPr>
        <p:spPr>
          <a:xfrm>
            <a:off x="2240273" y="1221875"/>
            <a:ext cx="1848867" cy="3540600"/>
          </a:xfrm>
          <a:prstGeom prst="rect">
            <a:avLst/>
          </a:prstGeom>
          <a:noFill/>
          <a:ln/>
        </p:spPr>
        <p:txBody>
          <a:bodyPr wrap="square" lIns="0" tIns="0" rIns="0" bIns="0" rtlCol="0" anchor="t"/>
          <a:lstStyle/>
          <a:p>
            <a:pPr algn="l" indent="0" marL="0">
              <a:lnSpc>
                <a:spcPct val="100000"/>
              </a:lnSpc>
              <a:buNone/>
            </a:pPr>
            <a:r>
              <a:rPr lang="en-US" sz="1800" b="1" dirty="0">
                <a:solidFill>
                  <a:srgbClr val="434343"/>
                </a:solidFill>
                <a:latin typeface="Arial" pitchFamily="34" charset="0"/>
                <a:ea typeface="Arial" pitchFamily="34" charset="-122"/>
                <a:cs typeface="Arial" pitchFamily="34" charset="-120"/>
              </a:rPr>
              <a:t>Примеры из школы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You don’t have to bring a lunch box on Friday. We don’t have to wear ties on ordinary days. В обоих случаях правило не требует действия.
</a:t>
            </a:r>
            <a:endParaRPr lang="en-US" sz="1800" dirty="0"/>
          </a:p>
        </p:txBody>
      </p:sp>
      <p:sp>
        <p:nvSpPr>
          <p:cNvPr id="11" name="Text 4"/>
          <p:cNvSpPr txBox="1"/>
          <p:nvPr/>
        </p:nvSpPr>
        <p:spPr>
          <a:xfrm>
            <a:off x="4168148" y="1221875"/>
            <a:ext cx="1848867" cy="3540600"/>
          </a:xfrm>
          <a:prstGeom prst="rect">
            <a:avLst/>
          </a:prstGeom>
          <a:noFill/>
          <a:ln/>
        </p:spPr>
        <p:txBody>
          <a:bodyPr wrap="square" lIns="0" tIns="0" rIns="0" bIns="0" rtlCol="0" anchor="t"/>
          <a:lstStyle/>
          <a:p>
            <a:pPr algn="l" indent="0" marL="0">
              <a:lnSpc>
                <a:spcPct val="100000"/>
              </a:lnSpc>
              <a:buNone/>
            </a:pPr>
            <a:r>
              <a:rPr lang="en-US" sz="1800" b="1" dirty="0">
                <a:solidFill>
                  <a:srgbClr val="434343"/>
                </a:solidFill>
                <a:latin typeface="Arial" pitchFamily="34" charset="0"/>
                <a:ea typeface="Arial" pitchFamily="34" charset="-122"/>
                <a:cs typeface="Arial" pitchFamily="34" charset="-120"/>
              </a:rPr>
              <a:t>Не путать с запретом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Важно помнить: don’t have to не значит «нельзя». Значение ближе к фразе «можно не делать», поэтому эта конструкция описывает свободу, а не ограничение.
</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840083" y="1959980"/>
            <a:ext cx="4759500" cy="1518840"/>
          </a:xfrm>
          <a:prstGeom prst="rect">
            <a:avLst/>
          </a:prstGeom>
        </p:spPr>
      </p:pic>
      <p:sp>
        <p:nvSpPr>
          <p:cNvPr id="5" name="Text 0"/>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7</a:t>
            </a:r>
            <a:endParaRPr lang="en-US" sz="2400" dirty="0"/>
          </a:p>
        </p:txBody>
      </p:sp>
      <p:sp>
        <p:nvSpPr>
          <p:cNvPr id="6" name="Text 1"/>
          <p:cNvSpPr txBox="1"/>
          <p:nvPr/>
        </p:nvSpPr>
        <p:spPr>
          <a:xfrm>
            <a:off x="306750" y="311075"/>
            <a:ext cx="8530500" cy="651000"/>
          </a:xfrm>
          <a:prstGeom prst="rect">
            <a:avLst/>
          </a:prstGeom>
          <a:noFill/>
          <a:ln/>
        </p:spPr>
        <p:txBody>
          <a:bodyPr wrap="square" lIns="0" tIns="0" rIns="0" bIns="0" rtlCol="0" anchor="ctr"/>
          <a:lstStyle/>
          <a:p>
            <a:pPr algn="l" indent="0" marL="0">
              <a:lnSpc>
                <a:spcPct val="100000"/>
              </a:lnSpc>
              <a:buNone/>
            </a:pPr>
            <a:r>
              <a:rPr lang="en-US" sz="3200" b="1" dirty="0">
                <a:solidFill>
                  <a:srgbClr val="434343"/>
                </a:solidFill>
                <a:latin typeface="Arial" pitchFamily="34" charset="0"/>
                <a:ea typeface="Arial" pitchFamily="34" charset="-122"/>
                <a:cs typeface="Arial" pitchFamily="34" charset="-120"/>
              </a:rPr>
              <a:t>Формы have to в Present Simple
</a:t>
            </a:r>
            <a:endParaRPr lang="en-US" sz="3200" dirty="0"/>
          </a:p>
        </p:txBody>
      </p:sp>
      <p:sp>
        <p:nvSpPr>
          <p:cNvPr id="7" name="Text 2"/>
          <p:cNvSpPr txBox="1"/>
          <p:nvPr/>
        </p:nvSpPr>
        <p:spPr>
          <a:xfrm>
            <a:off x="306750" y="1167500"/>
            <a:ext cx="3271800" cy="3103800"/>
          </a:xfrm>
          <a:prstGeom prst="rect">
            <a:avLst/>
          </a:prstGeom>
          <a:noFill/>
          <a:ln/>
        </p:spPr>
        <p:txBody>
          <a:bodyPr wrap="square" lIns="0" tIns="0" rIns="0" bIns="0" rtlCol="0" anchor="ctr"/>
          <a:lstStyle/>
          <a:p>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Таблица помогает увидеть, как меняются формы в утвердительных, отрицательных и вопросительных предложениях.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Главное правило: he/she требует has to, а в вопросах и отрицаниях используются do/does.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Грамматика Present Simple
</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337394" y="4186700"/>
            <a:ext cx="502800" cy="5028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305306" y="4186700"/>
            <a:ext cx="439950" cy="5028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7241781" y="4186700"/>
            <a:ext cx="439950" cy="502800"/>
          </a:xfrm>
          <a:prstGeom prst="rect">
            <a:avLst/>
          </a:prstGeom>
        </p:spPr>
      </p:pic>
      <p:sp>
        <p:nvSpPr>
          <p:cNvPr id="12" name="Text 0"/>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8</a:t>
            </a:r>
            <a:endParaRPr lang="en-US" sz="2400" dirty="0"/>
          </a:p>
        </p:txBody>
      </p:sp>
      <p:sp>
        <p:nvSpPr>
          <p:cNvPr id="13" name="Text 1"/>
          <p:cNvSpPr txBox="1"/>
          <p:nvPr/>
        </p:nvSpPr>
        <p:spPr>
          <a:xfrm>
            <a:off x="306750" y="311075"/>
            <a:ext cx="8530500" cy="651000"/>
          </a:xfrm>
          <a:prstGeom prst="rect">
            <a:avLst/>
          </a:prstGeom>
          <a:noFill/>
          <a:ln/>
        </p:spPr>
        <p:txBody>
          <a:bodyPr wrap="square" lIns="0" tIns="0" rIns="0" bIns="0" rtlCol="0" anchor="ctr"/>
          <a:lstStyle/>
          <a:p>
            <a:pPr algn="l" indent="0" marL="0">
              <a:lnSpc>
                <a:spcPct val="100000"/>
              </a:lnSpc>
              <a:buNone/>
            </a:pPr>
            <a:r>
              <a:rPr lang="en-US" sz="2563" b="1" dirty="0">
                <a:solidFill>
                  <a:srgbClr val="434343"/>
                </a:solidFill>
                <a:latin typeface="Arial" pitchFamily="34" charset="0"/>
                <a:ea typeface="Arial" pitchFamily="34" charset="-122"/>
                <a:cs typeface="Arial" pitchFamily="34" charset="-120"/>
              </a:rPr>
              <a:t>Needn’t: британский способ сказать «не обязательно»
</a:t>
            </a:r>
            <a:endParaRPr lang="en-US" sz="2563" dirty="0"/>
          </a:p>
        </p:txBody>
      </p:sp>
      <p:sp>
        <p:nvSpPr>
          <p:cNvPr id="14" name="Text 2"/>
          <p:cNvSpPr txBox="1"/>
          <p:nvPr/>
        </p:nvSpPr>
        <p:spPr>
          <a:xfrm>
            <a:off x="401068" y="1587500"/>
            <a:ext cx="2385000" cy="2098200"/>
          </a:xfrm>
          <a:prstGeom prst="rect">
            <a:avLst/>
          </a:prstGeom>
          <a:noFill/>
          <a:ln/>
        </p:spPr>
        <p:txBody>
          <a:bodyPr wrap="square" lIns="0" tIns="0" rIns="0" bIns="0" rtlCol="0" anchor="b"/>
          <a:lstStyle/>
          <a:p>
            <a:pPr algn="ctr" indent="0" marL="0">
              <a:lnSpc>
                <a:spcPct val="100000"/>
              </a:lnSpc>
              <a:buNone/>
            </a:pPr>
            <a:r>
              <a:rPr lang="en-US" sz="1600" dirty="0">
                <a:solidFill>
                  <a:srgbClr val="434343"/>
                </a:solidFill>
                <a:latin typeface="Arial" pitchFamily="34" charset="0"/>
                <a:ea typeface="Arial" pitchFamily="34" charset="-122"/>
                <a:cs typeface="Arial" pitchFamily="34" charset="-120"/>
              </a:rPr>
              <a:t>You needn’t hurry. Эта форма показывает, что торопиться не требуется. Смысл простой: действие не является обязательным в данной ситуации.
</a:t>
            </a:r>
            <a:pPr algn="ctr" indent="0" marL="0">
              <a:lnSpc>
                <a:spcPct val="100000"/>
              </a:lnSpc>
              <a:buNone/>
            </a:pPr>
            <a:r>
              <a:rPr lang="en-US" sz="1600" b="1" dirty="0">
                <a:solidFill>
                  <a:srgbClr val="434343"/>
                </a:solidFill>
                <a:latin typeface="Arial" pitchFamily="34" charset="0"/>
                <a:ea typeface="Arial" pitchFamily="34" charset="-122"/>
                <a:cs typeface="Arial" pitchFamily="34" charset="-120"/>
              </a:rPr>
              <a:t>Без спешки
</a:t>
            </a:r>
            <a:endParaRPr lang="en-US" sz="1600" dirty="0"/>
          </a:p>
        </p:txBody>
      </p:sp>
      <p:sp>
        <p:nvSpPr>
          <p:cNvPr id="15" name="Text 3"/>
          <p:cNvSpPr txBox="1"/>
          <p:nvPr/>
        </p:nvSpPr>
        <p:spPr>
          <a:xfrm>
            <a:off x="3337555" y="1587500"/>
            <a:ext cx="2385000" cy="2098200"/>
          </a:xfrm>
          <a:prstGeom prst="rect">
            <a:avLst/>
          </a:prstGeom>
          <a:noFill/>
          <a:ln/>
        </p:spPr>
        <p:txBody>
          <a:bodyPr wrap="square" lIns="0" tIns="0" rIns="0" bIns="0" rtlCol="0" anchor="b"/>
          <a:lstStyle/>
          <a:p>
            <a:pPr algn="ctr" indent="0" marL="0">
              <a:lnSpc>
                <a:spcPct val="100000"/>
              </a:lnSpc>
              <a:buNone/>
            </a:pPr>
            <a:r>
              <a:rPr lang="en-US" sz="1600" dirty="0">
                <a:solidFill>
                  <a:srgbClr val="434343"/>
                </a:solidFill>
                <a:latin typeface="Arial" pitchFamily="34" charset="0"/>
                <a:ea typeface="Arial" pitchFamily="34" charset="-122"/>
                <a:cs typeface="Arial" pitchFamily="34" charset="-120"/>
              </a:rPr>
              <a:t>She needn’t bring a dictionary. Если нужная вещь уже есть рядом или не понадобится, needn’t помогает спокойно сообщить, что брать её не нужно.
</a:t>
            </a:r>
            <a:pPr algn="ctr" indent="0" marL="0">
              <a:lnSpc>
                <a:spcPct val="100000"/>
              </a:lnSpc>
              <a:buNone/>
            </a:pPr>
            <a:r>
              <a:rPr lang="en-US" sz="1600" b="1" dirty="0">
                <a:solidFill>
                  <a:srgbClr val="434343"/>
                </a:solidFill>
                <a:latin typeface="Arial" pitchFamily="34" charset="0"/>
                <a:ea typeface="Arial" pitchFamily="34" charset="-122"/>
                <a:cs typeface="Arial" pitchFamily="34" charset="-120"/>
              </a:rPr>
              <a:t>Без лишней подготовки
</a:t>
            </a:r>
            <a:endParaRPr lang="en-US" sz="1600" dirty="0"/>
          </a:p>
        </p:txBody>
      </p:sp>
      <p:sp>
        <p:nvSpPr>
          <p:cNvPr id="16" name="Text 4"/>
          <p:cNvSpPr txBox="1"/>
          <p:nvPr/>
        </p:nvSpPr>
        <p:spPr>
          <a:xfrm>
            <a:off x="6274030" y="1587500"/>
            <a:ext cx="2385000" cy="2098200"/>
          </a:xfrm>
          <a:prstGeom prst="rect">
            <a:avLst/>
          </a:prstGeom>
          <a:noFill/>
          <a:ln/>
        </p:spPr>
        <p:txBody>
          <a:bodyPr wrap="square" lIns="0" tIns="0" rIns="0" bIns="0" rtlCol="0" anchor="b"/>
          <a:lstStyle/>
          <a:p>
            <a:pPr algn="ctr" indent="0" marL="0">
              <a:lnSpc>
                <a:spcPct val="100000"/>
              </a:lnSpc>
              <a:buNone/>
            </a:pPr>
            <a:r>
              <a:rPr lang="en-US" sz="1600" dirty="0">
                <a:solidFill>
                  <a:srgbClr val="434343"/>
                </a:solidFill>
                <a:latin typeface="Arial" pitchFamily="34" charset="0"/>
                <a:ea typeface="Arial" pitchFamily="34" charset="-122"/>
                <a:cs typeface="Arial" pitchFamily="34" charset="-120"/>
              </a:rPr>
              <a:t>Needn’t чаще встречается в британском английском и звучит немного формальнее, чем don’t have to. По смыслу обе конструкции очень близки.
</a:t>
            </a:r>
            <a:pPr algn="ctr" indent="0" marL="0">
              <a:lnSpc>
                <a:spcPct val="100000"/>
              </a:lnSpc>
              <a:buNone/>
            </a:pPr>
            <a:r>
              <a:rPr lang="en-US" sz="1600" b="1" dirty="0">
                <a:solidFill>
                  <a:srgbClr val="434343"/>
                </a:solidFill>
                <a:latin typeface="Arial" pitchFamily="34" charset="0"/>
                <a:ea typeface="Arial" pitchFamily="34" charset="-122"/>
                <a:cs typeface="Arial" pitchFamily="34" charset="-120"/>
              </a:rPr>
              <a:t>Ближе к британскому английскому
</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1500" y="1578899"/>
            <a:ext cx="8301000" cy="2725701"/>
          </a:xfrm>
          <a:prstGeom prst="rect">
            <a:avLst/>
          </a:prstGeom>
        </p:spPr>
      </p:pic>
      <p:sp>
        <p:nvSpPr>
          <p:cNvPr id="5" name="Text 0"/>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9</a:t>
            </a:r>
            <a:endParaRPr lang="en-US" sz="2400" dirty="0"/>
          </a:p>
        </p:txBody>
      </p:sp>
      <p:sp>
        <p:nvSpPr>
          <p:cNvPr id="6" name="Text 1"/>
          <p:cNvSpPr txBox="1"/>
          <p:nvPr/>
        </p:nvSpPr>
        <p:spPr>
          <a:xfrm>
            <a:off x="306750" y="311075"/>
            <a:ext cx="8530500" cy="651000"/>
          </a:xfrm>
          <a:prstGeom prst="rect">
            <a:avLst/>
          </a:prstGeom>
          <a:noFill/>
          <a:ln/>
        </p:spPr>
        <p:txBody>
          <a:bodyPr wrap="square" lIns="0" tIns="0" rIns="0" bIns="0" rtlCol="0" anchor="ctr"/>
          <a:lstStyle/>
          <a:p>
            <a:pPr algn="l" indent="0" marL="0">
              <a:lnSpc>
                <a:spcPct val="100000"/>
              </a:lnSpc>
              <a:buNone/>
            </a:pPr>
            <a:r>
              <a:rPr lang="en-US" sz="3200" b="1" dirty="0">
                <a:solidFill>
                  <a:srgbClr val="434343"/>
                </a:solidFill>
                <a:latin typeface="Arial" pitchFamily="34" charset="0"/>
                <a:ea typeface="Arial" pitchFamily="34" charset="-122"/>
                <a:cs typeface="Arial" pitchFamily="34" charset="-120"/>
              </a:rPr>
              <a:t>Как выбрать правильную конструкцию
</a:t>
            </a:r>
            <a:endParaRPr lang="en-US" sz="3200" dirty="0"/>
          </a:p>
        </p:txBody>
      </p:sp>
      <p:sp>
        <p:nvSpPr>
          <p:cNvPr id="7" name="Text 2"/>
          <p:cNvSpPr txBox="1"/>
          <p:nvPr/>
        </p:nvSpPr>
        <p:spPr>
          <a:xfrm>
            <a:off x="306750" y="1068287"/>
            <a:ext cx="8530500" cy="357900"/>
          </a:xfrm>
          <a:prstGeom prst="rect">
            <a:avLst/>
          </a:prstGeom>
          <a:noFill/>
          <a:ln/>
        </p:spPr>
        <p:txBody>
          <a:bodyPr wrap="square" lIns="0" tIns="0" rIns="0" bIns="0" rtlCol="0" anchor="ctr"/>
          <a:lstStyle/>
          <a:p>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Схема выбора по смыслу: обязанность, отсутствие необходимости или запрет.
</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10</a:t>
            </a:r>
            <a:endParaRPr lang="en-US" sz="2400" dirty="0"/>
          </a:p>
        </p:txBody>
      </p:sp>
      <p:sp>
        <p:nvSpPr>
          <p:cNvPr id="5" name="Text 1"/>
          <p:cNvSpPr txBox="1"/>
          <p:nvPr/>
        </p:nvSpPr>
        <p:spPr>
          <a:xfrm>
            <a:off x="488612" y="1169600"/>
            <a:ext cx="4759500" cy="2803500"/>
          </a:xfrm>
          <a:prstGeom prst="rect">
            <a:avLst/>
          </a:prstGeom>
          <a:noFill/>
          <a:ln/>
        </p:spPr>
        <p:txBody>
          <a:bodyPr wrap="square" lIns="0" tIns="0" rIns="0" bIns="0" rtlCol="0" anchor="ctr"/>
          <a:lstStyle/>
          <a:p>
            <a:pPr algn="ctr" indent="0" marL="0">
              <a:lnSpc>
                <a:spcPct val="100000"/>
              </a:lnSpc>
              <a:buNone/>
            </a:pPr>
            <a:r>
              <a:rPr lang="en-US" sz="10000" dirty="0">
                <a:solidFill>
                  <a:srgbClr val="434343"/>
                </a:solidFill>
                <a:latin typeface="Arial" pitchFamily="34" charset="0"/>
                <a:ea typeface="Arial" pitchFamily="34" charset="-122"/>
                <a:cs typeface="Arial" pitchFamily="34" charset="-120"/>
              </a:rPr>
              <a:t>2
</a:t>
            </a:r>
            <a:pPr algn="ctr" indent="0" marL="0">
              <a:lnSpc>
                <a:spcPct val="100000"/>
              </a:lnSpc>
              <a:buNone/>
            </a:pPr>
            <a:r>
              <a:rPr lang="en-US" sz="1600" dirty="0">
                <a:solidFill>
                  <a:srgbClr val="434343"/>
                </a:solidFill>
                <a:latin typeface="Arial" pitchFamily="34" charset="0"/>
                <a:ea typeface="Arial" pitchFamily="34" charset="-122"/>
                <a:cs typeface="Arial" pitchFamily="34" charset="-120"/>
              </a:rPr>
              <a:t>конструкции помогают отличить свободу выбора от строгого запрета.
</a:t>
            </a:r>
            <a:endParaRPr lang="en-US" sz="10000" dirty="0"/>
          </a:p>
        </p:txBody>
      </p:sp>
      <p:sp>
        <p:nvSpPr>
          <p:cNvPr id="6" name="Text 2"/>
          <p:cNvSpPr txBox="1"/>
          <p:nvPr/>
        </p:nvSpPr>
        <p:spPr>
          <a:xfrm>
            <a:off x="5777163" y="1020850"/>
            <a:ext cx="3108600" cy="3103800"/>
          </a:xfrm>
          <a:prstGeom prst="rect">
            <a:avLst/>
          </a:prstGeom>
          <a:noFill/>
          <a:ln/>
        </p:spPr>
        <p:txBody>
          <a:bodyPr wrap="square" lIns="0" tIns="0" rIns="0" bIns="0" rtlCol="0" anchor="ctr"/>
          <a:lstStyle/>
          <a:p>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В теме школьных правил именно два значения чаще всего вызывают путаницу: «не нужно» и «нельзя».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Грамматическое сравнение модальных конструкций
</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06750" y="1171841"/>
            <a:ext cx="2466283" cy="1950868"/>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290950" y="1171966"/>
            <a:ext cx="2466283" cy="1950868"/>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275150" y="1171966"/>
            <a:ext cx="2466283" cy="1950868"/>
          </a:xfrm>
          <a:prstGeom prst="rect">
            <a:avLst/>
          </a:prstGeom>
        </p:spPr>
      </p:pic>
      <p:sp>
        <p:nvSpPr>
          <p:cNvPr id="9" name="Text 0"/>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11</a:t>
            </a:r>
            <a:endParaRPr lang="en-US" sz="2400" dirty="0"/>
          </a:p>
        </p:txBody>
      </p:sp>
      <p:sp>
        <p:nvSpPr>
          <p:cNvPr id="10" name="Text 1"/>
          <p:cNvSpPr txBox="1"/>
          <p:nvPr/>
        </p:nvSpPr>
        <p:spPr>
          <a:xfrm>
            <a:off x="306750" y="311075"/>
            <a:ext cx="8530500" cy="651000"/>
          </a:xfrm>
          <a:prstGeom prst="rect">
            <a:avLst/>
          </a:prstGeom>
          <a:noFill/>
          <a:ln/>
        </p:spPr>
        <p:txBody>
          <a:bodyPr wrap="square" lIns="0" tIns="0" rIns="0" bIns="0" rtlCol="0" anchor="ctr"/>
          <a:lstStyle/>
          <a:p>
            <a:pPr algn="l" indent="0" marL="0">
              <a:lnSpc>
                <a:spcPct val="100000"/>
              </a:lnSpc>
              <a:buNone/>
            </a:pPr>
            <a:r>
              <a:rPr lang="en-US" sz="3200" b="1" dirty="0">
                <a:solidFill>
                  <a:srgbClr val="434343"/>
                </a:solidFill>
                <a:latin typeface="Arial" pitchFamily="34" charset="0"/>
                <a:ea typeface="Arial" pitchFamily="34" charset="-122"/>
                <a:cs typeface="Arial" pitchFamily="34" charset="-120"/>
              </a:rPr>
              <a:t>Типичные школьные примеры
</a:t>
            </a:r>
            <a:endParaRPr lang="en-US" sz="3200" dirty="0"/>
          </a:p>
        </p:txBody>
      </p:sp>
      <p:sp>
        <p:nvSpPr>
          <p:cNvPr id="11" name="Text 2"/>
          <p:cNvSpPr txBox="1"/>
          <p:nvPr/>
        </p:nvSpPr>
        <p:spPr>
          <a:xfrm>
            <a:off x="307321" y="3209026"/>
            <a:ext cx="2466283" cy="1197300"/>
          </a:xfrm>
          <a:prstGeom prst="rect">
            <a:avLst/>
          </a:prstGeom>
          <a:noFill/>
          <a:ln/>
        </p:spPr>
        <p:txBody>
          <a:bodyPr wrap="square" lIns="0" tIns="0" rIns="0" bIns="0" rtlCol="0" anchor="t"/>
          <a:lstStyle/>
          <a:p>
            <a:pPr algn="ctr" indent="0" marL="0">
              <a:lnSpc>
                <a:spcPct val="100000"/>
              </a:lnSpc>
              <a:buNone/>
            </a:pPr>
            <a:r>
              <a:rPr lang="en-US" sz="1029" b="1" dirty="0">
                <a:solidFill>
                  <a:srgbClr val="434343"/>
                </a:solidFill>
                <a:latin typeface="Arial" pitchFamily="34" charset="0"/>
                <a:ea typeface="Arial" pitchFamily="34" charset="-122"/>
                <a:cs typeface="Arial" pitchFamily="34" charset="-120"/>
              </a:rPr>
              <a:t>Домашняя работа без лишних вопросов
</a:t>
            </a:r>
            <a:pPr algn="ctr" indent="0" marL="0">
              <a:lnSpc>
                <a:spcPct val="100000"/>
              </a:lnSpc>
              <a:buNone/>
            </a:pPr>
            <a:r>
              <a:rPr lang="en-US" sz="1029" dirty="0">
                <a:solidFill>
                  <a:srgbClr val="434343"/>
                </a:solidFill>
                <a:latin typeface="Arial" pitchFamily="34" charset="0"/>
                <a:ea typeface="Arial" pitchFamily="34" charset="-122"/>
                <a:cs typeface="Arial" pitchFamily="34" charset="-120"/>
              </a:rPr>
              <a:t>После уроков ученик открывает дневник и сразу понимает: задание нужно выполнить. Фраза Students have to do their homework every day показывает не желание, а обязанность. Именно так английский язык передаёт школьные правила и ежедневный распорядок.
</a:t>
            </a:r>
            <a:endParaRPr lang="en-US" sz="1029" dirty="0"/>
          </a:p>
        </p:txBody>
      </p:sp>
      <p:sp>
        <p:nvSpPr>
          <p:cNvPr id="12" name="Text 3"/>
          <p:cNvSpPr txBox="1"/>
          <p:nvPr/>
        </p:nvSpPr>
        <p:spPr>
          <a:xfrm>
            <a:off x="3291509" y="3209026"/>
            <a:ext cx="2466283" cy="1197300"/>
          </a:xfrm>
          <a:prstGeom prst="rect">
            <a:avLst/>
          </a:prstGeom>
          <a:noFill/>
          <a:ln/>
        </p:spPr>
        <p:txBody>
          <a:bodyPr wrap="square" lIns="0" tIns="0" rIns="0" bIns="0" rtlCol="0" anchor="t"/>
          <a:lstStyle/>
          <a:p>
            <a:pPr algn="ctr" indent="0" marL="0">
              <a:lnSpc>
                <a:spcPct val="100000"/>
              </a:lnSpc>
              <a:buNone/>
            </a:pPr>
            <a:r>
              <a:rPr lang="en-US" sz="1047" b="1" dirty="0">
                <a:solidFill>
                  <a:srgbClr val="434343"/>
                </a:solidFill>
                <a:latin typeface="Arial" pitchFamily="34" charset="0"/>
                <a:ea typeface="Arial" pitchFamily="34" charset="-122"/>
                <a:cs typeface="Arial" pitchFamily="34" charset="-120"/>
              </a:rPr>
              <a:t>Когда ответ можно не давать сразу
</a:t>
            </a:r>
            <a:pPr algn="ctr" indent="0" marL="0">
              <a:lnSpc>
                <a:spcPct val="100000"/>
              </a:lnSpc>
              <a:buNone/>
            </a:pPr>
            <a:r>
              <a:rPr lang="en-US" sz="1047" dirty="0">
                <a:solidFill>
                  <a:srgbClr val="434343"/>
                </a:solidFill>
                <a:latin typeface="Arial" pitchFamily="34" charset="0"/>
                <a:ea typeface="Arial" pitchFamily="34" charset="-122"/>
                <a:cs typeface="Arial" pitchFamily="34" charset="-120"/>
              </a:rPr>
              <a:t>На уроке учитель задаёт вопрос всему классу, но не требует мгновенного ответа от каждого. Выражение You don’t have to answer every question immediately помогает сказать, что спешить не обязательно. Это удобная фраза для спокойной учебной атмосферы.
</a:t>
            </a:r>
            <a:endParaRPr lang="en-US" sz="1047" dirty="0"/>
          </a:p>
        </p:txBody>
      </p:sp>
      <p:sp>
        <p:nvSpPr>
          <p:cNvPr id="13" name="Text 4"/>
          <p:cNvSpPr txBox="1"/>
          <p:nvPr/>
        </p:nvSpPr>
        <p:spPr>
          <a:xfrm>
            <a:off x="6275709" y="3209026"/>
            <a:ext cx="2466283" cy="1197300"/>
          </a:xfrm>
          <a:prstGeom prst="rect">
            <a:avLst/>
          </a:prstGeom>
          <a:noFill/>
          <a:ln/>
        </p:spPr>
        <p:txBody>
          <a:bodyPr wrap="square" lIns="0" tIns="0" rIns="0" bIns="0" rtlCol="0" anchor="t"/>
          <a:lstStyle/>
          <a:p>
            <a:pPr algn="ctr" indent="0" marL="0">
              <a:lnSpc>
                <a:spcPct val="100000"/>
              </a:lnSpc>
              <a:buNone/>
            </a:pPr>
            <a:r>
              <a:rPr lang="en-US" sz="1047" b="1" dirty="0">
                <a:solidFill>
                  <a:srgbClr val="434343"/>
                </a:solidFill>
                <a:latin typeface="Arial" pitchFamily="34" charset="0"/>
                <a:ea typeface="Arial" pitchFamily="34" charset="-122"/>
                <a:cs typeface="Arial" pitchFamily="34" charset="-120"/>
              </a:rPr>
              <a:t>Правила урока и техника
</a:t>
            </a:r>
            <a:pPr algn="ctr" indent="0" marL="0">
              <a:lnSpc>
                <a:spcPct val="100000"/>
              </a:lnSpc>
              <a:buNone/>
            </a:pPr>
            <a:r>
              <a:rPr lang="en-US" sz="1047" dirty="0">
                <a:solidFill>
                  <a:srgbClr val="434343"/>
                </a:solidFill>
                <a:latin typeface="Arial" pitchFamily="34" charset="0"/>
                <a:ea typeface="Arial" pitchFamily="34" charset="-122"/>
                <a:cs typeface="Arial" pitchFamily="34" charset="-120"/>
              </a:rPr>
              <a:t>В некоторых классах мобильные телефоны во время занятия не нужны. Фраза We needn’t use mobile phones during the lesson подчёркивает, что устройство не требуется для работы. На фоне такого правила легко представить доску, расписание и аккуратный класс.
</a:t>
            </a:r>
            <a:endParaRPr lang="en-US" sz="1047"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840083" y="1325853"/>
            <a:ext cx="4759500" cy="2787095"/>
          </a:xfrm>
          <a:prstGeom prst="rect">
            <a:avLst/>
          </a:prstGeom>
        </p:spPr>
      </p:pic>
      <p:sp>
        <p:nvSpPr>
          <p:cNvPr id="5" name="Text 0"/>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12</a:t>
            </a:r>
            <a:endParaRPr lang="en-US" sz="2400" dirty="0"/>
          </a:p>
        </p:txBody>
      </p:sp>
      <p:sp>
        <p:nvSpPr>
          <p:cNvPr id="6" name="Text 1"/>
          <p:cNvSpPr txBox="1"/>
          <p:nvPr/>
        </p:nvSpPr>
        <p:spPr>
          <a:xfrm>
            <a:off x="306750" y="311075"/>
            <a:ext cx="8530500" cy="651000"/>
          </a:xfrm>
          <a:prstGeom prst="rect">
            <a:avLst/>
          </a:prstGeom>
          <a:noFill/>
          <a:ln/>
        </p:spPr>
        <p:txBody>
          <a:bodyPr wrap="square" lIns="0" tIns="0" rIns="0" bIns="0" rtlCol="0" anchor="ctr"/>
          <a:lstStyle/>
          <a:p>
            <a:pPr algn="l" indent="0" marL="0">
              <a:lnSpc>
                <a:spcPct val="100000"/>
              </a:lnSpc>
              <a:buNone/>
            </a:pPr>
            <a:r>
              <a:rPr lang="en-US" sz="2969" b="1" dirty="0">
                <a:solidFill>
                  <a:srgbClr val="434343"/>
                </a:solidFill>
                <a:latin typeface="Arial" pitchFamily="34" charset="0"/>
                <a:ea typeface="Arial" pitchFamily="34" charset="-122"/>
                <a:cs typeface="Arial" pitchFamily="34" charset="-120"/>
              </a:rPr>
              <a:t>Где чаще всего встречаются эти конструкции
</a:t>
            </a:r>
            <a:endParaRPr lang="en-US" sz="2969" dirty="0"/>
          </a:p>
        </p:txBody>
      </p:sp>
      <p:sp>
        <p:nvSpPr>
          <p:cNvPr id="7" name="Text 2"/>
          <p:cNvSpPr txBox="1"/>
          <p:nvPr/>
        </p:nvSpPr>
        <p:spPr>
          <a:xfrm>
            <a:off x="306750" y="1167500"/>
            <a:ext cx="3271800" cy="3103800"/>
          </a:xfrm>
          <a:prstGeom prst="rect">
            <a:avLst/>
          </a:prstGeom>
          <a:noFill/>
          <a:ln/>
        </p:spPr>
        <p:txBody>
          <a:bodyPr wrap="square" lIns="0" tIns="0" rIns="0" bIns="0" rtlCol="0" anchor="ctr"/>
          <a:lstStyle/>
          <a:p>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По учебным примерам видно, что конструкции особенно полезны там, где есть правила и расписание: в школе, дома и в поездках.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Школьные правила и домашние задания дают больше всего примеров; дальше идут поездки и кружки, где тоже часто есть обязательные действия.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Составлено по примерам урока и типичным школьным ситуациям.
</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66350" y="1584875"/>
            <a:ext cx="502800" cy="5028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495625" y="1584875"/>
            <a:ext cx="502800" cy="5028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724900" y="1584875"/>
            <a:ext cx="502800" cy="5028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6944725" y="1627595"/>
            <a:ext cx="521700" cy="41736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sp>
        <p:nvSpPr>
          <p:cNvPr id="12" name="Text 0"/>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13</a:t>
            </a:r>
            <a:endParaRPr lang="en-US" sz="2400" dirty="0"/>
          </a:p>
        </p:txBody>
      </p:sp>
      <p:sp>
        <p:nvSpPr>
          <p:cNvPr id="13" name="Text 1"/>
          <p:cNvSpPr txBox="1"/>
          <p:nvPr/>
        </p:nvSpPr>
        <p:spPr>
          <a:xfrm>
            <a:off x="306750" y="311075"/>
            <a:ext cx="8530500" cy="651000"/>
          </a:xfrm>
          <a:prstGeom prst="rect">
            <a:avLst/>
          </a:prstGeom>
          <a:noFill/>
          <a:ln/>
        </p:spPr>
        <p:txBody>
          <a:bodyPr wrap="square" lIns="0" tIns="0" rIns="0" bIns="0" rtlCol="0" anchor="ctr"/>
          <a:lstStyle/>
          <a:p>
            <a:pPr algn="l" indent="0" marL="0">
              <a:lnSpc>
                <a:spcPct val="100000"/>
              </a:lnSpc>
              <a:buNone/>
            </a:pPr>
            <a:r>
              <a:rPr lang="en-US" sz="2563" b="1" dirty="0">
                <a:solidFill>
                  <a:srgbClr val="434343"/>
                </a:solidFill>
                <a:latin typeface="Arial" pitchFamily="34" charset="0"/>
                <a:ea typeface="Arial" pitchFamily="34" charset="-122"/>
                <a:cs typeface="Arial" pitchFamily="34" charset="-120"/>
              </a:rPr>
              <a:t>Утвердительные, отрицательные и вопросительные формы
</a:t>
            </a:r>
            <a:endParaRPr lang="en-US" sz="2563" dirty="0"/>
          </a:p>
        </p:txBody>
      </p:sp>
      <p:sp>
        <p:nvSpPr>
          <p:cNvPr id="14" name="Text 2"/>
          <p:cNvSpPr txBox="1"/>
          <p:nvPr/>
        </p:nvSpPr>
        <p:spPr>
          <a:xfrm>
            <a:off x="891700" y="1584875"/>
            <a:ext cx="1339200" cy="2618700"/>
          </a:xfrm>
          <a:prstGeom prst="rect">
            <a:avLst/>
          </a:prstGeom>
          <a:noFill/>
          <a:ln/>
        </p:spPr>
        <p:txBody>
          <a:bodyPr wrap="square" lIns="0" tIns="0" rIns="0" bIns="0" rtlCol="0" anchor="t"/>
          <a:lstStyle/>
          <a:p>
            <a:pPr algn="l" indent="0" marL="0">
              <a:lnSpc>
                <a:spcPct val="100000"/>
              </a:lnSpc>
              <a:buNone/>
            </a:pPr>
            <a:r>
              <a:rPr lang="en-US" sz="1400" b="1" dirty="0">
                <a:solidFill>
                  <a:srgbClr val="434343"/>
                </a:solidFill>
                <a:latin typeface="Arial" pitchFamily="34" charset="0"/>
                <a:ea typeface="Arial" pitchFamily="34" charset="-122"/>
                <a:cs typeface="Arial" pitchFamily="34" charset="-120"/>
              </a:rPr>
              <a:t>Утверждение
</a:t>
            </a:r>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В утвердительной форме говорят о необходимости прямо: I have to study for the test. После have to стоит смысловой глагол без изменений.
</a:t>
            </a:r>
            <a:endParaRPr lang="en-US" sz="1400" dirty="0"/>
          </a:p>
        </p:txBody>
      </p:sp>
      <p:sp>
        <p:nvSpPr>
          <p:cNvPr id="15" name="Text 3"/>
          <p:cNvSpPr txBox="1"/>
          <p:nvPr/>
        </p:nvSpPr>
        <p:spPr>
          <a:xfrm>
            <a:off x="3120975" y="1584875"/>
            <a:ext cx="1339200" cy="2618700"/>
          </a:xfrm>
          <a:prstGeom prst="rect">
            <a:avLst/>
          </a:prstGeom>
          <a:noFill/>
          <a:ln/>
        </p:spPr>
        <p:txBody>
          <a:bodyPr wrap="square" lIns="0" tIns="0" rIns="0" bIns="0" rtlCol="0" anchor="t"/>
          <a:lstStyle/>
          <a:p>
            <a:pPr algn="l" indent="0" marL="0">
              <a:lnSpc>
                <a:spcPct val="100000"/>
              </a:lnSpc>
              <a:buNone/>
            </a:pPr>
            <a:r>
              <a:rPr lang="en-US" sz="1400" b="1" dirty="0">
                <a:solidFill>
                  <a:srgbClr val="434343"/>
                </a:solidFill>
                <a:latin typeface="Arial" pitchFamily="34" charset="0"/>
                <a:ea typeface="Arial" pitchFamily="34" charset="-122"/>
                <a:cs typeface="Arial" pitchFamily="34" charset="-120"/>
              </a:rPr>
              <a:t>Отрицание
</a:t>
            </a:r>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Отрицание показывает, что действие не обязательно: I don’t have to study today. Здесь важно не путать отсутствие обязанности с запретом.
</a:t>
            </a:r>
            <a:endParaRPr lang="en-US" sz="1400" dirty="0"/>
          </a:p>
        </p:txBody>
      </p:sp>
      <p:sp>
        <p:nvSpPr>
          <p:cNvPr id="16" name="Text 4"/>
          <p:cNvSpPr txBox="1"/>
          <p:nvPr/>
        </p:nvSpPr>
        <p:spPr>
          <a:xfrm>
            <a:off x="5350250" y="1584875"/>
            <a:ext cx="1339200" cy="2618700"/>
          </a:xfrm>
          <a:prstGeom prst="rect">
            <a:avLst/>
          </a:prstGeom>
          <a:noFill/>
          <a:ln/>
        </p:spPr>
        <p:txBody>
          <a:bodyPr wrap="square" lIns="0" tIns="0" rIns="0" bIns="0" rtlCol="0" anchor="t"/>
          <a:lstStyle/>
          <a:p>
            <a:pPr algn="l" indent="0" marL="0">
              <a:lnSpc>
                <a:spcPct val="100000"/>
              </a:lnSpc>
              <a:buNone/>
            </a:pPr>
            <a:r>
              <a:rPr lang="en-US" sz="1400" b="1" dirty="0">
                <a:solidFill>
                  <a:srgbClr val="434343"/>
                </a:solidFill>
                <a:latin typeface="Arial" pitchFamily="34" charset="0"/>
                <a:ea typeface="Arial" pitchFamily="34" charset="-122"/>
                <a:cs typeface="Arial" pitchFamily="34" charset="-120"/>
              </a:rPr>
              <a:t>Вопрос
</a:t>
            </a:r>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Вопрос строится с do или does: Do I have to study now? Does she have to wear a uniform? Глагол после do/does остаётся в начальной форме.
</a:t>
            </a:r>
            <a:endParaRPr lang="en-US" sz="1400" dirty="0"/>
          </a:p>
        </p:txBody>
      </p:sp>
      <p:sp>
        <p:nvSpPr>
          <p:cNvPr id="17" name="Text 5"/>
          <p:cNvSpPr txBox="1"/>
          <p:nvPr/>
        </p:nvSpPr>
        <p:spPr>
          <a:xfrm>
            <a:off x="7579525" y="1584875"/>
            <a:ext cx="1339200" cy="2618700"/>
          </a:xfrm>
          <a:prstGeom prst="rect">
            <a:avLst/>
          </a:prstGeom>
          <a:noFill/>
          <a:ln/>
        </p:spPr>
        <p:txBody>
          <a:bodyPr wrap="square" lIns="0" tIns="0" rIns="0" bIns="0" rtlCol="0" anchor="t"/>
          <a:lstStyle/>
          <a:p>
            <a:pPr algn="l" indent="0" marL="0">
              <a:lnSpc>
                <a:spcPct val="100000"/>
              </a:lnSpc>
              <a:buNone/>
            </a:pPr>
            <a:r>
              <a:rPr lang="en-US" sz="1400" b="1" dirty="0">
                <a:solidFill>
                  <a:srgbClr val="434343"/>
                </a:solidFill>
                <a:latin typeface="Arial" pitchFamily="34" charset="0"/>
                <a:ea typeface="Arial" pitchFamily="34" charset="-122"/>
                <a:cs typeface="Arial" pitchFamily="34" charset="-120"/>
              </a:rPr>
              <a:t>Форма he/she
</a:t>
            </a:r>
            <a:pPr algn="l" indent="0" marL="0">
              <a:lnSpc>
                <a:spcPct val="100000"/>
              </a:lnSpc>
              <a:buNone/>
            </a:pPr>
            <a:r>
              <a:rPr lang="en-US" sz="1400" dirty="0">
                <a:solidFill>
                  <a:srgbClr val="434343"/>
                </a:solidFill>
                <a:latin typeface="Arial" pitchFamily="34" charset="0"/>
                <a:ea typeface="Arial" pitchFamily="34" charset="-122"/>
                <a:cs typeface="Arial" pitchFamily="34" charset="-120"/>
              </a:rPr>
              <a:t>Для he и she в Present Simple используется has to: He has to finish the task. Эта форма помогает быстро отличить третье лицо от остальных.
</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840083" y="1771000"/>
            <a:ext cx="4759500" cy="1896801"/>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14</a:t>
            </a:r>
            <a:endParaRPr lang="en-US" sz="2400" dirty="0"/>
          </a:p>
        </p:txBody>
      </p:sp>
      <p:sp>
        <p:nvSpPr>
          <p:cNvPr id="8" name="Text 1"/>
          <p:cNvSpPr txBox="1"/>
          <p:nvPr/>
        </p:nvSpPr>
        <p:spPr>
          <a:xfrm>
            <a:off x="306750" y="311075"/>
            <a:ext cx="8530500" cy="651000"/>
          </a:xfrm>
          <a:prstGeom prst="rect">
            <a:avLst/>
          </a:prstGeom>
          <a:noFill/>
          <a:ln/>
        </p:spPr>
        <p:txBody>
          <a:bodyPr wrap="square" lIns="0" tIns="0" rIns="0" bIns="0" rtlCol="0" anchor="ctr"/>
          <a:lstStyle/>
          <a:p>
            <a:pPr algn="l" indent="0" marL="0">
              <a:lnSpc>
                <a:spcPct val="100000"/>
              </a:lnSpc>
              <a:buNone/>
            </a:pPr>
            <a:r>
              <a:rPr lang="en-US" sz="3200" b="1" dirty="0">
                <a:solidFill>
                  <a:srgbClr val="434343"/>
                </a:solidFill>
                <a:latin typeface="Arial" pitchFamily="34" charset="0"/>
                <a:ea typeface="Arial" pitchFamily="34" charset="-122"/>
                <a:cs typeface="Arial" pitchFamily="34" charset="-120"/>
              </a:rPr>
              <a:t>Мини-словарь форм и значений
</a:t>
            </a:r>
            <a:endParaRPr lang="en-US" sz="3200" dirty="0"/>
          </a:p>
        </p:txBody>
      </p:sp>
      <p:sp>
        <p:nvSpPr>
          <p:cNvPr id="9" name="Text 2"/>
          <p:cNvSpPr txBox="1"/>
          <p:nvPr/>
        </p:nvSpPr>
        <p:spPr>
          <a:xfrm>
            <a:off x="306750" y="1478300"/>
            <a:ext cx="3225900" cy="2482200"/>
          </a:xfrm>
          <a:prstGeom prst="rect">
            <a:avLst/>
          </a:prstGeom>
          <a:noFill/>
          <a:ln/>
        </p:spPr>
        <p:txBody>
          <a:bodyPr wrap="square" lIns="0" tIns="0" rIns="0" bIns="0" rtlCol="0" anchor="ctr"/>
          <a:lstStyle/>
          <a:p>
            <a:pPr algn="l" indent="0" marL="0">
              <a:lnSpc>
                <a:spcPct val="100000"/>
              </a:lnSpc>
              <a:buNone/>
            </a:pPr>
            <a:r>
              <a:rPr lang="en-US" sz="1600" dirty="0">
                <a:solidFill>
                  <a:srgbClr val="F1F1F1"/>
                </a:solidFill>
                <a:latin typeface="Arial" pitchFamily="34" charset="0"/>
                <a:ea typeface="Arial" pitchFamily="34" charset="-122"/>
                <a:cs typeface="Arial" pitchFamily="34" charset="-120"/>
              </a:rPr>
              <a:t>Короткая таблица помогает быстро сравнить значение каждой конструкции и увидеть разницу в силе выражения.
</a:t>
            </a:r>
            <a:pPr algn="l" indent="0" marL="0">
              <a:lnSpc>
                <a:spcPct val="100000"/>
              </a:lnSpc>
              <a:buNone/>
            </a:pPr>
            <a:r>
              <a:rPr lang="en-US" sz="1600" dirty="0">
                <a:solidFill>
                  <a:srgbClr val="F1F1F1"/>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F1F1F1"/>
                </a:solidFill>
                <a:latin typeface="Arial" pitchFamily="34" charset="0"/>
                <a:ea typeface="Arial" pitchFamily="34" charset="-122"/>
                <a:cs typeface="Arial" pitchFamily="34" charset="-120"/>
              </a:rPr>
              <a:t>Have to выражает обязанность, don’t have to и needn’t — отсутствие необходимости, а mustn’t — строгий запрет.
</a:t>
            </a:r>
            <a:pPr algn="l" indent="0" marL="0">
              <a:lnSpc>
                <a:spcPct val="100000"/>
              </a:lnSpc>
              <a:buNone/>
            </a:pPr>
            <a:r>
              <a:rPr lang="en-US" sz="1600" dirty="0">
                <a:solidFill>
                  <a:srgbClr val="F1F1F1"/>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F1F1F1"/>
                </a:solidFill>
                <a:latin typeface="Arial" pitchFamily="34" charset="0"/>
                <a:ea typeface="Arial" pitchFamily="34" charset="-122"/>
                <a:cs typeface="Arial" pitchFamily="34" charset="-120"/>
              </a:rPr>
              <a:t>Составлено по грамматическим правилам темы.
</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15</a:t>
            </a:r>
            <a:endParaRPr lang="en-US" sz="2400" dirty="0"/>
          </a:p>
        </p:txBody>
      </p:sp>
      <p:sp>
        <p:nvSpPr>
          <p:cNvPr id="10" name="Text 1"/>
          <p:cNvSpPr txBox="1"/>
          <p:nvPr/>
        </p:nvSpPr>
        <p:spPr>
          <a:xfrm>
            <a:off x="306750" y="311075"/>
            <a:ext cx="8530500" cy="651000"/>
          </a:xfrm>
          <a:prstGeom prst="rect">
            <a:avLst/>
          </a:prstGeom>
          <a:noFill/>
          <a:ln/>
        </p:spPr>
        <p:txBody>
          <a:bodyPr wrap="square" lIns="0" tIns="0" rIns="0" bIns="0" rtlCol="0" anchor="ctr"/>
          <a:lstStyle/>
          <a:p>
            <a:pPr algn="l" indent="0" marL="0">
              <a:lnSpc>
                <a:spcPct val="100000"/>
              </a:lnSpc>
              <a:buNone/>
            </a:pPr>
            <a:r>
              <a:rPr lang="en-US" sz="3200" b="1" dirty="0">
                <a:solidFill>
                  <a:srgbClr val="434343"/>
                </a:solidFill>
                <a:latin typeface="Arial" pitchFamily="34" charset="0"/>
                <a:ea typeface="Arial" pitchFamily="34" charset="-122"/>
                <a:cs typeface="Arial" pitchFamily="34" charset="-120"/>
              </a:rPr>
              <a:t>Времена: что меняется, а что остаётся
</a:t>
            </a:r>
            <a:endParaRPr lang="en-US" sz="3200" dirty="0"/>
          </a:p>
        </p:txBody>
      </p:sp>
      <p:sp>
        <p:nvSpPr>
          <p:cNvPr id="11" name="Text 2"/>
          <p:cNvSpPr txBox="1"/>
          <p:nvPr/>
        </p:nvSpPr>
        <p:spPr>
          <a:xfrm>
            <a:off x="714477" y="2077636"/>
            <a:ext cx="2151900" cy="637200"/>
          </a:xfrm>
          <a:prstGeom prst="rect">
            <a:avLst/>
          </a:prstGeom>
          <a:noFill/>
          <a:ln/>
        </p:spPr>
        <p:txBody>
          <a:bodyPr wrap="square" lIns="0" tIns="0" rIns="0" bIns="0" rtlCol="0" anchor="ctr"/>
          <a:lstStyle/>
          <a:p>
            <a:pPr algn="l" indent="0" marL="0">
              <a:lnSpc>
                <a:spcPct val="100000"/>
              </a:lnSpc>
              <a:buNone/>
            </a:pPr>
            <a:r>
              <a:rPr lang="en-US" sz="1400" b="1" dirty="0">
                <a:solidFill>
                  <a:srgbClr val="434343"/>
                </a:solidFill>
                <a:latin typeface="Arial" pitchFamily="34" charset="0"/>
                <a:ea typeface="Arial" pitchFamily="34" charset="-122"/>
                <a:cs typeface="Arial" pitchFamily="34" charset="-120"/>
              </a:rPr>
              <a:t>Вчера
</a:t>
            </a:r>
            <a:endParaRPr lang="en-US" sz="1400" dirty="0"/>
          </a:p>
        </p:txBody>
      </p:sp>
      <p:sp>
        <p:nvSpPr>
          <p:cNvPr id="12" name="Text 3"/>
          <p:cNvSpPr txBox="1"/>
          <p:nvPr/>
        </p:nvSpPr>
        <p:spPr>
          <a:xfrm>
            <a:off x="511946" y="2944223"/>
            <a:ext cx="1967400" cy="1252500"/>
          </a:xfrm>
          <a:prstGeom prst="rect">
            <a:avLst/>
          </a:prstGeom>
          <a:noFill/>
          <a:ln/>
        </p:spPr>
        <p:txBody>
          <a:bodyPr wrap="square" lIns="0" tIns="0" rIns="0" bIns="0" rtlCol="0" anchor="t"/>
          <a:lstStyle/>
          <a:p>
            <a:pPr algn="l" indent="0" marL="0">
              <a:lnSpc>
                <a:spcPct val="100000"/>
              </a:lnSpc>
              <a:buNone/>
            </a:pPr>
            <a:r>
              <a:rPr lang="en-US" sz="1366" dirty="0">
                <a:solidFill>
                  <a:srgbClr val="F1F1F1"/>
                </a:solidFill>
                <a:latin typeface="Arial" pitchFamily="34" charset="0"/>
                <a:ea typeface="Arial" pitchFamily="34" charset="-122"/>
                <a:cs typeface="Arial" pitchFamily="34" charset="-120"/>
              </a:rPr>
              <a:t>В прошлом обязанность выражается формой had to: I had to leave early yesterday. Меняется только время, а смысл необходимости сохраняется.
</a:t>
            </a:r>
            <a:endParaRPr lang="en-US" sz="1366" dirty="0"/>
          </a:p>
        </p:txBody>
      </p:sp>
      <p:sp>
        <p:nvSpPr>
          <p:cNvPr id="13" name="Text 4"/>
          <p:cNvSpPr txBox="1"/>
          <p:nvPr/>
        </p:nvSpPr>
        <p:spPr>
          <a:xfrm>
            <a:off x="3650877" y="2077636"/>
            <a:ext cx="2151900" cy="637200"/>
          </a:xfrm>
          <a:prstGeom prst="rect">
            <a:avLst/>
          </a:prstGeom>
          <a:noFill/>
          <a:ln/>
        </p:spPr>
        <p:txBody>
          <a:bodyPr wrap="square" lIns="0" tIns="0" rIns="0" bIns="0" rtlCol="0" anchor="ctr"/>
          <a:lstStyle/>
          <a:p>
            <a:pPr algn="l" indent="0" marL="0">
              <a:lnSpc>
                <a:spcPct val="100000"/>
              </a:lnSpc>
              <a:buNone/>
            </a:pPr>
            <a:r>
              <a:rPr lang="en-US" sz="1400" b="1" dirty="0">
                <a:solidFill>
                  <a:srgbClr val="434343"/>
                </a:solidFill>
                <a:latin typeface="Arial" pitchFamily="34" charset="0"/>
                <a:ea typeface="Arial" pitchFamily="34" charset="-122"/>
                <a:cs typeface="Arial" pitchFamily="34" charset="-120"/>
              </a:rPr>
              <a:t>Сегодня
</a:t>
            </a:r>
            <a:endParaRPr lang="en-US" sz="1400" dirty="0"/>
          </a:p>
        </p:txBody>
      </p:sp>
      <p:sp>
        <p:nvSpPr>
          <p:cNvPr id="14" name="Text 5"/>
          <p:cNvSpPr txBox="1"/>
          <p:nvPr/>
        </p:nvSpPr>
        <p:spPr>
          <a:xfrm>
            <a:off x="3448346" y="2944223"/>
            <a:ext cx="1967400" cy="1252500"/>
          </a:xfrm>
          <a:prstGeom prst="rect">
            <a:avLst/>
          </a:prstGeom>
          <a:noFill/>
          <a:ln/>
        </p:spPr>
        <p:txBody>
          <a:bodyPr wrap="square" lIns="0" tIns="0" rIns="0" bIns="0" rtlCol="0" anchor="t"/>
          <a:lstStyle/>
          <a:p>
            <a:pPr algn="l" indent="0" marL="0">
              <a:lnSpc>
                <a:spcPct val="100000"/>
              </a:lnSpc>
              <a:buNone/>
            </a:pPr>
            <a:r>
              <a:rPr lang="en-US" sz="1310" dirty="0">
                <a:solidFill>
                  <a:srgbClr val="F1F1F1"/>
                </a:solidFill>
                <a:latin typeface="Arial" pitchFamily="34" charset="0"/>
                <a:ea typeface="Arial" pitchFamily="34" charset="-122"/>
                <a:cs typeface="Arial" pitchFamily="34" charset="-120"/>
              </a:rPr>
              <a:t>В настоящем используют have to: I have to leave early today. Эта форма подходит для текущих правил, расписания и повседневных обязанностей.
</a:t>
            </a:r>
            <a:endParaRPr lang="en-US" sz="1310" dirty="0"/>
          </a:p>
        </p:txBody>
      </p:sp>
      <p:sp>
        <p:nvSpPr>
          <p:cNvPr id="15" name="Text 6"/>
          <p:cNvSpPr txBox="1"/>
          <p:nvPr/>
        </p:nvSpPr>
        <p:spPr>
          <a:xfrm>
            <a:off x="6587277" y="2077636"/>
            <a:ext cx="2151900" cy="637200"/>
          </a:xfrm>
          <a:prstGeom prst="rect">
            <a:avLst/>
          </a:prstGeom>
          <a:noFill/>
          <a:ln/>
        </p:spPr>
        <p:txBody>
          <a:bodyPr wrap="square" lIns="0" tIns="0" rIns="0" bIns="0" rtlCol="0" anchor="ctr"/>
          <a:lstStyle/>
          <a:p>
            <a:pPr algn="l" indent="0" marL="0">
              <a:lnSpc>
                <a:spcPct val="100000"/>
              </a:lnSpc>
              <a:buNone/>
            </a:pPr>
            <a:r>
              <a:rPr lang="en-US" sz="1400" b="1" dirty="0">
                <a:solidFill>
                  <a:srgbClr val="434343"/>
                </a:solidFill>
                <a:latin typeface="Arial" pitchFamily="34" charset="0"/>
                <a:ea typeface="Arial" pitchFamily="34" charset="-122"/>
                <a:cs typeface="Arial" pitchFamily="34" charset="-120"/>
              </a:rPr>
              <a:t>Завтра
</a:t>
            </a:r>
            <a:endParaRPr lang="en-US" sz="1400" dirty="0"/>
          </a:p>
        </p:txBody>
      </p:sp>
      <p:sp>
        <p:nvSpPr>
          <p:cNvPr id="16" name="Text 7"/>
          <p:cNvSpPr txBox="1"/>
          <p:nvPr/>
        </p:nvSpPr>
        <p:spPr>
          <a:xfrm>
            <a:off x="6384746" y="2944223"/>
            <a:ext cx="1967400" cy="1252500"/>
          </a:xfrm>
          <a:prstGeom prst="rect">
            <a:avLst/>
          </a:prstGeom>
          <a:noFill/>
          <a:ln/>
        </p:spPr>
        <p:txBody>
          <a:bodyPr wrap="square" lIns="0" tIns="0" rIns="0" bIns="0" rtlCol="0" anchor="t"/>
          <a:lstStyle/>
          <a:p>
            <a:pPr algn="l" indent="0" marL="0">
              <a:lnSpc>
                <a:spcPct val="100000"/>
              </a:lnSpc>
              <a:buNone/>
            </a:pPr>
            <a:r>
              <a:rPr lang="en-US" sz="1400" dirty="0">
                <a:solidFill>
                  <a:srgbClr val="F1F1F1"/>
                </a:solidFill>
                <a:latin typeface="Arial" pitchFamily="34" charset="0"/>
                <a:ea typeface="Arial" pitchFamily="34" charset="-122"/>
                <a:cs typeface="Arial" pitchFamily="34" charset="-120"/>
              </a:rPr>
              <a:t>В будущем говорят will have to: I will have to leave early tomorrow. Needn’t чаще всего показывает, что в конкретной ситуации действие не требуется.
</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1500" y="1578899"/>
            <a:ext cx="8301000" cy="2725701"/>
          </a:xfrm>
          <a:prstGeom prst="rect">
            <a:avLst/>
          </a:prstGeom>
        </p:spPr>
      </p:pic>
      <p:sp>
        <p:nvSpPr>
          <p:cNvPr id="5" name="Text 0"/>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16</a:t>
            </a:r>
            <a:endParaRPr lang="en-US" sz="2400" dirty="0"/>
          </a:p>
        </p:txBody>
      </p:sp>
      <p:sp>
        <p:nvSpPr>
          <p:cNvPr id="6" name="Text 1"/>
          <p:cNvSpPr txBox="1"/>
          <p:nvPr/>
        </p:nvSpPr>
        <p:spPr>
          <a:xfrm>
            <a:off x="306750" y="311075"/>
            <a:ext cx="8530500" cy="651000"/>
          </a:xfrm>
          <a:prstGeom prst="rect">
            <a:avLst/>
          </a:prstGeom>
          <a:noFill/>
          <a:ln/>
        </p:spPr>
        <p:txBody>
          <a:bodyPr wrap="square" lIns="0" tIns="0" rIns="0" bIns="0" rtlCol="0" anchor="ctr"/>
          <a:lstStyle/>
          <a:p>
            <a:pPr algn="l" indent="0" marL="0">
              <a:lnSpc>
                <a:spcPct val="100000"/>
              </a:lnSpc>
              <a:buNone/>
            </a:pPr>
            <a:r>
              <a:rPr lang="en-US" sz="3200" b="1" dirty="0">
                <a:solidFill>
                  <a:srgbClr val="434343"/>
                </a:solidFill>
                <a:latin typeface="Arial" pitchFamily="34" charset="0"/>
                <a:ea typeface="Arial" pitchFamily="34" charset="-122"/>
                <a:cs typeface="Arial" pitchFamily="34" charset="-120"/>
              </a:rPr>
              <a:t>Построение предложения шаг за шагом
</a:t>
            </a:r>
            <a:endParaRPr lang="en-US" sz="3200" dirty="0"/>
          </a:p>
        </p:txBody>
      </p:sp>
      <p:sp>
        <p:nvSpPr>
          <p:cNvPr id="7" name="Text 2"/>
          <p:cNvSpPr txBox="1"/>
          <p:nvPr/>
        </p:nvSpPr>
        <p:spPr>
          <a:xfrm>
            <a:off x="306750" y="1068287"/>
            <a:ext cx="8530500" cy="357900"/>
          </a:xfrm>
          <a:prstGeom prst="rect">
            <a:avLst/>
          </a:prstGeom>
          <a:noFill/>
          <a:ln/>
        </p:spPr>
        <p:txBody>
          <a:bodyPr wrap="square" lIns="0" tIns="0" rIns="0" bIns="0" rtlCol="0" anchor="ctr"/>
          <a:lstStyle/>
          <a:p>
            <a:pPr algn="l" indent="0" marL="0">
              <a:lnSpc>
                <a:spcPct val="100000"/>
              </a:lnSpc>
              <a:buNone/>
            </a:pPr>
            <a:r>
              <a:rPr lang="en-US" sz="1408" dirty="0">
                <a:solidFill>
                  <a:srgbClr val="434343"/>
                </a:solidFill>
                <a:latin typeface="Arial" pitchFamily="34" charset="0"/>
                <a:ea typeface="Arial" pitchFamily="34" charset="-122"/>
                <a:cs typeface="Arial" pitchFamily="34" charset="-120"/>
              </a:rPr>
              <a:t>Схема показывает последовательность выбора лица, смысла и нужной конструкции в английском предложении.
</a:t>
            </a:r>
            <a:endParaRPr lang="en-US" sz="1408"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6261238" y="1221875"/>
            <a:ext cx="2575925" cy="35406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06750" y="311075"/>
            <a:ext cx="8530500" cy="651000"/>
          </a:xfrm>
          <a:prstGeom prst="rect">
            <a:avLst/>
          </a:prstGeom>
          <a:noFill/>
          <a:ln/>
        </p:spPr>
        <p:txBody>
          <a:bodyPr wrap="square" lIns="0" tIns="0" rIns="0" bIns="0" rtlCol="0" anchor="ctr"/>
          <a:lstStyle/>
          <a:p>
            <a:pPr algn="l" indent="0" marL="0">
              <a:lnSpc>
                <a:spcPct val="100000"/>
              </a:lnSpc>
              <a:buNone/>
            </a:pPr>
            <a:r>
              <a:rPr lang="en-US" sz="3200" b="1" dirty="0">
                <a:solidFill>
                  <a:srgbClr val="434343"/>
                </a:solidFill>
                <a:latin typeface="Arial" pitchFamily="34" charset="0"/>
                <a:ea typeface="Arial" pitchFamily="34" charset="-122"/>
                <a:cs typeface="Arial" pitchFamily="34" charset="-120"/>
              </a:rPr>
              <a:t>Частые ошибки учеников
</a:t>
            </a:r>
            <a:endParaRPr lang="en-US" sz="3200" dirty="0"/>
          </a:p>
        </p:txBody>
      </p:sp>
      <p:sp>
        <p:nvSpPr>
          <p:cNvPr id="9" name="Text 1"/>
          <p:cNvSpPr txBox="1"/>
          <p:nvPr/>
        </p:nvSpPr>
        <p:spPr>
          <a:xfrm>
            <a:off x="664400" y="1186850"/>
            <a:ext cx="5116800" cy="1066920"/>
          </a:xfrm>
          <a:prstGeom prst="rect">
            <a:avLst/>
          </a:prstGeom>
          <a:noFill/>
          <a:ln/>
        </p:spPr>
        <p:txBody>
          <a:bodyPr wrap="square" lIns="0" tIns="0" rIns="0" bIns="0" rtlCol="0" anchor="t"/>
          <a:lstStyle/>
          <a:p>
            <a:pPr algn="l" indent="0" marL="0">
              <a:lnSpc>
                <a:spcPct val="100000"/>
              </a:lnSpc>
              <a:buNone/>
            </a:pPr>
            <a:r>
              <a:rPr lang="en-US" sz="1800" b="1" dirty="0">
                <a:solidFill>
                  <a:srgbClr val="434343"/>
                </a:solidFill>
                <a:latin typeface="Arial" pitchFamily="34" charset="0"/>
                <a:ea typeface="Arial" pitchFamily="34" charset="-122"/>
                <a:cs typeface="Arial" pitchFamily="34" charset="-120"/>
              </a:rPr>
              <a:t>He have to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После he и she в Present Simple нужна форма has to. Ошибка He have to звучит непривычно и нарушает правило согласования подлежащего и сказуемого, поэтому её легко исправить при проверке.
</a:t>
            </a:r>
            <a:endParaRPr lang="en-US" sz="1800" dirty="0"/>
          </a:p>
        </p:txBody>
      </p:sp>
      <p:sp>
        <p:nvSpPr>
          <p:cNvPr id="10" name="Text 2"/>
          <p:cNvSpPr txBox="1"/>
          <p:nvPr/>
        </p:nvSpPr>
        <p:spPr>
          <a:xfrm>
            <a:off x="664400" y="2357928"/>
            <a:ext cx="5116800" cy="1066920"/>
          </a:xfrm>
          <a:prstGeom prst="rect">
            <a:avLst/>
          </a:prstGeom>
          <a:noFill/>
          <a:ln/>
        </p:spPr>
        <p:txBody>
          <a:bodyPr wrap="square" lIns="0" tIns="0" rIns="0" bIns="0" rtlCol="0" anchor="t"/>
          <a:lstStyle/>
          <a:p>
            <a:pPr algn="l" indent="0" marL="0">
              <a:lnSpc>
                <a:spcPct val="100000"/>
              </a:lnSpc>
              <a:buNone/>
            </a:pPr>
            <a:r>
              <a:rPr lang="en-US" sz="1709" b="1" dirty="0">
                <a:solidFill>
                  <a:srgbClr val="434343"/>
                </a:solidFill>
                <a:latin typeface="Arial" pitchFamily="34" charset="0"/>
                <a:ea typeface="Arial" pitchFamily="34" charset="-122"/>
                <a:cs typeface="Arial" pitchFamily="34" charset="-120"/>
              </a:rPr>
              <a:t>Путаница с запретом
</a:t>
            </a:r>
            <a:pPr algn="l" indent="0" marL="0">
              <a:lnSpc>
                <a:spcPct val="100000"/>
              </a:lnSpc>
              <a:buNone/>
            </a:pPr>
            <a:r>
              <a:rPr lang="en-US" sz="1519" dirty="0">
                <a:solidFill>
                  <a:srgbClr val="434343"/>
                </a:solidFill>
                <a:latin typeface="Arial" pitchFamily="34" charset="0"/>
                <a:ea typeface="Arial" pitchFamily="34" charset="-122"/>
                <a:cs typeface="Arial" pitchFamily="34" charset="-120"/>
              </a:rPr>
              <a:t>Don’t have to означает, что делать не обязательно, но можно. Если действие запрещено, нужна форма mustn’t. Эта разница особенно важна в школьных правилах, где свобода выбора и строгий запрет не совпадают.
</a:t>
            </a:r>
            <a:endParaRPr lang="en-US" sz="1709" dirty="0"/>
          </a:p>
        </p:txBody>
      </p:sp>
      <p:sp>
        <p:nvSpPr>
          <p:cNvPr id="11" name="Text 3"/>
          <p:cNvSpPr txBox="1"/>
          <p:nvPr/>
        </p:nvSpPr>
        <p:spPr>
          <a:xfrm>
            <a:off x="664400" y="3529005"/>
            <a:ext cx="5116800" cy="1066920"/>
          </a:xfrm>
          <a:prstGeom prst="rect">
            <a:avLst/>
          </a:prstGeom>
          <a:noFill/>
          <a:ln/>
        </p:spPr>
        <p:txBody>
          <a:bodyPr wrap="square" lIns="0" tIns="0" rIns="0" bIns="0" rtlCol="0" anchor="t"/>
          <a:lstStyle/>
          <a:p>
            <a:pPr algn="l" indent="0" marL="0">
              <a:lnSpc>
                <a:spcPct val="100000"/>
              </a:lnSpc>
              <a:buNone/>
            </a:pPr>
            <a:r>
              <a:rPr lang="en-US" sz="1800" b="1" dirty="0">
                <a:solidFill>
                  <a:srgbClr val="434343"/>
                </a:solidFill>
                <a:latin typeface="Arial" pitchFamily="34" charset="0"/>
                <a:ea typeface="Arial" pitchFamily="34" charset="-122"/>
                <a:cs typeface="Arial" pitchFamily="34" charset="-120"/>
              </a:rPr>
              <a:t>Лишнее to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После have to основной глагол ставится без to: have to do, have to go, have to wear. Ошибка have to to do появляется, когда ученик повторяет частицу по привычке.
</a:t>
            </a:r>
            <a:endParaRPr lang="en-US" sz="1800" dirty="0"/>
          </a:p>
        </p:txBody>
      </p:sp>
      <p:sp>
        <p:nvSpPr>
          <p:cNvPr id="12" name="Text 4"/>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17</a:t>
            </a:r>
            <a:endParaRPr lang="en-US"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840083" y="1325853"/>
            <a:ext cx="4759500" cy="2787095"/>
          </a:xfrm>
          <a:prstGeom prst="rect">
            <a:avLst/>
          </a:prstGeom>
        </p:spPr>
      </p:pic>
      <p:sp>
        <p:nvSpPr>
          <p:cNvPr id="5" name="Text 0"/>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18</a:t>
            </a:r>
            <a:endParaRPr lang="en-US" sz="2400" dirty="0"/>
          </a:p>
        </p:txBody>
      </p:sp>
      <p:sp>
        <p:nvSpPr>
          <p:cNvPr id="6" name="Text 1"/>
          <p:cNvSpPr txBox="1"/>
          <p:nvPr/>
        </p:nvSpPr>
        <p:spPr>
          <a:xfrm>
            <a:off x="306750" y="311075"/>
            <a:ext cx="8530500" cy="651000"/>
          </a:xfrm>
          <a:prstGeom prst="rect">
            <a:avLst/>
          </a:prstGeom>
          <a:noFill/>
          <a:ln/>
        </p:spPr>
        <p:txBody>
          <a:bodyPr wrap="square" lIns="0" tIns="0" rIns="0" bIns="0" rtlCol="0" anchor="ctr"/>
          <a:lstStyle/>
          <a:p>
            <a:pPr algn="l" indent="0" marL="0">
              <a:lnSpc>
                <a:spcPct val="100000"/>
              </a:lnSpc>
              <a:buNone/>
            </a:pPr>
            <a:r>
              <a:rPr lang="en-US" sz="3200" b="1" dirty="0">
                <a:solidFill>
                  <a:srgbClr val="434343"/>
                </a:solidFill>
                <a:latin typeface="Arial" pitchFamily="34" charset="0"/>
                <a:ea typeface="Arial" pitchFamily="34" charset="-122"/>
                <a:cs typeface="Arial" pitchFamily="34" charset="-120"/>
              </a:rPr>
              <a:t>Проверка понимания на примерах
</a:t>
            </a:r>
            <a:endParaRPr lang="en-US" sz="3200" dirty="0"/>
          </a:p>
        </p:txBody>
      </p:sp>
      <p:sp>
        <p:nvSpPr>
          <p:cNvPr id="7" name="Text 2"/>
          <p:cNvSpPr txBox="1"/>
          <p:nvPr/>
        </p:nvSpPr>
        <p:spPr>
          <a:xfrm>
            <a:off x="306750" y="1167500"/>
            <a:ext cx="3271800" cy="3103800"/>
          </a:xfrm>
          <a:prstGeom prst="rect">
            <a:avLst/>
          </a:prstGeom>
          <a:noFill/>
          <a:ln/>
        </p:spPr>
        <p:txBody>
          <a:bodyPr wrap="square" lIns="0" tIns="0" rIns="0" bIns="0" rtlCol="0" anchor="ctr"/>
          <a:lstStyle/>
          <a:p>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Три школьные ситуации помогают быстро увидеть разницу между обязанностью, свободой выбора и запретом в привычном контексте.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Школьная форма связана с have to, выбор кружка — с don’t have to, а бег в коридоре — с mustn’t.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434343"/>
                </a:solidFill>
                <a:latin typeface="Arial" pitchFamily="34" charset="0"/>
                <a:ea typeface="Arial" pitchFamily="34" charset="-122"/>
                <a:cs typeface="Arial" pitchFamily="34" charset="-120"/>
              </a:rPr>
              <a:t>Составлено по учебным примерам темы.
</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843395" y="0"/>
            <a:ext cx="2300511"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06750" y="311075"/>
            <a:ext cx="5993700" cy="765600"/>
          </a:xfrm>
          <a:prstGeom prst="rect">
            <a:avLst/>
          </a:prstGeom>
          <a:noFill/>
          <a:ln/>
        </p:spPr>
        <p:txBody>
          <a:bodyPr wrap="square" lIns="0" tIns="0" rIns="0" bIns="0" rtlCol="0" anchor="ctr"/>
          <a:lstStyle/>
          <a:p>
            <a:pPr algn="l" indent="0" marL="0">
              <a:lnSpc>
                <a:spcPct val="100000"/>
              </a:lnSpc>
              <a:buNone/>
            </a:pPr>
            <a:r>
              <a:rPr lang="en-US" sz="3200" b="1" dirty="0">
                <a:solidFill>
                  <a:srgbClr val="F1F1F1"/>
                </a:solidFill>
                <a:latin typeface="Arial" pitchFamily="34" charset="0"/>
                <a:ea typeface="Arial" pitchFamily="34" charset="-122"/>
                <a:cs typeface="Arial" pitchFamily="34" charset="-120"/>
              </a:rPr>
              <a:t>Короткие образцы диалогов
</a:t>
            </a:r>
            <a:endParaRPr lang="en-US" sz="3200" dirty="0"/>
          </a:p>
        </p:txBody>
      </p:sp>
      <p:sp>
        <p:nvSpPr>
          <p:cNvPr id="10" name="Text 1"/>
          <p:cNvSpPr txBox="1"/>
          <p:nvPr/>
        </p:nvSpPr>
        <p:spPr>
          <a:xfrm>
            <a:off x="8610300" y="4595825"/>
            <a:ext cx="377100" cy="444000"/>
          </a:xfrm>
          <a:prstGeom prst="rect">
            <a:avLst/>
          </a:prstGeom>
          <a:noFill/>
          <a:ln/>
        </p:spPr>
        <p:txBody>
          <a:bodyPr wrap="square" lIns="0" tIns="0" rIns="0" bIns="0" rtlCol="0" anchor="ctr"/>
          <a:lstStyle/>
          <a:p>
            <a:pPr algn="ctr" indent="0" marL="0">
              <a:lnSpc>
                <a:spcPct val="100000"/>
              </a:lnSpc>
              <a:buNone/>
            </a:pPr>
            <a:r>
              <a:rPr lang="en-US" sz="2400" dirty="0">
                <a:solidFill>
                  <a:srgbClr val="F1F1F1"/>
                </a:solidFill>
                <a:latin typeface="Arial" pitchFamily="34" charset="0"/>
                <a:ea typeface="Arial" pitchFamily="34" charset="-122"/>
                <a:cs typeface="Arial" pitchFamily="34" charset="-120"/>
              </a:rPr>
              <a:t>19</a:t>
            </a:r>
            <a:endParaRPr lang="en-US" sz="2400" dirty="0"/>
          </a:p>
        </p:txBody>
      </p:sp>
      <p:sp>
        <p:nvSpPr>
          <p:cNvPr id="11" name="Text 2"/>
          <p:cNvSpPr txBox="1"/>
          <p:nvPr/>
        </p:nvSpPr>
        <p:spPr>
          <a:xfrm>
            <a:off x="664400" y="1186850"/>
            <a:ext cx="5636100" cy="1066920"/>
          </a:xfrm>
          <a:prstGeom prst="rect">
            <a:avLst/>
          </a:prstGeom>
          <a:noFill/>
          <a:ln/>
        </p:spPr>
        <p:txBody>
          <a:bodyPr wrap="square" lIns="0" tIns="0" rIns="0" bIns="0" rtlCol="0" anchor="t"/>
          <a:lstStyle/>
          <a:p>
            <a:pPr algn="l" indent="0" marL="0">
              <a:lnSpc>
                <a:spcPct val="100000"/>
              </a:lnSpc>
              <a:buNone/>
            </a:pPr>
            <a:r>
              <a:rPr lang="en-US" sz="1800" b="1" dirty="0">
                <a:solidFill>
                  <a:srgbClr val="F1F1F1"/>
                </a:solidFill>
                <a:latin typeface="Arial" pitchFamily="34" charset="0"/>
                <a:ea typeface="Arial" pitchFamily="34" charset="-122"/>
                <a:cs typeface="Arial" pitchFamily="34" charset="-120"/>
              </a:rPr>
              <a:t>Про форму
</a:t>
            </a:r>
            <a:pPr algn="l" indent="0" marL="0">
              <a:lnSpc>
                <a:spcPct val="100000"/>
              </a:lnSpc>
              <a:buNone/>
            </a:pPr>
            <a:r>
              <a:rPr lang="en-US" sz="1600" dirty="0">
                <a:solidFill>
                  <a:srgbClr val="F1F1F1"/>
                </a:solidFill>
                <a:latin typeface="Arial" pitchFamily="34" charset="0"/>
                <a:ea typeface="Arial" pitchFamily="34" charset="-122"/>
                <a:cs typeface="Arial" pitchFamily="34" charset="-120"/>
              </a:rPr>
              <a:t>A: Do you have to wear a uniform? B: Yes, I do. Такой короткий ответ звучит естественно и показывает, что ученик выполняет школьное правило.
</a:t>
            </a:r>
            <a:endParaRPr lang="en-US" sz="1800" dirty="0"/>
          </a:p>
        </p:txBody>
      </p:sp>
      <p:sp>
        <p:nvSpPr>
          <p:cNvPr id="12" name="Text 3"/>
          <p:cNvSpPr txBox="1"/>
          <p:nvPr/>
        </p:nvSpPr>
        <p:spPr>
          <a:xfrm>
            <a:off x="664400" y="2357929"/>
            <a:ext cx="5636100" cy="1066920"/>
          </a:xfrm>
          <a:prstGeom prst="rect">
            <a:avLst/>
          </a:prstGeom>
          <a:noFill/>
          <a:ln/>
        </p:spPr>
        <p:txBody>
          <a:bodyPr wrap="square" lIns="0" tIns="0" rIns="0" bIns="0" rtlCol="0" anchor="t"/>
          <a:lstStyle/>
          <a:p>
            <a:pPr algn="l" indent="0" marL="0">
              <a:lnSpc>
                <a:spcPct val="100000"/>
              </a:lnSpc>
              <a:buNone/>
            </a:pPr>
            <a:r>
              <a:rPr lang="en-US" sz="1800" b="1" dirty="0">
                <a:solidFill>
                  <a:srgbClr val="F1F1F1"/>
                </a:solidFill>
                <a:latin typeface="Arial" pitchFamily="34" charset="0"/>
                <a:ea typeface="Arial" pitchFamily="34" charset="-122"/>
                <a:cs typeface="Arial" pitchFamily="34" charset="-120"/>
              </a:rPr>
              <a:t>Про выбор
</a:t>
            </a:r>
            <a:pPr algn="l" indent="0" marL="0">
              <a:lnSpc>
                <a:spcPct val="100000"/>
              </a:lnSpc>
              <a:buNone/>
            </a:pPr>
            <a:r>
              <a:rPr lang="en-US" sz="1600" dirty="0">
                <a:solidFill>
                  <a:srgbClr val="F1F1F1"/>
                </a:solidFill>
                <a:latin typeface="Arial" pitchFamily="34" charset="0"/>
                <a:ea typeface="Arial" pitchFamily="34" charset="-122"/>
                <a:cs typeface="Arial" pitchFamily="34" charset="-120"/>
              </a:rPr>
              <a:t>A: Do you have to stay after school? B: No, I don’t have to. Ответ ясно сообщает, что после уроков оставаться не обязательно.
</a:t>
            </a:r>
            <a:endParaRPr lang="en-US" sz="1800" dirty="0"/>
          </a:p>
        </p:txBody>
      </p:sp>
      <p:sp>
        <p:nvSpPr>
          <p:cNvPr id="13" name="Text 4"/>
          <p:cNvSpPr txBox="1"/>
          <p:nvPr/>
        </p:nvSpPr>
        <p:spPr>
          <a:xfrm>
            <a:off x="664400" y="3529007"/>
            <a:ext cx="5636100" cy="1066920"/>
          </a:xfrm>
          <a:prstGeom prst="rect">
            <a:avLst/>
          </a:prstGeom>
          <a:noFill/>
          <a:ln/>
        </p:spPr>
        <p:txBody>
          <a:bodyPr wrap="square" lIns="0" tIns="0" rIns="0" bIns="0" rtlCol="0" anchor="t"/>
          <a:lstStyle/>
          <a:p>
            <a:pPr algn="l" indent="0" marL="0">
              <a:lnSpc>
                <a:spcPct val="100000"/>
              </a:lnSpc>
              <a:buNone/>
            </a:pPr>
            <a:r>
              <a:rPr lang="en-US" sz="1800" b="1" dirty="0">
                <a:solidFill>
                  <a:srgbClr val="F1F1F1"/>
                </a:solidFill>
                <a:latin typeface="Arial" pitchFamily="34" charset="0"/>
                <a:ea typeface="Arial" pitchFamily="34" charset="-122"/>
                <a:cs typeface="Arial" pitchFamily="34" charset="-120"/>
              </a:rPr>
              <a:t>Про вещи для урока
</a:t>
            </a:r>
            <a:pPr algn="l" indent="0" marL="0">
              <a:lnSpc>
                <a:spcPct val="100000"/>
              </a:lnSpc>
              <a:buNone/>
            </a:pPr>
            <a:r>
              <a:rPr lang="en-US" sz="1600" dirty="0">
                <a:solidFill>
                  <a:srgbClr val="F1F1F1"/>
                </a:solidFill>
                <a:latin typeface="Arial" pitchFamily="34" charset="0"/>
                <a:ea typeface="Arial" pitchFamily="34" charset="-122"/>
                <a:cs typeface="Arial" pitchFamily="34" charset="-120"/>
              </a:rPr>
              <a:t>A: Does she have to bring a dictionary? B: Yes, she does. Вопрос с does помогает говорить о третьем лице, а ответ остаётся коротким и понятным.
</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015975" y="1323600"/>
            <a:ext cx="6298800" cy="2602800"/>
          </a:xfrm>
          <a:prstGeom prst="rect">
            <a:avLst/>
          </a:prstGeom>
          <a:noFill/>
          <a:ln/>
        </p:spPr>
        <p:txBody>
          <a:bodyPr wrap="square" lIns="0" tIns="0" rIns="0" bIns="0" rtlCol="0" anchor="ctr"/>
          <a:lstStyle/>
          <a:p>
            <a:pPr algn="l" indent="0" marL="0">
              <a:lnSpc>
                <a:spcPct val="100000"/>
              </a:lnSpc>
              <a:buNone/>
            </a:pPr>
            <a:r>
              <a:rPr lang="en-US" sz="4000" b="1" dirty="0">
                <a:solidFill>
                  <a:srgbClr val="F1F1F1"/>
                </a:solidFill>
                <a:latin typeface="Arial" pitchFamily="34" charset="0"/>
                <a:ea typeface="Arial" pitchFamily="34" charset="-122"/>
                <a:cs typeface="Arial" pitchFamily="34" charset="-120"/>
              </a:rPr>
              <a:t>Главный вывод по теме
</a:t>
            </a:r>
            <a:pPr algn="l" indent="0" marL="0">
              <a:lnSpc>
                <a:spcPct val="100000"/>
              </a:lnSpc>
              <a:buNone/>
            </a:pPr>
            <a:r>
              <a:rPr lang="en-US" sz="1800" dirty="0">
                <a:solidFill>
                  <a:srgbClr val="F1F1F1"/>
                </a:solidFill>
                <a:latin typeface="Arial" pitchFamily="34" charset="0"/>
                <a:ea typeface="Arial" pitchFamily="34" charset="-122"/>
                <a:cs typeface="Arial" pitchFamily="34" charset="-120"/>
              </a:rPr>
              <a:t>
</a:t>
            </a:r>
            <a:pPr algn="l" indent="0" marL="0">
              <a:lnSpc>
                <a:spcPct val="100000"/>
              </a:lnSpc>
              <a:buNone/>
            </a:pPr>
            <a:r>
              <a:rPr lang="en-US" sz="1800" dirty="0">
                <a:solidFill>
                  <a:srgbClr val="F1F1F1"/>
                </a:solidFill>
                <a:latin typeface="Arial" pitchFamily="34" charset="0"/>
                <a:ea typeface="Arial" pitchFamily="34" charset="-122"/>
                <a:cs typeface="Arial" pitchFamily="34" charset="-120"/>
              </a:rPr>
              <a:t>Have to выражает обязанность, don’t have to и needn’t — отсутствие необходимости, а mustn’t — запрет. Эти формы часто встречаются в школе, поэтому важно помнить правила их употребления.
</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2026-05-30T14:44:33Z</dcterms:created>
  <dcterms:modified xsi:type="dcterms:W3CDTF">2026-05-30T14:44:33Z</dcterms:modified>
</cp:coreProperties>
</file>