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image" Target="../media/image-14-7.png"/><Relationship Id="rId8" Type="http://schemas.openxmlformats.org/officeDocument/2006/relationships/image" Target="../media/image-14-8.png"/><Relationship Id="rId9" Type="http://schemas.openxmlformats.org/officeDocument/2006/relationships/image" Target="../media/image-14-9.png"/><Relationship Id="rId10" Type="http://schemas.openxmlformats.org/officeDocument/2006/relationships/image" Target="../media/image-14-10.png"/><Relationship Id="rId11" Type="http://schemas.openxmlformats.org/officeDocument/2006/relationships/image" Target="../media/image-14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jpeg"/><Relationship Id="rId2" Type="http://schemas.openxmlformats.org/officeDocument/2006/relationships/image" Target="../media/image-15-2.jpeg"/><Relationship Id="rId3" Type="http://schemas.openxmlformats.org/officeDocument/2006/relationships/image" Target="../media/image-15-3.jpe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44754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хозяйства: от присваивающего к цифровому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хозяйство изменило мир: от выживания к цифровой экономике
</a:t>
            </a:r>
            <a:endParaRPr lang="en-US" sz="3800" dirty="0"/>
          </a:p>
        </p:txBody>
      </p:sp>
      <p:sp>
        <p:nvSpPr>
          <p:cNvPr id="4" name="Text 1"/>
          <p:cNvSpPr txBox="1"/>
          <p:nvPr/>
        </p:nvSpPr>
        <p:spPr>
          <a:xfrm>
            <a:off x="4892325" y="256250"/>
            <a:ext cx="4008600" cy="283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40468" y="0"/>
            <a:ext cx="370191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06750" y="1631075"/>
            <a:ext cx="4200900" cy="294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География показывает, как природа, ресурсы, транспорт, население и технологии формируют хозяйство разных территорий. Поэтому на одной карте соседствуют аграрные районы, индустриальные узлы и высокотехнологичные агломерации — это делает экономику неоднородной и неравномерной.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06750" y="311075"/>
            <a:ext cx="4847100" cy="122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 пространстве и времени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06750" y="281475"/>
            <a:ext cx="7608300" cy="940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Присваивающее хозяйство первобытного общества
</a:t>
            </a:r>
            <a:endParaRPr lang="en-US" sz="3000" dirty="0"/>
          </a:p>
        </p:txBody>
      </p:sp>
      <p:sp>
        <p:nvSpPr>
          <p:cNvPr id="6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30675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Добыча готовых благ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Основой существования были охота, собирательство и рыболовство. Люди брали у природы уже готовые ресурсы, поэтому хозяйство зависело от удачи, сезона и миграции животных, а не от их целенаправленного производства.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30675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орудия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Орудия труда из камня, кости и дерева были очень примитивными. Они позволяли лишь минимально облегчать добычу пищи, поэтому производительность оставалась крайне низкой, а запасов почти не возникало.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4572003" y="149545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Кочевой образ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Группы людей часто перемещались вслед за ресурсами, выбирая временные стоянки. Оседлость была редкостью, потому что природа в разных местах обеспечивала питание лишь на короткое время и в ограниченных объёмах.
</a:t>
            </a:r>
            <a:endParaRPr lang="en-US" sz="1400" dirty="0"/>
          </a:p>
        </p:txBody>
      </p:sp>
      <p:sp>
        <p:nvSpPr>
          <p:cNvPr id="10" name="Text 5"/>
          <p:cNvSpPr txBox="1"/>
          <p:nvPr/>
        </p:nvSpPr>
        <p:spPr>
          <a:xfrm>
            <a:off x="4572003" y="3124820"/>
            <a:ext cx="4033979" cy="139611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Хозяйство выживания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был случайным, а вся деятельность подчинялась поддержанию жизни группы. Поскольку излишков не было, не возникали ни устойчивые поселения, ни заметное разделение труда, ни сложная социальная организация.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5465" y="1326700"/>
            <a:ext cx="2939269" cy="2959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Неолитическая революция и переход к производящему хозяйству
</a:t>
            </a:r>
            <a:endParaRPr lang="en-US" sz="293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402045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источники пищи
</a:t>
            </a:r>
            <a:pPr algn="l" indent="0" marL="0">
              <a:lnSpc>
                <a:spcPct val="100000"/>
              </a:lnSpc>
              <a:buNone/>
            </a:pPr>
            <a:r>
              <a:rPr lang="en-US" sz="69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4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 земледелию и скотоводству сделал человека не только потребителем, но и производителем пищи. Это позволило сознательно выращивать растения и разводить животных вместо полной зависимости от природных ресурсов.
</a:t>
            </a:r>
            <a:endParaRPr lang="en-US" sz="1217" dirty="0"/>
          </a:p>
        </p:txBody>
      </p:sp>
      <p:sp>
        <p:nvSpPr>
          <p:cNvPr id="11" name="Text 3"/>
          <p:cNvSpPr txBox="1"/>
          <p:nvPr/>
        </p:nvSpPr>
        <p:spPr>
          <a:xfrm>
            <a:off x="6585502" y="1152450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Излишки и обмен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Стабильное производство дало избыток продуктов, который можно было обменивать. Именно излишки стали основой развития обмена, усиления имущественного неравенства и выделения ремесла в отдельное занятие.
</a:t>
            </a:r>
            <a:endParaRPr lang="en-US" sz="1340" dirty="0"/>
          </a:p>
        </p:txBody>
      </p:sp>
      <p:sp>
        <p:nvSpPr>
          <p:cNvPr id="12" name="Text 4"/>
          <p:cNvSpPr txBox="1"/>
          <p:nvPr/>
        </p:nvSpPr>
        <p:spPr>
          <a:xfrm>
            <a:off x="6803216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Усложнение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обработки земли, хранения урожая и ухода за скотом потребовались новые навыки и более согласованные действия. Хозяйство стало более организованным, а зависимость от случайных природных ресурсов уменьшилась.
</a:t>
            </a:r>
            <a:endParaRPr lang="en-US" sz="1340" dirty="0"/>
          </a:p>
        </p:txBody>
      </p:sp>
      <p:sp>
        <p:nvSpPr>
          <p:cNvPr id="13" name="Text 5"/>
          <p:cNvSpPr txBox="1"/>
          <p:nvPr/>
        </p:nvSpPr>
        <p:spPr>
          <a:xfrm>
            <a:off x="4190841" y="2689725"/>
            <a:ext cx="2225100" cy="143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Оседлость и поселения
</a:t>
            </a:r>
            <a:pPr algn="l" indent="0" marL="0">
              <a:lnSpc>
                <a:spcPct val="100000"/>
              </a:lnSpc>
              <a:buNone/>
            </a:pPr>
            <a:r>
              <a:rPr lang="en-US" sz="76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постоянных поселений изменило быт и организацию труда. Люди начали строить долговременные жилища, создавать склады для зерна и планировать хозяйственную деятельность на более продолжительный срок.
</a:t>
            </a:r>
            <a:endParaRPr lang="en-US" sz="133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07492"/>
            <a:ext cx="4328400" cy="154676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переход к производству пищи изменил образ жизни, размеры поселений и возможности обмена.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Производящее хозяйство создало устойчивый излишек, что открыло путь к росту населения, обмену и специализации труда.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первобытного и раннего земледельческого хозяйства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присваивающего и производящего хозяйства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1825688" y="239425"/>
            <a:ext cx="70380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Древние цивилизации и хозяйство ирригации
</a:t>
            </a:r>
            <a:endParaRPr lang="en-US" sz="2988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1825625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Водная основа земледелия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Египте, Месопотамии, Индии и Китае хозяйство опиралось на орошаемое земледелие. Реки давали плодородные почвы, но требовали контроля воды через каналы, дамбы и распределение стока.
</a:t>
            </a:r>
            <a:endParaRPr lang="en-US" sz="1323" dirty="0"/>
          </a:p>
        </p:txBody>
      </p:sp>
      <p:sp>
        <p:nvSpPr>
          <p:cNvPr id="11" name="Text 3"/>
          <p:cNvSpPr txBox="1"/>
          <p:nvPr/>
        </p:nvSpPr>
        <p:spPr>
          <a:xfrm>
            <a:off x="5476728" y="1855902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Коллективная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7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1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Строительство и поддержание ирригационных систем невозможно было без согласованных действий больших групп людей. Поэтому хозяйство стимулировало возникновение управленческих структур и укрепляло роль власти.
</a:t>
            </a:r>
            <a:endParaRPr lang="en-US" sz="1303" dirty="0"/>
          </a:p>
        </p:txBody>
      </p:sp>
      <p:sp>
        <p:nvSpPr>
          <p:cNvPr id="12" name="Text 4"/>
          <p:cNvSpPr txBox="1"/>
          <p:nvPr/>
        </p:nvSpPr>
        <p:spPr>
          <a:xfrm>
            <a:off x="1825625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Государство и налоги
</a:t>
            </a:r>
            <a:pPr algn="l" indent="0" marL="0">
              <a:lnSpc>
                <a:spcPct val="100000"/>
              </a:lnSpc>
              <a:buNone/>
            </a:pPr>
            <a:r>
              <a:rPr lang="en-US" sz="7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Государства собирали налоги, хранили запасы и направляли труд на общественные работы. Это помогало переживать неурожаи, снабжать города и удерживать порядок в больших долинах рек.
</a:t>
            </a:r>
            <a:endParaRPr lang="en-US" sz="1340" dirty="0"/>
          </a:p>
        </p:txBody>
      </p:sp>
      <p:sp>
        <p:nvSpPr>
          <p:cNvPr id="13" name="Text 5"/>
          <p:cNvSpPr txBox="1"/>
          <p:nvPr/>
        </p:nvSpPr>
        <p:spPr>
          <a:xfrm>
            <a:off x="5476728" y="3612631"/>
            <a:ext cx="3386898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городов и ремёсел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продукции поддерживал развитие ремесла, торговли и письменности. Появлялись административные центры, где сосредотачивались управление, обмен и культурная жизнь ранних цивилизаций.
</a:t>
            </a:r>
            <a:endParaRPr lang="en-US" sz="1323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формировалось ремесленно-торговое хозяйство
</a:t>
            </a:r>
            <a:pPr algn="l" indent="0" marL="0">
              <a:lnSpc>
                <a:spcPct val="100000"/>
              </a:lnSpc>
              <a:buNone/>
            </a:pPr>
            <a:r>
              <a:rPr lang="en-US" sz="89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39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от излишков сельского хозяйства к специализации, рынкам и городам
</a:t>
            </a:r>
            <a:endParaRPr lang="en-US" sz="2698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8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6750" y="621650"/>
            <a:ext cx="4932000" cy="109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Средневековое натуральное хозяйство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933986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Поместье как основа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средневековой Европе сельское хозяйство феодального поместья обеспечивало большую часть потребностей населения. Производство было ориентировано прежде всего на собственное потребление, а не на рынок.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933986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Цеховая организация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Городские ремесленники объединялись в цехи, чтобы контролировать качество изделий, обучение учеников и число мастеров. Это поддерживало устойчивые нормы производства, но ограничивало конкуренцию.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5160139" y="1866206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Ограниченная роль рынка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существовала, но не определяла всю экономику. Ярмарки и портовые города связывали территории между собой, однако слабые дороги и многочисленные пошлины сдерживали обмен.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160139" y="3292667"/>
            <a:ext cx="3208235" cy="123051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Замедленный обмен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Политическая раздробленность и дорогие перевозки препятствовали быстрому развитию торговли. Поэтому хозяйство оставалось локальным: большинство людей производило и потребляло в пределах одного региона.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Параллельный рост городов, ярмарок и дальних связей показывает, как рынок постепенно расширялся и становился устойчивее.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Преобладание роста по всем показателям отражает переход от натурального хозяйства к денежно-товарным отношениям.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динамика европейской торговли и городов, XI–XV века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торговли и денежного обмена в Европе XI–XV веков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8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062541" y="0"/>
            <a:ext cx="307906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800" dirty="0"/>
          </a:p>
        </p:txBody>
      </p:sp>
      <p:sp>
        <p:nvSpPr>
          <p:cNvPr id="7" name="Text 1"/>
          <p:cNvSpPr txBox="1"/>
          <p:nvPr/>
        </p:nvSpPr>
        <p:spPr>
          <a:xfrm>
            <a:off x="306750" y="621650"/>
            <a:ext cx="5299500" cy="10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Мануфактура: переход к разделению труда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06750" y="1806714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Ручной труд, но не ремесло
</a:t>
            </a:r>
            <a:pPr algn="l" indent="0" marL="0">
              <a:lnSpc>
                <a:spcPct val="100000"/>
              </a:lnSpc>
              <a:buNone/>
            </a:pPr>
            <a:r>
              <a:rPr lang="en-US" sz="7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Мануфактура сохраняла ручное производство, однако труд уже не был единым и универсальным. Каждый работник выполнял только одну операцию, что повышало скорость выпуска изделий и облегчало контроль.
</a:t>
            </a:r>
            <a:endParaRPr lang="en-US" sz="1386" dirty="0"/>
          </a:p>
        </p:txBody>
      </p:sp>
      <p:sp>
        <p:nvSpPr>
          <p:cNvPr id="9" name="Text 3"/>
          <p:cNvSpPr txBox="1"/>
          <p:nvPr/>
        </p:nvSpPr>
        <p:spPr>
          <a:xfrm>
            <a:off x="306750" y="2782645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1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75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2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заметно мануфактуры развивались в текстильной, металлургической и кораблестроительной сферах. Они обслуживали растущий рынок, морскую торговлю и потребности крупных государств в сырье и вооружении.
</a:t>
            </a:r>
            <a:endParaRPr lang="en-US" sz="1317" dirty="0"/>
          </a:p>
        </p:txBody>
      </p:sp>
      <p:sp>
        <p:nvSpPr>
          <p:cNvPr id="10" name="Text 4"/>
          <p:cNvSpPr txBox="1"/>
          <p:nvPr/>
        </p:nvSpPr>
        <p:spPr>
          <a:xfrm>
            <a:off x="306750" y="3758510"/>
            <a:ext cx="5299500" cy="83621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 к фабрике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Разделение труда внутри мастерской стало важным переходом к машинному производству. Мануфактура ещё не опиралась на технику фабрики, но уже готовила её организационные и экономические основы.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6750" y="621650"/>
            <a:ext cx="8556900" cy="62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XVIII–XIX веков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800" dirty="0"/>
          </a:p>
        </p:txBody>
      </p:sp>
      <p:sp>
        <p:nvSpPr>
          <p:cNvPr id="10" name="Text 2"/>
          <p:cNvSpPr txBox="1"/>
          <p:nvPr/>
        </p:nvSpPr>
        <p:spPr>
          <a:xfrm>
            <a:off x="26261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7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Середина XVIII века — старт в Великобритании
</a:t>
            </a:r>
            <a:pPr algn="ctr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8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изменения начались в английской текстильной промышленности, где ручной труд всё чаще заменяли машины. Рост спроса на ткани и накопление капитала ускорили переход к фабричному производству.
</a:t>
            </a:r>
            <a:endParaRPr lang="en-US" sz="1377" dirty="0"/>
          </a:p>
        </p:txBody>
      </p:sp>
      <p:sp>
        <p:nvSpPr>
          <p:cNvPr id="11" name="Text 3"/>
          <p:cNvSpPr txBox="1"/>
          <p:nvPr/>
        </p:nvSpPr>
        <p:spPr>
          <a:xfrm>
            <a:off x="2528546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XVIII века — пар и механизация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Паровая машина стала универсальным источником энергии для фабрик и транспорта. Механические станки резко повысили выпуск продукции и снизили зависимость производства от ручной силы.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4794463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XIX век — железные дороги и тяжёлая промышленность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Железные дороги связали рынки сырья и сбыта, ускорили перевозки и расширили хозяйственное пространство. Усилились угледобыча, металлургия и машиностроение, формируя индустриальный уклад.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7060388" y="1807000"/>
            <a:ext cx="1821000" cy="22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по миру
</a:t>
            </a:r>
            <a:pPr algn="ct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XIX веку промышленная революция охватила Европу, Северную Америку и Россию. Хозяйство всё сильнее опиралось на уголь, сталь, крупные предприятия и массовое производство.
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фабрик, угольной энергетики и железных дорог шёл одновременно и усиливал друг друга, ускоряя переселение людей в промышленные центры.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Наибольший эффект давала связка «энергия — транспорт — производство»: именно она превращала локальные мастерские в индустриальные районы.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диаграмма по материалам школьного курса географии и истории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Фабрика, транспорт и энергия как драйверы индустриализации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8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200" y="2615095"/>
            <a:ext cx="4296900" cy="153551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992225" y="2228625"/>
            <a:ext cx="3818400" cy="230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показывает, как от массового материального производства экономика переходит к услуго- и знаниеёмкой модели.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Различие между этапами прежде всего связано со сменой ресурса развития: от заводов и сырья — к знаниям, технологиям и управлению.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1316700"/>
            <a:ext cx="8453400" cy="6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4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Индустриальное и постиндустриальное хозяйство
</a:t>
            </a:r>
            <a:endParaRPr lang="en-US" sz="2842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8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564" y="1659256"/>
            <a:ext cx="350400" cy="2803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282006" y="1639059"/>
            <a:ext cx="320715" cy="320715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67564" y="3368831"/>
            <a:ext cx="350400" cy="28032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267164" y="3368831"/>
            <a:ext cx="350400" cy="28032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357200" y="304275"/>
            <a:ext cx="8439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Постиндустриальное общество и экономика услуг
</a:t>
            </a:r>
            <a:endParaRPr lang="en-US" sz="2938" dirty="0"/>
          </a:p>
        </p:txBody>
      </p:sp>
      <p:sp>
        <p:nvSpPr>
          <p:cNvPr id="14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800" dirty="0"/>
          </a:p>
        </p:txBody>
      </p:sp>
      <p:sp>
        <p:nvSpPr>
          <p:cNvPr id="15" name="Text 2"/>
          <p:cNvSpPr txBox="1"/>
          <p:nvPr/>
        </p:nvSpPr>
        <p:spPr>
          <a:xfrm>
            <a:off x="1704715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3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 знания
</a:t>
            </a:r>
            <a:pPr algn="l" indent="0" marL="0">
              <a:lnSpc>
                <a:spcPct val="100000"/>
              </a:lnSpc>
              <a:buNone/>
            </a:pPr>
            <a:r>
              <a:rPr lang="en-US" sz="57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Ключевым ресурсом становится человеческий капитал: качество образования, навыки анализа и умение быстро осваивать новые технологии определяют конкурентоспособность работников и целых стран.
</a:t>
            </a:r>
            <a:endParaRPr lang="en-US" sz="1336" dirty="0"/>
          </a:p>
        </p:txBody>
      </p:sp>
      <p:sp>
        <p:nvSpPr>
          <p:cNvPr id="16" name="Text 3"/>
          <p:cNvSpPr txBox="1"/>
          <p:nvPr/>
        </p:nvSpPr>
        <p:spPr>
          <a:xfrm>
            <a:off x="6104306" y="1759614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6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Наука и инновации
</a:t>
            </a:r>
            <a:pPr algn="l" indent="0" marL="0">
              <a:lnSpc>
                <a:spcPct val="100000"/>
              </a:lnSpc>
              <a:buNone/>
            </a:pPr>
            <a:r>
              <a:rPr lang="en-US" sz="58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7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Научные исследования превращаются в прямой источник экономического роста. Новые разработки ускоряют появление продуктов, улучшают медицину, связь, транспорт и управление предприятиями.
</a:t>
            </a:r>
            <a:endParaRPr lang="en-US" sz="1364" dirty="0"/>
          </a:p>
        </p:txBody>
      </p:sp>
      <p:sp>
        <p:nvSpPr>
          <p:cNvPr id="17" name="Text 4"/>
          <p:cNvSpPr txBox="1"/>
          <p:nvPr/>
        </p:nvSpPr>
        <p:spPr>
          <a:xfrm>
            <a:off x="1704715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Цифровизация труда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промышленности растёт автоматизация, а в сфере услуг расширяются дистанционные форматы работы. Это снижает трудоёмкость операций и повышает значение программных решений.
</a:t>
            </a:r>
            <a:endParaRPr lang="en-US" sz="1400" dirty="0"/>
          </a:p>
        </p:txBody>
      </p:sp>
      <p:sp>
        <p:nvSpPr>
          <p:cNvPr id="18" name="Text 5"/>
          <p:cNvSpPr txBox="1"/>
          <p:nvPr/>
        </p:nvSpPr>
        <p:spPr>
          <a:xfrm>
            <a:off x="6104306" y="3469189"/>
            <a:ext cx="2692200" cy="11996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Сфера услуг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Финансы, медицина, консалтинг, связь и государственное управление занимают всё большую долю экономики. Именно услуги всё чаще формируют качество жизни и уровень городской среды.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9912" y="1508178"/>
            <a:ext cx="2130000" cy="198439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06992" y="1508178"/>
            <a:ext cx="2130000" cy="198439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154092" y="1508178"/>
            <a:ext cx="2130000" cy="198439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5991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товар — несколько стран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Современный продукт редко создаётся в одном месте. Сырьё добывают в одной стране, комплектующие производят во второй, а сборку и продажу организуют в третьей. Так формируются глобальные цепочки стоимости и зависимости между рынками.
</a:t>
            </a:r>
            <a:endParaRPr lang="en-US" sz="963" dirty="0"/>
          </a:p>
        </p:txBody>
      </p:sp>
      <p:sp>
        <p:nvSpPr>
          <p:cNvPr id="8" name="Text 1"/>
          <p:cNvSpPr txBox="1"/>
          <p:nvPr/>
        </p:nvSpPr>
        <p:spPr>
          <a:xfrm>
            <a:off x="35069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Финансы и корпорации без границ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Транснациональные компании управляют производством сразу в нескольких регионах, а мировые финансовые рынки быстро перераспределяют капитал. Решения, принятые в одном центре, могут повлиять на занятость и цены на другом континенте.
</a:t>
            </a:r>
            <a:endParaRPr lang="en-US" sz="963" dirty="0"/>
          </a:p>
        </p:txBody>
      </p:sp>
      <p:sp>
        <p:nvSpPr>
          <p:cNvPr id="9" name="Text 2"/>
          <p:cNvSpPr txBox="1"/>
          <p:nvPr/>
        </p:nvSpPr>
        <p:spPr>
          <a:xfrm>
            <a:off x="6154092" y="3624400"/>
            <a:ext cx="2130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9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Потоки информации и технологий
</a:t>
            </a:r>
            <a:pPr algn="ctr" indent="0" marL="0">
              <a:lnSpc>
                <a:spcPct val="100000"/>
              </a:lnSpc>
              <a:buNone/>
            </a:pPr>
            <a:r>
              <a:rPr lang="en-US" sz="5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82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связала страны не только торговлей, но и обменом знаниями, технологиями и цифровыми сервисами. Информация движется почти мгновенно, поэтому хозяйство становится более взаимозависимым и чувствительным к внешним изменениям.
</a:t>
            </a:r>
            <a:endParaRPr lang="en-US" sz="963" dirty="0"/>
          </a:p>
        </p:txBody>
      </p:sp>
      <p:sp>
        <p:nvSpPr>
          <p:cNvPr id="10" name="Text 3"/>
          <p:cNvSpPr txBox="1"/>
          <p:nvPr/>
        </p:nvSpPr>
        <p:spPr>
          <a:xfrm>
            <a:off x="306750" y="317500"/>
            <a:ext cx="6903000" cy="92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Глобализация мирового хозяйства
</a:t>
            </a:r>
            <a:endParaRPr lang="en-US" sz="3000" dirty="0"/>
          </a:p>
        </p:txBody>
      </p:sp>
      <p:sp>
        <p:nvSpPr>
          <p:cNvPr id="11" name="Text 4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8037" y="1408575"/>
            <a:ext cx="8451727" cy="31158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304275"/>
            <a:ext cx="8453400" cy="9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4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развития хозяйства в логике исторических изменений
</a:t>
            </a:r>
            <a:pPr algn="l" indent="0" marL="0">
              <a:lnSpc>
                <a:spcPct val="100000"/>
              </a:lnSpc>
              <a:buNone/>
            </a:pPr>
            <a:r>
              <a:rPr lang="en-US" sz="78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отражает последовательный переход от присваивающего хозяйства к цифровой экономике под влиянием техники, рынка, энергии и разделения труда.
</a:t>
            </a:r>
            <a:endParaRPr lang="en-US" sz="2344" dirty="0"/>
          </a:p>
        </p:txBody>
      </p:sp>
      <p:sp>
        <p:nvSpPr>
          <p:cNvPr id="5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8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1" y="0"/>
            <a:ext cx="2210098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3190875" y="239425"/>
            <a:ext cx="5672700" cy="75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88" dirty="0">
                <a:solidFill>
                  <a:srgbClr val="05050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и платформенные модели
</a:t>
            </a:r>
            <a:endParaRPr lang="en-US" sz="2988" dirty="0"/>
          </a:p>
        </p:txBody>
      </p:sp>
      <p:sp>
        <p:nvSpPr>
          <p:cNvPr id="10" name="Text 1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800" dirty="0"/>
          </a:p>
        </p:txBody>
      </p:sp>
      <p:sp>
        <p:nvSpPr>
          <p:cNvPr id="11" name="Text 2"/>
          <p:cNvSpPr txBox="1"/>
          <p:nvPr/>
        </p:nvSpPr>
        <p:spPr>
          <a:xfrm>
            <a:off x="3190837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2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Интернет как среда обмена
</a:t>
            </a:r>
            <a:pPr algn="l" indent="0" marL="0">
              <a:lnSpc>
                <a:spcPct val="100000"/>
              </a:lnSpc>
              <a:buNone/>
            </a:pPr>
            <a:r>
              <a:rPr lang="en-US" sz="7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3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Цифровая экономика работает в постоянном сетевом режиме: покупки, платежи, обучение и управление происходят через интернет и облачные сервисы почти без задержек.
</a:t>
            </a:r>
            <a:endParaRPr lang="en-US" sz="1323" dirty="0"/>
          </a:p>
        </p:txBody>
      </p:sp>
      <p:sp>
        <p:nvSpPr>
          <p:cNvPr id="12" name="Text 3"/>
          <p:cNvSpPr txBox="1"/>
          <p:nvPr/>
        </p:nvSpPr>
        <p:spPr>
          <a:xfrm>
            <a:off x="6133502" y="1855902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Платформы соединяют участников
</a:t>
            </a:r>
            <a:pPr algn="l" indent="0" marL="0">
              <a:lnSpc>
                <a:spcPct val="100000"/>
              </a:lnSpc>
              <a:buNone/>
            </a:pPr>
            <a:r>
              <a:rPr lang="en-US" sz="69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3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Маркетплейсы, сервисы такси и фриланс-площадки сводят спрос и предложение в одной цифровой среде. Это сокращает время поиска, упрощает сделки и расширяет рынок для малого бизнеса.
</a:t>
            </a:r>
            <a:endParaRPr lang="en-US" sz="1207" dirty="0"/>
          </a:p>
        </p:txBody>
      </p:sp>
      <p:sp>
        <p:nvSpPr>
          <p:cNvPr id="13" name="Text 4"/>
          <p:cNvSpPr txBox="1"/>
          <p:nvPr/>
        </p:nvSpPr>
        <p:spPr>
          <a:xfrm>
            <a:off x="3190837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8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становятся ресурсом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Ценность создают не только товары, но и алгоритмы, базы данных, рекомендации и скорость обработки информации. Компании выигрывают, если умеют превращать данные в точные решения.
</a:t>
            </a:r>
            <a:endParaRPr lang="en-US" sz="1289" dirty="0"/>
          </a:p>
        </p:txBody>
      </p:sp>
      <p:sp>
        <p:nvSpPr>
          <p:cNvPr id="14" name="Text 5"/>
          <p:cNvSpPr txBox="1"/>
          <p:nvPr/>
        </p:nvSpPr>
        <p:spPr>
          <a:xfrm>
            <a:off x="6133502" y="3612631"/>
            <a:ext cx="2729725" cy="98460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5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Меняются ключевые отрасли
</a:t>
            </a:r>
            <a:pPr algn="l" indent="0" marL="0">
              <a:lnSpc>
                <a:spcPct val="100000"/>
              </a:lnSpc>
              <a:buNone/>
            </a:pPr>
            <a:r>
              <a:rPr lang="en-US" sz="6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Цифровые технологии перестраивают торговлю, финансы, образование, логистику и управление предприятиями. В результате хозяйство становится более гибким, но и более зависимым от качества цифровой инфраструктуры.
</a:t>
            </a:r>
            <a:endParaRPr lang="en-US" sz="1154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1169107"/>
            <a:ext cx="4077900" cy="3353787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167500"/>
            <a:ext cx="2644500" cy="335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Сегодня особенно важны инновации, образование и способность быстро внедрять новые решения в производство, транспорт и услуги.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Технологии остаются главным двигателем, но без экологических и институциональных ограничений развитие становится краткосрочным и уязвимым.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схема на основе обобщения факторов экономического развития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определяет следующий этап развития хозяйства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8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65650" y="2090241"/>
            <a:ext cx="4328400" cy="138126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57200" y="1343725"/>
            <a:ext cx="2644500" cy="2874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менялись источники ресурсов, формы труда и уровень техники на разных этапах развития хозяйства.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Историческая линия развития идёт от зависимости от природы к управлению знаниями и сетями; при этом растут производительность и пространственный охват экономики.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i="1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по материалам школьного курса географии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357200" y="304275"/>
            <a:ext cx="84534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3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Признаки этапов хозяйства в исторической перспективе
</a:t>
            </a:r>
            <a:endParaRPr lang="en-US" sz="2938" dirty="0"/>
          </a:p>
        </p:txBody>
      </p:sp>
      <p:sp>
        <p:nvSpPr>
          <p:cNvPr id="6" name="Text 2"/>
          <p:cNvSpPr txBox="1"/>
          <p:nvPr/>
        </p:nvSpPr>
        <p:spPr>
          <a:xfrm>
            <a:off x="4396800" y="4666150"/>
            <a:ext cx="350400" cy="3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8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539950" y="842000"/>
            <a:ext cx="5109000" cy="264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хозяйства — история роста возможностей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хозяйства — это переход от добывания готовых благ к созданию сложной экономики, основанной на знаниях, технологиях и ответственности за ресурсы. Чем выше уровень развития, тем важнее образование, инновации и устойчивость.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2026-06-03T07:25:16Z</dcterms:created>
  <dcterms:modified xsi:type="dcterms:W3CDTF">2026-06-03T07:25:16Z</dcterms:modified>
</cp:coreProperties>
</file>