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image" Target="../media/image-8-10.png"/><Relationship Id="rId11" Type="http://schemas.openxmlformats.org/officeDocument/2006/relationships/image" Target="../media/image-8-11.png"/><Relationship Id="rId12" Type="http://schemas.openxmlformats.org/officeDocument/2006/relationships/image" Target="../media/image-8-12.png"/><Relationship Id="rId13" Type="http://schemas.openxmlformats.org/officeDocument/2006/relationships/image" Target="../media/image-8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image" Target="../media/image-11-6.jpe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image" Target="../media/image-14-10.png"/><Relationship Id="rId11" Type="http://schemas.openxmlformats.org/officeDocument/2006/relationships/image" Target="../media/image-14-11.png"/><Relationship Id="rId12" Type="http://schemas.openxmlformats.org/officeDocument/2006/relationships/image" Target="../media/image-14-12.png"/><Relationship Id="rId13" Type="http://schemas.openxmlformats.org/officeDocument/2006/relationships/image" Target="../media/image-14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176150" y="1859100"/>
            <a:ext cx="6791700" cy="238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28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как система, связывающая территорию и экономику
</a:t>
            </a:r>
            <a:pPr algn="l" indent="0" marL="0">
              <a:lnSpc>
                <a:spcPct val="100000"/>
              </a:lnSpc>
              <a:buNone/>
            </a:pPr>
            <a:r>
              <a:rPr lang="en-US" sz="214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27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транспорт соединяет людей, города и рынки?
</a:t>
            </a:r>
            <a:endParaRPr lang="en-US" sz="4280" dirty="0"/>
          </a:p>
        </p:txBody>
      </p:sp>
      <p:sp>
        <p:nvSpPr>
          <p:cNvPr id="4" name="Text 1"/>
          <p:cNvSpPr txBox="1"/>
          <p:nvPr/>
        </p:nvSpPr>
        <p:spPr>
          <a:xfrm>
            <a:off x="4572000" y="320525"/>
            <a:ext cx="3469800" cy="5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1350" y="740863"/>
            <a:ext cx="4150800" cy="36603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37875" y="739975"/>
            <a:ext cx="40530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72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транспорт важен в географии
</a:t>
            </a:r>
            <a:endParaRPr lang="en-US" sz="1772" dirty="0"/>
          </a:p>
        </p:txBody>
      </p:sp>
      <p:sp>
        <p:nvSpPr>
          <p:cNvPr id="5" name="Text 1"/>
          <p:cNvSpPr txBox="1"/>
          <p:nvPr/>
        </p:nvSpPr>
        <p:spPr>
          <a:xfrm>
            <a:off x="4737875" y="1377275"/>
            <a:ext cx="4053000" cy="302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показывает, как природные условия, население и хозяйство связаны между собой. От его развития зависят специализация районов, доступность услуг и включённость территорий в местные, национальные и мировые связи.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223650" y="351850"/>
            <a:ext cx="76584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6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виды транспорта и их функции в хозяйстве
</a:t>
            </a:r>
            <a:endParaRPr lang="en-US" sz="2206" dirty="0"/>
          </a:p>
        </p:txBody>
      </p:sp>
      <p:sp>
        <p:nvSpPr>
          <p:cNvPr id="9" name="Text 2"/>
          <p:cNvSpPr txBox="1"/>
          <p:nvPr/>
        </p:nvSpPr>
        <p:spPr>
          <a:xfrm>
            <a:off x="232200" y="1106991"/>
            <a:ext cx="6780484" cy="7423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Автомобильный транспорт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Самый гибкий вид перевозок: он удобен на коротких и средних расстояниях, обеспечивает доставку «последней мили» и связывает предприятия, склады и населённые пункты почти без посредников.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232200" y="2036915"/>
            <a:ext cx="6780484" cy="7423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Железнодорожный транспорт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эффективен для массовых грузов и дальних маршрутов. Он обеспечивает высокую провозную способность, поэтому остаётся ключевым в крупных странах и промышленных районах.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232200" y="2966827"/>
            <a:ext cx="6780484" cy="7423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Морской и воздушный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Морской транспорт обслуживает основную часть мировой торговли по массе грузов, а авиация даёт наибольшую скорость. Она незаменима для срочных пассажирских рейсов и ценных, скоропортящихся товаров.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232200" y="3896734"/>
            <a:ext cx="6780484" cy="74230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Трубопроводный транспорт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Специализируется на непрерывной транспортировке нефти, нефтепродуктов и газа. Его главное преимущество — стабильность и низкая стоимость перевозки при очень узкой номенклатуре грузов.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6450" y="1722228"/>
            <a:ext cx="3982500" cy="158714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72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видов транспорта по ключевым географическим признакам
</a:t>
            </a:r>
            <a:endParaRPr lang="en-US" sz="1772" dirty="0"/>
          </a:p>
        </p:txBody>
      </p:sp>
      <p:sp>
        <p:nvSpPr>
          <p:cNvPr id="5" name="Text 1"/>
          <p:cNvSpPr txBox="1"/>
          <p:nvPr/>
        </p:nvSpPr>
        <p:spPr>
          <a:xfrm>
            <a:off x="4853575" y="1245101"/>
            <a:ext cx="3693300" cy="17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помогает понять, почему в разных условиях доминируют разные виды транспорта.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4853575" y="3326050"/>
            <a:ext cx="3693300" cy="107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транспорта определяется расстоянием, срочностью, типом груза и особенностями территории.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528750" y="4079490"/>
            <a:ext cx="3537900" cy="3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школьных географических и отраслевых данных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3200" y="1304528"/>
            <a:ext cx="3569400" cy="229223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75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перевозок: где доминируют разные виды транспорта
</a:t>
            </a:r>
            <a:endParaRPr lang="en-US" sz="1975" dirty="0"/>
          </a:p>
        </p:txBody>
      </p:sp>
      <p:sp>
        <p:nvSpPr>
          <p:cNvPr id="5" name="Text 1"/>
          <p:cNvSpPr txBox="1"/>
          <p:nvPr/>
        </p:nvSpPr>
        <p:spPr>
          <a:xfrm>
            <a:off x="537150" y="1315950"/>
            <a:ext cx="3780600" cy="158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пассажирские и грузовые потоки распределяются по-разному и зависят от расстояния, стоимости и скорости доставки.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37150" y="3306200"/>
            <a:ext cx="3780600" cy="97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людей чаще важна доступность, для грузов — массовость и цена; поэтому лидерство видов транспорта различается.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5068950" y="3932454"/>
            <a:ext cx="3537900" cy="3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школьных географических и отраслевых данных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0080" y="0"/>
            <a:ext cx="2255091" cy="4892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535775" y="351850"/>
            <a:ext cx="8315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27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Транспортная инфраструктура как основа работы всей системы
</a:t>
            </a:r>
            <a:endParaRPr lang="en-US" sz="2027" dirty="0"/>
          </a:p>
        </p:txBody>
      </p:sp>
      <p:sp>
        <p:nvSpPr>
          <p:cNvPr id="10" name="Text 2"/>
          <p:cNvSpPr txBox="1"/>
          <p:nvPr/>
        </p:nvSpPr>
        <p:spPr>
          <a:xfrm>
            <a:off x="2992775" y="1174275"/>
            <a:ext cx="2700600" cy="154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Пути и узлы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Инфраструктура включает дороги, железные пути, мосты, тоннели, вокзалы, станции, порты, аэропорты и терминалы. Именно они определяют, насколько связанной будет территория.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150875" y="1174275"/>
            <a:ext cx="2700600" cy="154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Пропускная способность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числа полос, путей, платформ и причалов зависит, сколько пассажиров и грузов проходит через узел за единицу времени без задержек и перегрузки.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2992775" y="2851975"/>
            <a:ext cx="2700600" cy="154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Состояние сети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Износ покрытий, слабое освещение, неудобные развязки и недостаток оборудования снижают скорость движения, повышают аварийность и увеличивают стоимость перевозок.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150875" y="2851975"/>
            <a:ext cx="2700600" cy="154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Территориальная роль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Развитая инфраструктура делает районы доступнее, ускоряет обмен товарами и услугами и усиливает связи между городами, промышленными зонами и пригородами.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99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и экономика: связь с производством, торговлей и рынками
</a:t>
            </a:r>
            <a:endParaRPr lang="en-US" sz="1799" dirty="0"/>
          </a:p>
        </p:txBody>
      </p:sp>
      <p:sp>
        <p:nvSpPr>
          <p:cNvPr id="10" name="Text 2"/>
          <p:cNvSpPr txBox="1"/>
          <p:nvPr/>
        </p:nvSpPr>
        <p:spPr>
          <a:xfrm>
            <a:off x="782425" y="1207150"/>
            <a:ext cx="3739496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Снижение издержек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Быстрая и надёжная доставка сырья, комплектующих и готовой продукции уменьшает расходы предприятий. Это особенно важно для тяжёлых и объёмных грузов, где транспортная часть заметно влияет на цену.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5181204" y="1207150"/>
            <a:ext cx="3739495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рынков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Хорошее сообщение позволяет предприятиям продавать продукцию дальше, а регионам — специализироваться на наиболее выгодных видах деятельности, не замыкаясь на местный спрос.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782425" y="2858150"/>
            <a:ext cx="3739496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Притяжение инвестиций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Территории с развитой транспортной сетью привлекательнее для бизнеса: там проще организовать производство, складирование, логистику, туризм и доступ к рабочей силе.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5181204" y="2858150"/>
            <a:ext cx="3739495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Чувствительность к срокам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скоропортящихся товаров и срочных поставок даже небольшая задержка меняет итоговую стоимость. Поэтому время в пути часто становится экономически не менее важным, чем расстояние.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69375" y="1337783"/>
            <a:ext cx="754800" cy="67093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119575" y="1337783"/>
            <a:ext cx="754800" cy="67093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431494" y="1328100"/>
            <a:ext cx="431437" cy="6903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7452263" y="1328100"/>
            <a:ext cx="690300" cy="6903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506100" y="363619"/>
            <a:ext cx="81318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159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в повседневной жизни населения и школьников
</a:t>
            </a:r>
            <a:endParaRPr lang="en-US" sz="2159" dirty="0"/>
          </a:p>
        </p:txBody>
      </p:sp>
      <p:sp>
        <p:nvSpPr>
          <p:cNvPr id="16" name="Text 1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  <p:sp>
        <p:nvSpPr>
          <p:cNvPr id="17" name="Text 2"/>
          <p:cNvSpPr txBox="1"/>
          <p:nvPr/>
        </p:nvSpPr>
        <p:spPr>
          <a:xfrm>
            <a:off x="498963" y="2360099"/>
            <a:ext cx="1695600" cy="18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27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Ежедневные поездки
</a:t>
            </a:r>
            <a:pPr algn="ctr" indent="0" marL="0">
              <a:lnSpc>
                <a:spcPct val="100000"/>
              </a:lnSpc>
              <a:buNone/>
            </a:pPr>
            <a:r>
              <a:rPr lang="en-US" sz="1227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27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Общественный транспорт помогает добираться в школу, на кружки, в поликлинику и к месту работы родителей. Для семьи это вопрос времени, удобства и предсказуемости маршрута.
</a:t>
            </a:r>
            <a:endParaRPr lang="en-US" sz="1227" dirty="0"/>
          </a:p>
        </p:txBody>
      </p:sp>
      <p:sp>
        <p:nvSpPr>
          <p:cNvPr id="18" name="Text 3"/>
          <p:cNvSpPr txBox="1"/>
          <p:nvPr/>
        </p:nvSpPr>
        <p:spPr>
          <a:xfrm>
            <a:off x="2649379" y="2360099"/>
            <a:ext cx="1695600" cy="18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27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Стоимость и пересадки
</a:t>
            </a:r>
            <a:pPr algn="ctr" indent="0" marL="0">
              <a:lnSpc>
                <a:spcPct val="100000"/>
              </a:lnSpc>
              <a:buNone/>
            </a:pPr>
            <a:r>
              <a:rPr lang="en-US" sz="1227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27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Цена проезда, число пересадок и интервалы движения напрямую влияют на выбор маршрута. Чем надёжнее расписание, тем легче планировать день и избегать потерь времени.
</a:t>
            </a:r>
            <a:endParaRPr lang="en-US" sz="1227" dirty="0"/>
          </a:p>
        </p:txBody>
      </p:sp>
      <p:sp>
        <p:nvSpPr>
          <p:cNvPr id="19" name="Text 4"/>
          <p:cNvSpPr txBox="1"/>
          <p:nvPr/>
        </p:nvSpPr>
        <p:spPr>
          <a:xfrm>
            <a:off x="4799438" y="2360099"/>
            <a:ext cx="1695600" cy="18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Городская доступность
</a:t>
            </a:r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Развитая сеть транспорта уменьшает зависимость от личного автомобиля и делает доступнее учреждения образования, спорта, культуры и медицины для разных районов города.
</a:t>
            </a:r>
            <a:endParaRPr lang="en-US" sz="1200" dirty="0"/>
          </a:p>
        </p:txBody>
      </p:sp>
      <p:sp>
        <p:nvSpPr>
          <p:cNvPr id="20" name="Text 5"/>
          <p:cNvSpPr txBox="1"/>
          <p:nvPr/>
        </p:nvSpPr>
        <p:spPr>
          <a:xfrm>
            <a:off x="6949490" y="2360099"/>
            <a:ext cx="1695600" cy="18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53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Комфорт и безопасность
</a:t>
            </a:r>
            <a:pPr algn="ctr" indent="0" marL="0">
              <a:lnSpc>
                <a:spcPct val="100000"/>
              </a:lnSpc>
              <a:buNone/>
            </a:pPr>
            <a:r>
              <a:rPr lang="en-US" sz="1153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53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Удобные остановки, безопасные переходы и понятная навигация формируют комфортную среду. Для школьников это особенно важно, потому что снижает повседневные риски в пути.
</a:t>
            </a:r>
            <a:endParaRPr lang="en-US" sz="1153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3200" y="1304528"/>
            <a:ext cx="3569400" cy="229223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последствия транспорта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37150" y="1315950"/>
            <a:ext cx="3780600" cy="158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нагрузка зависит не только от вида транспорта, но и от топлива, пассажиронаполнения и технического состояния сети.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37150" y="3306200"/>
            <a:ext cx="3780600" cy="97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9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проблемны автомобильный и авиационный транспорт; электрический рельсовый и общественный транспорт обычно экологичнее.
</a:t>
            </a:r>
            <a:endParaRPr lang="en-US" sz="1591" dirty="0"/>
          </a:p>
        </p:txBody>
      </p:sp>
      <p:sp>
        <p:nvSpPr>
          <p:cNvPr id="7" name="Text 3"/>
          <p:cNvSpPr txBox="1"/>
          <p:nvPr/>
        </p:nvSpPr>
        <p:spPr>
          <a:xfrm>
            <a:off x="5068950" y="3932454"/>
            <a:ext cx="3537900" cy="3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9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данные транспортной экологии и школьных географических материалов
</a:t>
            </a:r>
            <a:endParaRPr lang="en-US" sz="1319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9550" y="1584186"/>
            <a:ext cx="8544900" cy="287687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50"/>
            <a:ext cx="8069700" cy="4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23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выбирается оптимальный транспортный маршрут
</a:t>
            </a:r>
            <a:endParaRPr lang="en-US" sz="2323" dirty="0"/>
          </a:p>
        </p:txBody>
      </p:sp>
      <p:sp>
        <p:nvSpPr>
          <p:cNvPr id="5" name="Text 1"/>
          <p:cNvSpPr txBox="1"/>
          <p:nvPr/>
        </p:nvSpPr>
        <p:spPr>
          <a:xfrm>
            <a:off x="537150" y="1078424"/>
            <a:ext cx="8069700" cy="3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59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выбора строится на балансе скорости, стоимости, надёжности и условий территории.
</a:t>
            </a:r>
            <a:endParaRPr lang="en-US" sz="1459" dirty="0"/>
          </a:p>
        </p:txBody>
      </p:sp>
      <p:sp>
        <p:nvSpPr>
          <p:cNvPr id="6" name="Text 2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138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000" y="1125896"/>
            <a:ext cx="2769600" cy="153355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87197" y="1125896"/>
            <a:ext cx="2769600" cy="153355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71553" y="1125896"/>
            <a:ext cx="2769600" cy="1533558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35250" y="3600228"/>
            <a:ext cx="2327100" cy="7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59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Пассажир открывает приложение и сразу видит ближайший автобус, трамвай или электробус. GPS-отслеживание помогает понять, когда транспорт действительно подъедет, а не только что указано в расписании, поэтому ожидание становится короче и предсказуемее.
</a:t>
            </a:r>
            <a:endParaRPr lang="en-US" sz="859" dirty="0"/>
          </a:p>
        </p:txBody>
      </p:sp>
      <p:sp>
        <p:nvSpPr>
          <p:cNvPr id="10" name="Text 1"/>
          <p:cNvSpPr txBox="1"/>
          <p:nvPr/>
        </p:nvSpPr>
        <p:spPr>
          <a:xfrm>
            <a:off x="5352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Маршрут в реальном времени
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3408450" y="3600228"/>
            <a:ext cx="2327100" cy="7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6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Электронная оплата и мобильные сервисы сокращают очереди на остановках и у касс. Человек может спланировать поездку с пересадками, заранее узнать тариф и выбрать наиболее удобный маршрут, не тратя время на поиск информации.
</a:t>
            </a:r>
            <a:endParaRPr lang="en-US" sz="906" dirty="0"/>
          </a:p>
        </p:txBody>
      </p:sp>
      <p:sp>
        <p:nvSpPr>
          <p:cNvPr id="12" name="Text 3"/>
          <p:cNvSpPr txBox="1"/>
          <p:nvPr/>
        </p:nvSpPr>
        <p:spPr>
          <a:xfrm>
            <a:off x="34084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Удобство без лишних действий
</a:t>
            </a:r>
            <a:endParaRPr lang="en-US" sz="1600" dirty="0"/>
          </a:p>
        </p:txBody>
      </p:sp>
      <p:sp>
        <p:nvSpPr>
          <p:cNvPr id="13" name="Text 4"/>
          <p:cNvSpPr txBox="1"/>
          <p:nvPr/>
        </p:nvSpPr>
        <p:spPr>
          <a:xfrm>
            <a:off x="6281650" y="3600228"/>
            <a:ext cx="2327100" cy="7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59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Электробусы и трамваи уменьшают шум и локальные выбросы в плотной городской застройке. Когда такие маршруты дополняются «умными» светофорами и транспортными узлами, движение становится более плавным, а уличное пространство — комфортнее.
</a:t>
            </a:r>
            <a:endParaRPr lang="en-US" sz="859" dirty="0"/>
          </a:p>
        </p:txBody>
      </p:sp>
      <p:sp>
        <p:nvSpPr>
          <p:cNvPr id="14" name="Text 5"/>
          <p:cNvSpPr txBox="1"/>
          <p:nvPr/>
        </p:nvSpPr>
        <p:spPr>
          <a:xfrm>
            <a:off x="62816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тише и чище
</a:t>
            </a:r>
            <a:endParaRPr lang="en-US" sz="1600" dirty="0"/>
          </a:p>
        </p:txBody>
      </p:sp>
      <p:sp>
        <p:nvSpPr>
          <p:cNvPr id="15" name="Text 6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24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248" dirty="0"/>
          </a:p>
        </p:txBody>
      </p:sp>
      <p:sp>
        <p:nvSpPr>
          <p:cNvPr id="16" name="Text 7"/>
          <p:cNvSpPr txBox="1"/>
          <p:nvPr/>
        </p:nvSpPr>
        <p:spPr>
          <a:xfrm>
            <a:off x="537150" y="351850"/>
            <a:ext cx="80835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54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Городской транспорт и цифровые технологии
</a:t>
            </a:r>
            <a:endParaRPr lang="en-US" sz="2754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81855" y="1128900"/>
            <a:ext cx="3381490" cy="1735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8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 на транспорте: риски и меры предотвращения
</a:t>
            </a:r>
            <a:endParaRPr lang="en-US" sz="2080" dirty="0"/>
          </a:p>
        </p:txBody>
      </p:sp>
      <p:sp>
        <p:nvSpPr>
          <p:cNvPr id="5" name="Text 1"/>
          <p:cNvSpPr txBox="1"/>
          <p:nvPr/>
        </p:nvSpPr>
        <p:spPr>
          <a:xfrm>
            <a:off x="4934075" y="3111900"/>
            <a:ext cx="3583200" cy="102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 определяется не одним средством, а сочетанием поведения людей, качества техники и уровня организации движения.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1971500" y="4463750"/>
            <a:ext cx="5178600" cy="3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нормы транспортной безопасности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620875" y="3111900"/>
            <a:ext cx="3583200" cy="102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6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для каждого вида транспорта важны свои угрозы, но основа безопасности одинакова: дисциплина, технический контроль и продуманная инфраструктура.
</a:t>
            </a:r>
            <a:endParaRPr lang="en-US" sz="1506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138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72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развития транспорта: от повозки до высокоскоростных систем
</a:t>
            </a:r>
            <a:endParaRPr lang="en-US" sz="1772" dirty="0"/>
          </a:p>
        </p:txBody>
      </p:sp>
      <p:sp>
        <p:nvSpPr>
          <p:cNvPr id="9" name="Text 1"/>
          <p:cNvSpPr txBox="1"/>
          <p:nvPr/>
        </p:nvSpPr>
        <p:spPr>
          <a:xfrm>
            <a:off x="1459442" y="3170149"/>
            <a:ext cx="1474500" cy="12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13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Древность и Средневековье
</a:t>
            </a:r>
            <a:pPr algn="ctr" indent="0" marL="0">
              <a:lnSpc>
                <a:spcPct val="100000"/>
              </a:lnSpc>
              <a:buNone/>
            </a:pPr>
            <a:r>
              <a:rPr lang="en-US" sz="813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13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Перемещения обеспечивали пешие маршруты, гужевые повозки и парусные суда. Скорость была низкой, а расстояния преодолевались медленно, поэтому торговые и культурные связи развивались в основном вдоль удобных путей.
</a:t>
            </a:r>
            <a:endParaRPr lang="en-US" sz="813" dirty="0"/>
          </a:p>
        </p:txBody>
      </p:sp>
      <p:sp>
        <p:nvSpPr>
          <p:cNvPr id="10" name="Text 2"/>
          <p:cNvSpPr txBox="1"/>
          <p:nvPr/>
        </p:nvSpPr>
        <p:spPr>
          <a:xfrm>
            <a:off x="3036409" y="977224"/>
            <a:ext cx="1474500" cy="119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52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Паровой двигатель ускорил перевозки и связал промышленные районы с рынками сбыта. Железные дороги и пароходы резко расширили дальность поездок и сделали транспорт важным фактором индустриализации.
</a:t>
            </a:r>
            <a:pPr algn="ctr" indent="0" marL="0">
              <a:lnSpc>
                <a:spcPct val="100000"/>
              </a:lnSpc>
              <a:buNone/>
            </a:pPr>
            <a:r>
              <a:rPr lang="en-US" sz="852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52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XIX век — эпоха пара
</a:t>
            </a:r>
            <a:endParaRPr lang="en-US" sz="852" dirty="0"/>
          </a:p>
        </p:txBody>
      </p:sp>
      <p:sp>
        <p:nvSpPr>
          <p:cNvPr id="11" name="Text 3"/>
          <p:cNvSpPr txBox="1"/>
          <p:nvPr/>
        </p:nvSpPr>
        <p:spPr>
          <a:xfrm>
            <a:off x="4618221" y="3170149"/>
            <a:ext cx="1474500" cy="12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XX век — массовая автомобилизация
</a:t>
            </a:r>
            <a:pPr algn="ctr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Автомобили, автобусы и авиация изменили повседневную мобильность, планировку городов и роль дорожной сети. Появились пригороды, выросла зависимость экономики от регулярных и быстрых перевозок.
</a:t>
            </a:r>
            <a:endParaRPr lang="en-US" sz="800" dirty="0"/>
          </a:p>
        </p:txBody>
      </p:sp>
      <p:sp>
        <p:nvSpPr>
          <p:cNvPr id="12" name="Text 4"/>
          <p:cNvSpPr txBox="1"/>
          <p:nvPr/>
        </p:nvSpPr>
        <p:spPr>
          <a:xfrm>
            <a:off x="6207146" y="977226"/>
            <a:ext cx="1474500" cy="119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22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Контейнеризация, электрификация, цифровое управление и высокоскоростные линии сделали транспорт точнее, быстрее и технологичнее. Главным направлением стала интеграция разных видов перевозок в единую систему.
</a:t>
            </a:r>
            <a:pPr algn="ctr" indent="0" marL="0">
              <a:lnSpc>
                <a:spcPct val="100000"/>
              </a:lnSpc>
              <a:buNone/>
            </a:pPr>
            <a:r>
              <a:rPr lang="en-US" sz="822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22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 XX–XXI век
</a:t>
            </a:r>
            <a:endParaRPr lang="en-US" sz="822" dirty="0"/>
          </a:p>
        </p:txBody>
      </p:sp>
      <p:sp>
        <p:nvSpPr>
          <p:cNvPr id="13" name="Text 5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138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69375" y="1337783"/>
            <a:ext cx="754800" cy="67093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194969" y="1328100"/>
            <a:ext cx="604013" cy="6903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431494" y="1328100"/>
            <a:ext cx="431437" cy="6903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7452263" y="1328100"/>
            <a:ext cx="690300" cy="6903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506100" y="363625"/>
            <a:ext cx="81318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4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Грузовой транспорт и логистика цепочек поставок
</a:t>
            </a:r>
            <a:endParaRPr lang="en-US" sz="2540" dirty="0"/>
          </a:p>
        </p:txBody>
      </p:sp>
      <p:sp>
        <p:nvSpPr>
          <p:cNvPr id="16" name="Text 1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138" dirty="0"/>
          </a:p>
        </p:txBody>
      </p:sp>
      <p:sp>
        <p:nvSpPr>
          <p:cNvPr id="17" name="Text 2"/>
          <p:cNvSpPr txBox="1"/>
          <p:nvPr/>
        </p:nvSpPr>
        <p:spPr>
          <a:xfrm>
            <a:off x="498963" y="2360099"/>
            <a:ext cx="1695600" cy="18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41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звеньев цепочки
</a:t>
            </a:r>
            <a:pPr algn="ctr" indent="0" marL="0">
              <a:lnSpc>
                <a:spcPct val="100000"/>
              </a:lnSpc>
              <a:buNone/>
            </a:pPr>
            <a:r>
              <a:rPr lang="en-US" sz="1141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4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Грузовой транспорт соединяет месторождения, заводы, склады и магазины. Он обеспечивает движение сырья и готовой продукции, без которого невозможно устойчивое снабжение территорий и предприятий.
</a:t>
            </a:r>
            <a:endParaRPr lang="en-US" sz="1141" dirty="0"/>
          </a:p>
        </p:txBody>
      </p:sp>
      <p:sp>
        <p:nvSpPr>
          <p:cNvPr id="18" name="Text 3"/>
          <p:cNvSpPr txBox="1"/>
          <p:nvPr/>
        </p:nvSpPr>
        <p:spPr>
          <a:xfrm>
            <a:off x="2649379" y="2360099"/>
            <a:ext cx="1695600" cy="18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31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Контейнеризация
</a:t>
            </a:r>
            <a:pPr algn="ctr" indent="0" marL="0">
              <a:lnSpc>
                <a:spcPct val="100000"/>
              </a:lnSpc>
              <a:buNone/>
            </a:pPr>
            <a:r>
              <a:rPr lang="en-US" sz="1131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3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Контейнеры ускоряют перегрузку между морским, железнодорожным и автомобильным транспортом. Благодаря единому стандарту уменьшаются простои в портах и на терминалах, а доставка становится более предсказуемой.
</a:t>
            </a:r>
            <a:endParaRPr lang="en-US" sz="1131" dirty="0"/>
          </a:p>
        </p:txBody>
      </p:sp>
      <p:sp>
        <p:nvSpPr>
          <p:cNvPr id="19" name="Text 4"/>
          <p:cNvSpPr txBox="1"/>
          <p:nvPr/>
        </p:nvSpPr>
        <p:spPr>
          <a:xfrm>
            <a:off x="4799438" y="2360099"/>
            <a:ext cx="1695600" cy="18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94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условий перевозки
</a:t>
            </a:r>
            <a:pPr algn="ctr" indent="0" marL="0">
              <a:lnSpc>
                <a:spcPct val="100000"/>
              </a:lnSpc>
              <a:buNone/>
            </a:pPr>
            <a:r>
              <a:rPr lang="en-US" sz="1094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94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Логистика учитывает сроки, объём партии, стоимость и температурный режим. Для продуктов, медикаментов и другой чувствительной продукции эти параметры определяют сохранность и итоговую цену поставки.
</a:t>
            </a:r>
            <a:endParaRPr lang="en-US" sz="1094" dirty="0"/>
          </a:p>
        </p:txBody>
      </p:sp>
      <p:sp>
        <p:nvSpPr>
          <p:cNvPr id="20" name="Text 5"/>
          <p:cNvSpPr txBox="1"/>
          <p:nvPr/>
        </p:nvSpPr>
        <p:spPr>
          <a:xfrm>
            <a:off x="6949490" y="2360099"/>
            <a:ext cx="1695600" cy="18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31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Мультимодальные маршруты
</a:t>
            </a:r>
            <a:pPr algn="ctr" indent="0" marL="0">
              <a:lnSpc>
                <a:spcPct val="100000"/>
              </a:lnSpc>
              <a:buNone/>
            </a:pPr>
            <a:r>
              <a:rPr lang="en-US" sz="1131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3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Комбинированные перевозки позволяют соединять сильные стороны разных видов транспорта. Это особенно важно при дальних поставках, где нужно сократить время на стыках и уменьшить лишние издержки.
</a:t>
            </a:r>
            <a:endParaRPr lang="en-US" sz="1131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3200" y="1304528"/>
            <a:ext cx="3569400" cy="229223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35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электрификации транспорта и новых технологий
</a:t>
            </a:r>
            <a:endParaRPr lang="en-US" sz="2335" dirty="0"/>
          </a:p>
        </p:txBody>
      </p:sp>
      <p:sp>
        <p:nvSpPr>
          <p:cNvPr id="5" name="Text 1"/>
          <p:cNvSpPr txBox="1"/>
          <p:nvPr/>
        </p:nvSpPr>
        <p:spPr>
          <a:xfrm>
            <a:off x="537150" y="1315950"/>
            <a:ext cx="3780600" cy="158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виден одновременно в транспорте и инфраструктуре: без сети зарядных станций распространение электротранспорта было бы заметно медленнее.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37150" y="3306200"/>
            <a:ext cx="3780600" cy="97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 устойчивый переход к электротяге, при котором развитие техники и инфраструктуры происходит параллельно.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5068950" y="3932454"/>
            <a:ext cx="3537900" cy="3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отраслевых и учебных данных за 2019–2023 годы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138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138" dirty="0"/>
          </a:p>
        </p:txBody>
      </p:sp>
      <p:sp>
        <p:nvSpPr>
          <p:cNvPr id="10" name="Text 1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83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Проблемы транспорта в крупных городах и пути их решения
</a:t>
            </a:r>
            <a:endParaRPr lang="en-US" sz="2083" dirty="0"/>
          </a:p>
        </p:txBody>
      </p:sp>
      <p:sp>
        <p:nvSpPr>
          <p:cNvPr id="11" name="Text 2"/>
          <p:cNvSpPr txBox="1"/>
          <p:nvPr/>
        </p:nvSpPr>
        <p:spPr>
          <a:xfrm>
            <a:off x="994275" y="1225392"/>
            <a:ext cx="1983300" cy="13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Пробки и потеря времени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Чрезмерная загрузка улиц замедляет движение, увеличивает задержки и делает поездки менее предсказуемыми. Снизить напряжение помогают развитие метро, выделенные полосы для общественного транспорта и удобные пересадочные узлы.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3763725" y="1225392"/>
            <a:ext cx="1983300" cy="13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1DD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Парковочный дефицит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1DD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1DD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Нехватка парковочных мест усиливает хаотичную стоянку и мешает движению на оживлённых улицах. Регулирование парковки, платные зоны и ограничение транзита в центре уменьшают давление на дорожную сеть.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6533175" y="1225392"/>
            <a:ext cx="1983300" cy="13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Шум и загрязнение воздуха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Массовое использование личных автомобилей повышает уровень шума и ухудшает качество воздуха. Электротранспорт, велосипедная инфраструктура и приоритет общественного транспорта помогают сделать городскую среду более здоровой.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994275" y="2951817"/>
            <a:ext cx="1983300" cy="13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Неудобные пересадки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маршруты плохо связаны между собой, возрастает время поездки и падает привлекательность общественного транспорта. Грамотная стыковка линий и понятная навигация повышают удобство передвижения.
</a:t>
            </a:r>
            <a:endParaRPr lang="en-US" sz="1000" dirty="0"/>
          </a:p>
        </p:txBody>
      </p:sp>
      <p:sp>
        <p:nvSpPr>
          <p:cNvPr id="15" name="Text 6"/>
          <p:cNvSpPr txBox="1"/>
          <p:nvPr/>
        </p:nvSpPr>
        <p:spPr>
          <a:xfrm>
            <a:off x="3763725" y="2951817"/>
            <a:ext cx="1983300" cy="13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1DD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Баланс мобильности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1DD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1DD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Устойчивость городской системы зависит от соотношения личного, общественного и немоторизованного транспорта. Чем точнее этот баланс, тем выше доступность города и тем меньше его экологическая нагрузка.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9550" y="1584186"/>
            <a:ext cx="8544900" cy="287687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50"/>
            <a:ext cx="8069700" cy="4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97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пассажира в современном транспортном сервисе
</a:t>
            </a:r>
            <a:endParaRPr lang="en-US" sz="2297" dirty="0"/>
          </a:p>
        </p:txBody>
      </p:sp>
      <p:sp>
        <p:nvSpPr>
          <p:cNvPr id="5" name="Text 1"/>
          <p:cNvSpPr txBox="1"/>
          <p:nvPr/>
        </p:nvSpPr>
        <p:spPr>
          <a:xfrm>
            <a:off x="537150" y="1078424"/>
            <a:ext cx="8069700" cy="3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4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 планировании и совершении поездки в цифровой транспортной среде
</a:t>
            </a:r>
            <a:endParaRPr lang="en-US" sz="1441" dirty="0"/>
          </a:p>
        </p:txBody>
      </p:sp>
      <p:sp>
        <p:nvSpPr>
          <p:cNvPr id="6" name="Text 2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138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185100" y="1146080"/>
            <a:ext cx="2958900" cy="28924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138" dirty="0"/>
          </a:p>
        </p:txBody>
      </p:sp>
      <p:sp>
        <p:nvSpPr>
          <p:cNvPr id="10" name="Text 1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42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Будущее транспорта: автономность, скорость и устойчивость
</a:t>
            </a:r>
            <a:endParaRPr lang="en-US" sz="2042" dirty="0"/>
          </a:p>
        </p:txBody>
      </p:sp>
      <p:sp>
        <p:nvSpPr>
          <p:cNvPr id="11" name="Text 2"/>
          <p:cNvSpPr txBox="1"/>
          <p:nvPr/>
        </p:nvSpPr>
        <p:spPr>
          <a:xfrm>
            <a:off x="788925" y="1207150"/>
            <a:ext cx="5268900" cy="8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Автономное движение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Беспилотные автомобили и интеллектуальные системы управления снижают влияние человеческой ошибки. Их развитие особенно важно там, где требуется точность, повторяемость маршрутов и повышение безопасности.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788925" y="2108850"/>
            <a:ext cx="5268900" cy="8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Быстрая доставка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Дроны-доставщики и высокоскоростные железные дороги сокращают время перемещения людей и грузов. Такие решения особенно полезны для срочных отправлений и дальних поездок между крупными центрами.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788925" y="3010550"/>
            <a:ext cx="5268900" cy="8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Чистая энергетика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Водородный транспорт и электрические платформы нацелены на уменьшение выбросов и шума. Их эффективность возрастает там, где одновременно развиваются технологии хранения энергии и зелёная инфраструктура.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788925" y="3912250"/>
            <a:ext cx="5268900" cy="8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будущего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Интеллектуальные транспортные системы позволяют лучше распределять потоки и экономить городское пространство. В результате транспорт становится не только быстрее, но и более удобным для повседневной жизни.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6450" y="1411828"/>
            <a:ext cx="3982500" cy="220794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36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показатели эффективности транспортной системы
</a:t>
            </a:r>
            <a:endParaRPr lang="en-US" sz="2036" dirty="0"/>
          </a:p>
        </p:txBody>
      </p:sp>
      <p:sp>
        <p:nvSpPr>
          <p:cNvPr id="5" name="Text 1"/>
          <p:cNvSpPr txBox="1"/>
          <p:nvPr/>
        </p:nvSpPr>
        <p:spPr>
          <a:xfrm>
            <a:off x="4853575" y="1245101"/>
            <a:ext cx="3693300" cy="17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Показатели помогают сравнивать разные виды транспорта и оценивать, насколько система быстрая, безопасная, надёжная и экологичная.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4853575" y="3326050"/>
            <a:ext cx="3693300" cy="107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скорость и пунктуальность при меньших выбросах и аварийности, тем эффективнее транспортная система.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528750" y="4079490"/>
            <a:ext cx="3537900" cy="3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показатели транспортной статистики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138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0675" y="2255925"/>
            <a:ext cx="5233800" cy="263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562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соединяет пространство, экономику и повседневную жизнь
</a:t>
            </a:r>
            <a:pPr algn="l" indent="0" marL="0">
              <a:lnSpc>
                <a:spcPct val="100000"/>
              </a:lnSpc>
              <a:buNone/>
            </a:pPr>
            <a:r>
              <a:rPr lang="en-US" sz="1295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95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сокращает расстояния, связывает районы и делает территорию более доступной для жизни, учёбы и работы. Его развитие определяет качество среды, конкурентоспособность экономики и степень устойчивости будущего.
</a:t>
            </a:r>
            <a:endParaRPr lang="en-US" sz="3562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2026-06-03T01:28:54Z</dcterms:created>
  <dcterms:modified xsi:type="dcterms:W3CDTF">2026-06-03T01:28:54Z</dcterms:modified>
</cp:coreProperties>
</file>