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image" Target="../media/image-14-7.jpe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26012" y="691675"/>
            <a:ext cx="2772326" cy="374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95925" y="717000"/>
            <a:ext cx="4341900" cy="368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России в мировом хозяйстве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между сырьевым преимуществом и долгосрочным развитием
</a:t>
            </a:r>
            <a:endParaRPr lang="en-US" sz="4000" dirty="0"/>
          </a:p>
        </p:txBody>
      </p:sp>
      <p:sp>
        <p:nvSpPr>
          <p:cNvPr id="5" name="Text 1"/>
          <p:cNvSpPr txBox="1"/>
          <p:nvPr/>
        </p:nvSpPr>
        <p:spPr>
          <a:xfrm>
            <a:off x="795925" y="239150"/>
            <a:ext cx="65892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3707" y="150"/>
            <a:ext cx="4199186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1326275"/>
            <a:ext cx="3914100" cy="34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страны в мировом хозяйстве видно по тому, что она производит, продаёт, покупает и насколько уверенно подключена к капиталу, технологиям и перевозкам.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37600" y="370650"/>
            <a:ext cx="6730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измеряют роль страны в мировой экономике
</a:t>
            </a:r>
            <a:endParaRPr lang="en-US" sz="2900" dirty="0"/>
          </a:p>
        </p:txBody>
      </p:sp>
      <p:sp>
        <p:nvSpPr>
          <p:cNvPr id="7" name="Text 2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750" y="370650"/>
            <a:ext cx="8041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в глобальной экономике: общая характеристика
</a:t>
            </a:r>
            <a:endParaRPr lang="en-US" sz="2388" dirty="0"/>
          </a:p>
        </p:txBody>
      </p:sp>
      <p:sp>
        <p:nvSpPr>
          <p:cNvPr id="9" name="Text 1"/>
          <p:cNvSpPr txBox="1"/>
          <p:nvPr/>
        </p:nvSpPr>
        <p:spPr>
          <a:xfrm>
            <a:off x="137850" y="4596000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575675" y="1221252"/>
            <a:ext cx="34686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Пространственный масштаб
</a:t>
            </a:r>
            <a:pPr algn="l" indent="0" marL="0">
              <a:lnSpc>
                <a:spcPct val="100000"/>
              </a:lnSpc>
              <a:buNone/>
            </a:pPr>
            <a:r>
              <a:rPr lang="en-US" sz="8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обладает одной из крупнейших территорий в мире и очень значительной ресурсной базой. Это создаёт сильные позиции в добыче, энергетике и обеспечении внутреннего рынка сырьём.
</a:t>
            </a:r>
            <a:endParaRPr lang="en-US" sz="1615" dirty="0"/>
          </a:p>
        </p:txBody>
      </p:sp>
      <p:sp>
        <p:nvSpPr>
          <p:cNvPr id="11" name="Text 3"/>
          <p:cNvSpPr txBox="1"/>
          <p:nvPr/>
        </p:nvSpPr>
        <p:spPr>
          <a:xfrm>
            <a:off x="4872152" y="1221252"/>
            <a:ext cx="34686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Индустриальная база
</a:t>
            </a:r>
            <a:pPr algn="l" indent="0" marL="0">
              <a:lnSpc>
                <a:spcPct val="100000"/>
              </a:lnSpc>
              <a:buNone/>
            </a:pPr>
            <a:r>
              <a:rPr lang="en-US" sz="8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Промышленное наследие России включает металлургию, машиностроение, химию и оборонные технологии. Однако часть производственных цепочек требует обновления оборудования, программного обеспечения и современных компонентов.
</a:t>
            </a:r>
            <a:endParaRPr lang="en-US" sz="1549" dirty="0"/>
          </a:p>
        </p:txBody>
      </p:sp>
      <p:sp>
        <p:nvSpPr>
          <p:cNvPr id="12" name="Text 4"/>
          <p:cNvSpPr txBox="1"/>
          <p:nvPr/>
        </p:nvSpPr>
        <p:spPr>
          <a:xfrm>
            <a:off x="575675" y="2902490"/>
            <a:ext cx="34686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внутреннего спроса
</a:t>
            </a:r>
            <a:pPr algn="l" indent="0" marL="0">
              <a:lnSpc>
                <a:spcPct val="100000"/>
              </a:lnSpc>
              <a:buNone/>
            </a:pPr>
            <a:r>
              <a:rPr lang="en-US" sz="8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Большой внутренний рынок поддерживает спрос на промышленную и продовольственную продукцию. Одновременно он не снимает зависимость от внешних рынков, если экспорт остаётся сосредоточенным в нескольких отраслях.
</a:t>
            </a:r>
            <a:endParaRPr lang="en-US" sz="1517" dirty="0"/>
          </a:p>
        </p:txBody>
      </p:sp>
      <p:sp>
        <p:nvSpPr>
          <p:cNvPr id="13" name="Text 5"/>
          <p:cNvSpPr txBox="1"/>
          <p:nvPr/>
        </p:nvSpPr>
        <p:spPr>
          <a:xfrm>
            <a:off x="4872152" y="2902490"/>
            <a:ext cx="34686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Смешанный профиль
</a:t>
            </a:r>
            <a:pPr algn="l" indent="0" marL="0">
              <a:lnSpc>
                <a:spcPct val="100000"/>
              </a:lnSpc>
              <a:buNone/>
            </a:pPr>
            <a:r>
              <a:rPr lang="en-US" sz="8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мировой экономике Россия сочетает сильные позиции в сырьевых секторах с более уязвимым положением в высоких технологиях. Поэтому её участие в глобальных связях остаётся неоднородным.
</a:t>
            </a:r>
            <a:endParaRPr lang="en-US" sz="161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4844" y="2565223"/>
            <a:ext cx="337500" cy="27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41656" y="2530628"/>
            <a:ext cx="337500" cy="337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03250" y="3152978"/>
            <a:ext cx="337500" cy="270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403250" y="1936582"/>
            <a:ext cx="337500" cy="337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29025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252450" y="370650"/>
            <a:ext cx="80592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черты мировой экономической системы
</a:t>
            </a:r>
            <a:endParaRPr lang="en-US" sz="2544" dirty="0"/>
          </a:p>
        </p:txBody>
      </p:sp>
      <p:sp>
        <p:nvSpPr>
          <p:cNvPr id="13" name="Text 2"/>
          <p:cNvSpPr txBox="1"/>
          <p:nvPr/>
        </p:nvSpPr>
        <p:spPr>
          <a:xfrm>
            <a:off x="5799150" y="1895525"/>
            <a:ext cx="2505300" cy="16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Связность
</a:t>
            </a:r>
            <a:pPr algn="l" indent="0" marL="0">
              <a:lnSpc>
                <a:spcPct val="100000"/>
              </a:lnSpc>
              <a:buNone/>
            </a:pPr>
            <a:r>
              <a:rPr lang="en-US" sz="6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Глобализация связывает страны в общие цепочки поставок, расчётов и производства. Но любая задержка на одном участке быстро отражается на всей системе.
</a:t>
            </a:r>
            <a:endParaRPr lang="en-US" sz="1577" dirty="0"/>
          </a:p>
        </p:txBody>
      </p:sp>
      <p:sp>
        <p:nvSpPr>
          <p:cNvPr id="14" name="Text 3"/>
          <p:cNvSpPr txBox="1"/>
          <p:nvPr/>
        </p:nvSpPr>
        <p:spPr>
          <a:xfrm>
            <a:off x="839550" y="1895525"/>
            <a:ext cx="2505300" cy="16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Центры
</a:t>
            </a:r>
            <a:pPr algn="r" indent="0" marL="0">
              <a:lnSpc>
                <a:spcPct val="100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2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центры сосредоточивают управление, финансы, научные школы и ключевые технологии. Благодаря этому они задают правила торговли, инвестиций и доступа к современным производственным решениям.
</a:t>
            </a:r>
            <a:endParaRPr lang="en-US" sz="1422" dirty="0"/>
          </a:p>
        </p:txBody>
      </p:sp>
      <p:sp>
        <p:nvSpPr>
          <p:cNvPr id="15" name="Text 4"/>
          <p:cNvSpPr txBox="1"/>
          <p:nvPr/>
        </p:nvSpPr>
        <p:spPr>
          <a:xfrm>
            <a:off x="2259150" y="3966599"/>
            <a:ext cx="46257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Периферия
</a:t>
            </a:r>
            <a:pPr algn="ctr" indent="0" marL="0">
              <a:lnSpc>
                <a:spcPct val="100000"/>
              </a:lnSpc>
              <a:buNone/>
            </a:pPr>
            <a:r>
              <a:rPr lang="en-US" sz="6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Периферийные экономики чаще опираются на сырьё, аграрный экспорт и менее сложное производство. Их доходы сильнее зависят от колебаний мировых цен и внешнего спроса.
</a:t>
            </a:r>
            <a:endParaRPr lang="en-US" sz="1438" dirty="0"/>
          </a:p>
        </p:txBody>
      </p:sp>
      <p:sp>
        <p:nvSpPr>
          <p:cNvPr id="16" name="Text 5"/>
          <p:cNvSpPr txBox="1"/>
          <p:nvPr/>
        </p:nvSpPr>
        <p:spPr>
          <a:xfrm>
            <a:off x="1882650" y="909125"/>
            <a:ext cx="53787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Сбои в логистике, финансах или технологическом обмене показывают, что взаимозависимость создаёт не только выгоды, но и новые риски для национальных экономик.
</a:t>
            </a:r>
            <a:pPr algn="ctr" indent="0" marL="0">
              <a:lnSpc>
                <a:spcPct val="100000"/>
              </a:lnSpc>
              <a:buNone/>
            </a:pPr>
            <a:r>
              <a:rPr lang="en-US" sz="4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Уязвимость
</a:t>
            </a:r>
            <a:endParaRPr lang="en-US" sz="958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работает международное разделение труда
</a:t>
            </a:r>
            <a:endParaRPr lang="en-US" sz="2791" dirty="0"/>
          </a:p>
        </p:txBody>
      </p:sp>
      <p:sp>
        <p:nvSpPr>
          <p:cNvPr id="9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659383" y="1342434"/>
            <a:ext cx="1676064" cy="30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специализации
</a:t>
            </a:r>
            <a:pPr algn="l" indent="0" marL="0">
              <a:lnSpc>
                <a:spcPct val="100000"/>
              </a:lnSpc>
              <a:buNone/>
            </a:pPr>
            <a:r>
              <a:rPr lang="en-US" sz="8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выигрывают, когда сосредотачиваются на тех товарах и услугах, где их ресурсы, квалификация и организация производства дают наименьшие издержки и наибольшую отдачу.
</a:t>
            </a:r>
            <a:endParaRPr lang="en-US" sz="1652" dirty="0"/>
          </a:p>
        </p:txBody>
      </p:sp>
      <p:sp>
        <p:nvSpPr>
          <p:cNvPr id="11" name="Text 3"/>
          <p:cNvSpPr txBox="1"/>
          <p:nvPr/>
        </p:nvSpPr>
        <p:spPr>
          <a:xfrm>
            <a:off x="2815034" y="1342434"/>
            <a:ext cx="1676064" cy="30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позиции
</a:t>
            </a:r>
            <a:pPr algn="l" indent="0" marL="0">
              <a:lnSpc>
                <a:spcPct val="100000"/>
              </a:lnSpc>
              <a:buNone/>
            </a:pPr>
            <a:r>
              <a:rPr lang="en-US" sz="8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России особенно заметны отрасли, связанные с природными ресурсами и крупными мощностями: энергетика, добыча, металлургия и сельское хозяйство обеспечивают устойчивое участие в обмене.
</a:t>
            </a:r>
            <a:endParaRPr lang="en-US" sz="1531" dirty="0"/>
          </a:p>
        </p:txBody>
      </p:sp>
      <p:sp>
        <p:nvSpPr>
          <p:cNvPr id="12" name="Text 4"/>
          <p:cNvSpPr txBox="1"/>
          <p:nvPr/>
        </p:nvSpPr>
        <p:spPr>
          <a:xfrm>
            <a:off x="4970685" y="1342434"/>
            <a:ext cx="1676064" cy="30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Технологические разрывы
</a:t>
            </a:r>
            <a:pPr algn="l" indent="0" marL="0">
              <a:lnSpc>
                <a:spcPct val="100000"/>
              </a:lnSpc>
              <a:buNone/>
            </a:pPr>
            <a:r>
              <a:rPr lang="en-US" sz="8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высокотехнологичных сегментах важны длинные цепочки кооперации, доступ к компонентам и обновление оборудования. Здесь зависимость от импорта часто ограничивает самостоятельность производства.
</a:t>
            </a:r>
            <a:endParaRPr lang="en-US" sz="1571" dirty="0"/>
          </a:p>
        </p:txBody>
      </p:sp>
      <p:sp>
        <p:nvSpPr>
          <p:cNvPr id="13" name="Text 5"/>
          <p:cNvSpPr txBox="1"/>
          <p:nvPr/>
        </p:nvSpPr>
        <p:spPr>
          <a:xfrm>
            <a:off x="7126336" y="1342434"/>
            <a:ext cx="1676064" cy="30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 развитие
</a:t>
            </a:r>
            <a:pPr algn="l" indent="0" marL="0">
              <a:lnSpc>
                <a:spcPct val="100000"/>
              </a:lnSpc>
              <a:buNone/>
            </a:pPr>
            <a:r>
              <a:rPr lang="en-US" sz="8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сложнее продукция, тем выше значение знаний, исследований и управления. Поэтому структура международного разделения труда влияет не только на экспорт, но и на будущее экономики.
</a:t>
            </a:r>
            <a:endParaRPr lang="en-US" sz="164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9449" y="1259389"/>
            <a:ext cx="2376191" cy="217662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3903" y="1259389"/>
            <a:ext cx="2376191" cy="217662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68353" y="1259389"/>
            <a:ext cx="2376191" cy="217662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99425" y="370650"/>
            <a:ext cx="75123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потоки внешней торговли России
</a:t>
            </a:r>
            <a:endParaRPr lang="en-US" sz="2763" dirty="0"/>
          </a:p>
        </p:txBody>
      </p:sp>
      <p:sp>
        <p:nvSpPr>
          <p:cNvPr id="7" name="Text 1"/>
          <p:cNvSpPr txBox="1"/>
          <p:nvPr/>
        </p:nvSpPr>
        <p:spPr>
          <a:xfrm>
            <a:off x="8754500" y="4821325"/>
            <a:ext cx="3288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32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732" dirty="0"/>
          </a:p>
        </p:txBody>
      </p:sp>
      <p:sp>
        <p:nvSpPr>
          <p:cNvPr id="8" name="Text 2"/>
          <p:cNvSpPr txBox="1"/>
          <p:nvPr/>
        </p:nvSpPr>
        <p:spPr>
          <a:xfrm>
            <a:off x="799449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Сырьевой каркас
</a:t>
            </a:r>
            <a:pPr algn="ctr" indent="0" marL="0">
              <a:lnSpc>
                <a:spcPct val="100000"/>
              </a:lnSpc>
              <a:buNone/>
            </a:pPr>
            <a:r>
              <a:rPr lang="en-US" sz="6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Нефть, газ и нефтепродукты долгое время обеспечивали основной поток валютной выручки. К ним добавляются уголь, металлы и химическая продукция, формируя экспорт, чувствительный к ценам на мировых рынках.
</a:t>
            </a:r>
            <a:endParaRPr lang="en-US" sz="1102" dirty="0"/>
          </a:p>
        </p:txBody>
      </p:sp>
      <p:sp>
        <p:nvSpPr>
          <p:cNvPr id="9" name="Text 3"/>
          <p:cNvSpPr txBox="1"/>
          <p:nvPr/>
        </p:nvSpPr>
        <p:spPr>
          <a:xfrm>
            <a:off x="3383903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Технологический импорт
</a:t>
            </a:r>
            <a:pPr algn="ctr" indent="0" marL="0">
              <a:lnSpc>
                <a:spcPct val="100000"/>
              </a:lnSpc>
              <a:buNone/>
            </a:pPr>
            <a:r>
              <a:rPr lang="en-US" sz="6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Импорт заметно смещён в сторону машин, оборудования, электроники, лекарств и сложных комплектующих. Это показывает, что часть технологически ёмких потребностей внутреннего рынка покрывается внешними поставками.
</a:t>
            </a:r>
            <a:endParaRPr lang="en-US" sz="1102" dirty="0"/>
          </a:p>
        </p:txBody>
      </p:sp>
      <p:sp>
        <p:nvSpPr>
          <p:cNvPr id="10" name="Text 4"/>
          <p:cNvSpPr txBox="1"/>
          <p:nvPr/>
        </p:nvSpPr>
        <p:spPr>
          <a:xfrm>
            <a:off x="5968353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показывает баланс
</a:t>
            </a:r>
            <a:pPr algn="ctr" indent="0" marL="0">
              <a:lnSpc>
                <a:spcPct val="100000"/>
              </a:lnSpc>
              <a:buNone/>
            </a:pPr>
            <a:r>
              <a:rPr lang="en-US" sz="6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сочетание делает внешнюю торговлю важным индикатором структуры экономики. Чем выше доля сложной продукции в импорте и экспорте, тем отчётливее проявляется уровень технологического развития страны.
</a:t>
            </a:r>
            <a:endParaRPr lang="en-US" sz="110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825" y="1357515"/>
            <a:ext cx="8091600" cy="31414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10825" y="370650"/>
            <a:ext cx="80916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устроены торговые и платёжные цепочки
</a:t>
            </a:r>
            <a:pPr algn="l" indent="0" marL="0">
              <a:lnSpc>
                <a:spcPct val="100000"/>
              </a:lnSpc>
              <a:buNone/>
            </a:pPr>
            <a:r>
              <a:rPr lang="en-US" sz="13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отражает, как товар проходит от отправки до расчёта и фактической доставки.
</a:t>
            </a:r>
            <a:endParaRPr lang="en-US" sz="2781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1991" y="1479875"/>
            <a:ext cx="4649619" cy="245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торговых партнёров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600" y="1479875"/>
            <a:ext cx="2605200" cy="35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партнёрства зависит не только от географии, но и от того, кто покупает сырьё, а кто поставляет оборудование и технологии.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важны азиатские и евразийские направления, а структура торговли всё сильнее зависит от диверсификации рынков.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51200" y="4449750"/>
            <a:ext cx="4335900" cy="5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обобщение по географии внешней торговли России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39825" y="1227135"/>
            <a:ext cx="3098400" cy="30197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черты топливно-энергетического комплекса
</a:t>
            </a:r>
            <a:endParaRPr lang="en-US" sz="2641" dirty="0"/>
          </a:p>
        </p:txBody>
      </p:sp>
      <p:sp>
        <p:nvSpPr>
          <p:cNvPr id="11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337608" y="1342457"/>
            <a:ext cx="2430768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Экспортная опора
</a:t>
            </a:r>
            <a:pPr algn="l" indent="0" marL="0">
              <a:lnSpc>
                <a:spcPct val="100000"/>
              </a:lnSpc>
              <a:buNone/>
            </a:pPr>
            <a:r>
              <a:rPr lang="en-US" sz="6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Топливно-энергетический комплекс обеспечивает основной поток экспортной выручки и заметную часть доходов бюджета. Его значение усиливает развитая сеть трубопроводов, портов и переработки.
</a:t>
            </a:r>
            <a:endParaRPr lang="en-US" sz="1246" dirty="0"/>
          </a:p>
        </p:txBody>
      </p:sp>
      <p:sp>
        <p:nvSpPr>
          <p:cNvPr id="13" name="Text 3"/>
          <p:cNvSpPr txBox="1"/>
          <p:nvPr/>
        </p:nvSpPr>
        <p:spPr>
          <a:xfrm>
            <a:off x="337608" y="2812728"/>
            <a:ext cx="2430768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Сырье и рынок
</a:t>
            </a:r>
            <a:pPr algn="l" indent="0" marL="0">
              <a:lnSpc>
                <a:spcPct val="100000"/>
              </a:lnSpc>
              <a:buNone/>
            </a:pPr>
            <a:r>
              <a:rPr lang="en-US" sz="7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Сильная сырьевая база позволяет России удерживать позиции на мировом энергетическом рынке. При этом отрасль особенно чувствительна к колебаниям цен и спроса в разных регионах.
</a:t>
            </a:r>
            <a:endParaRPr lang="en-US" sz="1288" dirty="0"/>
          </a:p>
        </p:txBody>
      </p:sp>
      <p:sp>
        <p:nvSpPr>
          <p:cNvPr id="14" name="Text 4"/>
          <p:cNvSpPr txBox="1"/>
          <p:nvPr/>
        </p:nvSpPr>
        <p:spPr>
          <a:xfrm>
            <a:off x="2859720" y="1342457"/>
            <a:ext cx="2430768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 и кооперация
</a:t>
            </a:r>
            <a:pPr algn="l" indent="0" marL="0">
              <a:lnSpc>
                <a:spcPct val="100000"/>
              </a:lnSpc>
              <a:buNone/>
            </a:pPr>
            <a:r>
              <a:rPr lang="en-US" sz="6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компании и инфраструктурные проекты связывают добычу, транспорт и экспорт в единую систему. Это делает сектор мощным, но одновременно сложным для быстрой перестройки.
</a:t>
            </a:r>
            <a:endParaRPr lang="en-US" sz="1246" dirty="0"/>
          </a:p>
        </p:txBody>
      </p:sp>
      <p:sp>
        <p:nvSpPr>
          <p:cNvPr id="15" name="Text 5"/>
          <p:cNvSpPr txBox="1"/>
          <p:nvPr/>
        </p:nvSpPr>
        <p:spPr>
          <a:xfrm>
            <a:off x="2859720" y="2812728"/>
            <a:ext cx="2430768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 уязвимости
</a:t>
            </a:r>
            <a:pPr algn="l" indent="0" marL="0">
              <a:lnSpc>
                <a:spcPct val="100000"/>
              </a:lnSpc>
              <a:buNone/>
            </a:pPr>
            <a:r>
              <a:rPr lang="en-US" sz="6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риск связан с зависимостью от внешних условий: изменений цен, санкционных ограничений и трансформации мирового энергобаланса. Поэтому устойчивость сектора требует адаптации.
</a:t>
            </a:r>
            <a:endParaRPr lang="en-US" sz="1213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46550" y="552750"/>
            <a:ext cx="3711900" cy="33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6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ctr" indent="0" marL="0">
              <a:lnSpc>
                <a:spcPct val="100000"/>
              </a:lnSpc>
              <a:buNone/>
            </a:pPr>
            <a:r>
              <a:rPr lang="en-US" sz="30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отрасли формируют устойчивую экспортную базу промышленности
</a:t>
            </a:r>
            <a:endParaRPr lang="en-US" sz="6604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1442750" y="552700"/>
            <a:ext cx="2563500" cy="33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Металлургия и химия укрепляют промышленный экспорт, но их развитие зависит от обновления технологий и кооперации.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154700" y="4300250"/>
            <a:ext cx="3165600" cy="7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структуре промышленного экспорта России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5800" y="1816308"/>
            <a:ext cx="5266500" cy="168063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опоры агроэкспорта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37600" y="1479875"/>
            <a:ext cx="2149500" cy="235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9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направления сельского экспорта России и факторы, которые поддерживают его конкурентоспособность.
</a:t>
            </a:r>
            <a:pPr algn="l" indent="0" marL="0">
              <a:lnSpc>
                <a:spcPct val="100000"/>
              </a:lnSpc>
              <a:buNone/>
            </a:pPr>
            <a:r>
              <a:rPr lang="en-US" sz="1269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69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позиции в агроэкспорте опираются на ресурсную базу и транспорт, но устойчивость отрасли зависит от погоды, урожайности и доступа к морской инфраструктуре.
</a:t>
            </a:r>
            <a:endParaRPr lang="en-US" sz="1269" dirty="0"/>
          </a:p>
        </p:txBody>
      </p:sp>
      <p:sp>
        <p:nvSpPr>
          <p:cNvPr id="8" name="Text 3"/>
          <p:cNvSpPr txBox="1"/>
          <p:nvPr/>
        </p:nvSpPr>
        <p:spPr>
          <a:xfrm>
            <a:off x="337600" y="4700225"/>
            <a:ext cx="78570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основе материалов Минсельхоза России и Федеральной таможенной службы; обобщение по теме
</a:t>
            </a:r>
            <a:endParaRPr lang="en-US" sz="129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46550" y="552750"/>
            <a:ext cx="3711900" cy="33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8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млрд долл.
</a:t>
            </a:r>
            <a:pPr algn="ctr" indent="0" marL="0">
              <a:lnSpc>
                <a:spcPct val="100000"/>
              </a:lnSpc>
              <a:buNone/>
            </a:pPr>
            <a:r>
              <a:rPr lang="en-US" sz="22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таков порядок притока ПИИ, который показывает, насколько сильно на инвестиционную активность влияет внешняя среда.
</a:t>
            </a:r>
            <a:endParaRPr lang="en-US" sz="4847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1442750" y="552700"/>
            <a:ext cx="2563500" cy="33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Прямые иностранные инвестиции важны не только как деньги: они приносят технологии, управленческий опыт и доступ к новым рынкам.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154700" y="4300250"/>
            <a:ext cx="3165600" cy="7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UNCTAD, World Investment Report 2024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46550" y="552750"/>
            <a:ext cx="3711900" cy="33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598,6 млрд долл.
</a:t>
            </a:r>
            <a:pPr algn="ctr" indent="0" marL="0">
              <a:lnSpc>
                <a:spcPct val="100000"/>
              </a:lnSpc>
              <a:buNone/>
            </a:pPr>
            <a:r>
              <a:rPr lang="en-US" sz="23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составляли международные резервы России на конец 2023 года.
</a:t>
            </a:r>
            <a:endParaRPr lang="en-US" sz="5202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1442750" y="552700"/>
            <a:ext cx="2563500" cy="33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финансовой устойчивости особенно важны резервы: они помогают сглаживать колебания цен на экспорт и поддерживать расчёты во внешней торговле.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154700" y="4300250"/>
            <a:ext cx="3165600" cy="7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Банк России, 29.12.2023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7507" y="1171525"/>
            <a:ext cx="2464785" cy="195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84775" y="1171959"/>
            <a:ext cx="2466300" cy="195088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62800" y="1171959"/>
            <a:ext cx="2466300" cy="195088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29225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214275" y="370650"/>
            <a:ext cx="86952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технологическая самостоятельность особенно важна
</a:t>
            </a:r>
            <a:endParaRPr lang="en-US" sz="2372" dirty="0"/>
          </a:p>
        </p:txBody>
      </p:sp>
      <p:sp>
        <p:nvSpPr>
          <p:cNvPr id="12" name="Text 2"/>
          <p:cNvSpPr txBox="1"/>
          <p:nvPr/>
        </p:nvSpPr>
        <p:spPr>
          <a:xfrm>
            <a:off x="507800" y="3289925"/>
            <a:ext cx="22659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Электроника: цепочка решает всё
</a:t>
            </a:r>
            <a:pPr algn="l" indent="0" marL="0">
              <a:lnSpc>
                <a:spcPct val="100000"/>
              </a:lnSpc>
              <a:buNone/>
            </a:pPr>
            <a:r>
              <a:rPr lang="en-US" sz="56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Электроника стала самым наглядным примером технологической зависимости: без собственных компонентной базы, оборудования и материалов сложно быстро наращивать выпуск сложной продукции. Поэтому вопрос импортной независимости здесь связан не с одним заводом, а с целой цепочкой поставок.
</a:t>
            </a:r>
            <a:endParaRPr lang="en-US" sz="986" dirty="0"/>
          </a:p>
        </p:txBody>
      </p:sp>
      <p:sp>
        <p:nvSpPr>
          <p:cNvPr id="13" name="Text 3"/>
          <p:cNvSpPr txBox="1"/>
          <p:nvPr/>
        </p:nvSpPr>
        <p:spPr>
          <a:xfrm>
            <a:off x="3585800" y="3290025"/>
            <a:ext cx="22659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Станки и точность производства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станкостроении важен не только сам станок, но и программное управление, точность обработки и сервисное сопровождение. Если хотя бы одно звено выпадает, модернизация замедляется, а предприятия дольше остаются на старом технологическом уровне.
</a:t>
            </a:r>
            <a:endParaRPr lang="en-US" sz="1050" dirty="0"/>
          </a:p>
        </p:txBody>
      </p:sp>
      <p:sp>
        <p:nvSpPr>
          <p:cNvPr id="14" name="Text 4"/>
          <p:cNvSpPr txBox="1"/>
          <p:nvPr/>
        </p:nvSpPr>
        <p:spPr>
          <a:xfrm>
            <a:off x="6663825" y="3290025"/>
            <a:ext cx="22659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Авиакосмос: длинный путь к результату
</a:t>
            </a:r>
            <a:pPr algn="l" indent="0" marL="0">
              <a:lnSpc>
                <a:spcPct val="100000"/>
              </a:lnSpc>
              <a:buNone/>
            </a:pPr>
            <a:r>
              <a:rPr lang="en-US" sz="55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Авиакосмическая сфера объединяет науку, инженерию и долгий цикл испытаний. Именно здесь особенно заметно, что высокая технологическая планка требует устойчивых инвестиций, сильных кадров и собственных материалов, а не разовых закупок.
</a:t>
            </a:r>
            <a:endParaRPr lang="en-US" sz="969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825" y="1357515"/>
            <a:ext cx="8091600" cy="31414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10825" y="370650"/>
            <a:ext cx="80916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внешней технологии к внутреннему риску
</a:t>
            </a:r>
            <a:pPr algn="l" indent="0" marL="0">
              <a:lnSpc>
                <a:spcPct val="100000"/>
              </a:lnSpc>
              <a:buNone/>
            </a:pPr>
            <a:r>
              <a:rPr lang="en-US" sz="14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технологическая зависимость превращается в экономический риск.
</a:t>
            </a:r>
            <a:endParaRPr lang="en-US" sz="2825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080450" y="370650"/>
            <a:ext cx="77220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кадровая основа экономики
</a:t>
            </a:r>
            <a:endParaRPr lang="en-US" sz="2897" dirty="0"/>
          </a:p>
        </p:txBody>
      </p:sp>
      <p:sp>
        <p:nvSpPr>
          <p:cNvPr id="8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1499500" y="3835025"/>
            <a:ext cx="23835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Демографический вызов
</a:t>
            </a:r>
            <a:pPr algn="ctr" indent="0" marL="0">
              <a:lnSpc>
                <a:spcPct val="100000"/>
              </a:lnSpc>
              <a:buNone/>
            </a:pPr>
            <a:r>
              <a:rPr lang="en-US" sz="8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численности трудоспособного населения и различия между регионами усиливают дефицит кадров. Экономике приходится искать баланс между автоматизацией, переобучением и более гибким распределением рабочей силы.
</a:t>
            </a:r>
            <a:endParaRPr lang="en-US" sz="1153" dirty="0"/>
          </a:p>
        </p:txBody>
      </p:sp>
      <p:sp>
        <p:nvSpPr>
          <p:cNvPr id="10" name="Text 3"/>
          <p:cNvSpPr txBox="1"/>
          <p:nvPr/>
        </p:nvSpPr>
        <p:spPr>
          <a:xfrm>
            <a:off x="1729578" y="1545850"/>
            <a:ext cx="23835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Компетенции и обучение
</a:t>
            </a:r>
            <a:pPr algn="r" indent="0" marL="0">
              <a:lnSpc>
                <a:spcPct val="100000"/>
              </a:lnSpc>
              <a:buNone/>
            </a:pPr>
            <a:r>
              <a:rPr lang="en-US" sz="8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роли профессионального и инженерного образования повышает способность страны осваивать новые технологии. Важны не только дипломы, но и практические навыки, которые можно быстро применить на производстве и в сервисе.
</a:t>
            </a:r>
            <a:endParaRPr lang="en-US" sz="1153" dirty="0"/>
          </a:p>
        </p:txBody>
      </p:sp>
      <p:sp>
        <p:nvSpPr>
          <p:cNvPr id="11" name="Text 4"/>
          <p:cNvSpPr txBox="1"/>
          <p:nvPr/>
        </p:nvSpPr>
        <p:spPr>
          <a:xfrm>
            <a:off x="6511454" y="1761300"/>
            <a:ext cx="23835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Мобильность и приток кадров
</a:t>
            </a:r>
            <a:pPr algn="l" indent="0" marL="0">
              <a:lnSpc>
                <a:spcPct val="100000"/>
              </a:lnSpc>
              <a:buNone/>
            </a:pPr>
            <a:r>
              <a:rPr lang="en-US" sz="8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Миграция и мобильность частично закрывают нехватку работников, особенно в крупных центрах и на стройках. Но долгосрочный эффект даёт только такая система, где люди могут учиться, переезжать и расти вместе с экономикой.
</a:t>
            </a:r>
            <a:endParaRPr lang="en-US" sz="1153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2846405"/>
            <a:ext cx="8034000" cy="156914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750" y="370650"/>
            <a:ext cx="8041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даёт России её положение на карте Евразии
</a:t>
            </a:r>
            <a:endParaRPr lang="en-US" sz="2616" dirty="0"/>
          </a:p>
        </p:txBody>
      </p:sp>
      <p:sp>
        <p:nvSpPr>
          <p:cNvPr id="10" name="Text 1"/>
          <p:cNvSpPr txBox="1"/>
          <p:nvPr/>
        </p:nvSpPr>
        <p:spPr>
          <a:xfrm>
            <a:off x="137850" y="4596000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563437" y="1221245"/>
            <a:ext cx="1629618" cy="14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как преимущество
</a:t>
            </a:r>
            <a:pPr algn="l" indent="0" marL="0">
              <a:lnSpc>
                <a:spcPct val="100000"/>
              </a:lnSpc>
              <a:buNone/>
            </a:pPr>
            <a:r>
              <a:rPr lang="en-US" sz="5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Протяжённость территории превращает транспорт в стратегический ресурс. Чем надёжнее железные дороги, порты и сухопутные переходы, тем проще связывать добычу, переработку и внешние рынки в единую цепочку.
</a:t>
            </a:r>
            <a:endParaRPr lang="en-US" sz="1063" dirty="0"/>
          </a:p>
        </p:txBody>
      </p:sp>
      <p:sp>
        <p:nvSpPr>
          <p:cNvPr id="12" name="Text 3"/>
          <p:cNvSpPr txBox="1"/>
          <p:nvPr/>
        </p:nvSpPr>
        <p:spPr>
          <a:xfrm>
            <a:off x="2612665" y="1221245"/>
            <a:ext cx="1629618" cy="14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Мост между рынками
</a:t>
            </a:r>
            <a:pPr algn="l" indent="0" marL="0">
              <a:lnSpc>
                <a:spcPct val="100000"/>
              </a:lnSpc>
              <a:buNone/>
            </a:pPr>
            <a:r>
              <a:rPr lang="en-US" sz="5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Евразийское положение России открывает доступ сразу к нескольким направлениям торговли. Это позволяет распределять риски между регионами, но одновременно требует высокой согласованности таможни, логистики и инфраструктуры.
</a:t>
            </a:r>
            <a:endParaRPr lang="en-US" sz="1053" dirty="0"/>
          </a:p>
        </p:txBody>
      </p:sp>
      <p:sp>
        <p:nvSpPr>
          <p:cNvPr id="13" name="Text 4"/>
          <p:cNvSpPr txBox="1"/>
          <p:nvPr/>
        </p:nvSpPr>
        <p:spPr>
          <a:xfrm>
            <a:off x="4661892" y="1221245"/>
            <a:ext cx="1629618" cy="14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поставок
</a:t>
            </a:r>
            <a:pPr algn="l" indent="0" marL="0">
              <a:lnSpc>
                <a:spcPct val="100000"/>
              </a:lnSpc>
              <a:buNone/>
            </a:pPr>
            <a:r>
              <a:rPr lang="en-US" sz="5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Экспорт зависит не только от товара, но и от того, как быстро он доходит до покупателя. Поэтому стоимость логистики, наличие портовой мощности и скорость перевалки напрямую влияют на конкурентоспособность.
</a:t>
            </a:r>
            <a:endParaRPr lang="en-US" sz="1074" dirty="0"/>
          </a:p>
        </p:txBody>
      </p:sp>
      <p:sp>
        <p:nvSpPr>
          <p:cNvPr id="14" name="Text 5"/>
          <p:cNvSpPr txBox="1"/>
          <p:nvPr/>
        </p:nvSpPr>
        <p:spPr>
          <a:xfrm>
            <a:off x="6711120" y="1221245"/>
            <a:ext cx="1629618" cy="14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выгодно производить
</a:t>
            </a:r>
            <a:pPr algn="l" indent="0" marL="0">
              <a:lnSpc>
                <a:spcPct val="100000"/>
              </a:lnSpc>
              <a:buNone/>
            </a:pPr>
            <a:r>
              <a:rPr lang="en-US" sz="5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Размещение промышленности тянется к узлам, где уже есть транспорт, энергия и кадры. Так геоэкономика влияет не только на внешний обмен, но и на внутреннюю карту развития страны.
</a:t>
            </a:r>
            <a:endParaRPr lang="en-US" sz="108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7675" y="1772750"/>
            <a:ext cx="337500" cy="27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92200" y="1739000"/>
            <a:ext cx="337500" cy="337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59819" y="1736750"/>
            <a:ext cx="331312" cy="342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21250" y="1772750"/>
            <a:ext cx="337500" cy="270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29025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252450" y="370650"/>
            <a:ext cx="80592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последствия внешних ограничений
</a:t>
            </a:r>
            <a:endParaRPr lang="en-US" sz="2725" dirty="0"/>
          </a:p>
        </p:txBody>
      </p:sp>
      <p:sp>
        <p:nvSpPr>
          <p:cNvPr id="13" name="Text 2"/>
          <p:cNvSpPr txBox="1"/>
          <p:nvPr/>
        </p:nvSpPr>
        <p:spPr>
          <a:xfrm>
            <a:off x="427850" y="2359925"/>
            <a:ext cx="1592100" cy="13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2" b="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Поставки становятся длиннее
</a:t>
            </a:r>
            <a:pPr algn="l" indent="0" marL="0">
              <a:lnSpc>
                <a:spcPct val="100000"/>
              </a:lnSpc>
              <a:buNone/>
            </a:pPr>
            <a:r>
              <a:rPr lang="en-US" sz="486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3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Ограничения усложняют закупку оборудования, комплектующих и программных решений. Предприятия вынуждены искать замену, адаптировать технологии и заранее учитывать риск срыва поставок в планах производства.
</a:t>
            </a:r>
            <a:endParaRPr lang="en-US" sz="972" dirty="0"/>
          </a:p>
        </p:txBody>
      </p:sp>
      <p:sp>
        <p:nvSpPr>
          <p:cNvPr id="14" name="Text 3"/>
          <p:cNvSpPr txBox="1"/>
          <p:nvPr/>
        </p:nvSpPr>
        <p:spPr>
          <a:xfrm>
            <a:off x="2492375" y="2359925"/>
            <a:ext cx="1592100" cy="13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3" b="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Финансирование дорожает
</a:t>
            </a:r>
            <a:pPr algn="l" indent="0" marL="0">
              <a:lnSpc>
                <a:spcPct val="100000"/>
              </a:lnSpc>
              <a:buNone/>
            </a:pPr>
            <a:r>
              <a:rPr lang="en-US" sz="507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8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заимствования дорожают, инвестиционные проекты окупаются медленнее. Это особенно чувствительно для отраслей с длинным циклом строительства, модернизации и освоения новых мощностей.
</a:t>
            </a:r>
            <a:endParaRPr lang="en-US" sz="1013" dirty="0"/>
          </a:p>
        </p:txBody>
      </p:sp>
      <p:sp>
        <p:nvSpPr>
          <p:cNvPr id="15" name="Text 4"/>
          <p:cNvSpPr txBox="1"/>
          <p:nvPr/>
        </p:nvSpPr>
        <p:spPr>
          <a:xfrm>
            <a:off x="4556900" y="2359925"/>
            <a:ext cx="1592100" cy="13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6" b="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Меняются торговые маршруты
</a:t>
            </a:r>
            <a:pPr algn="l" indent="0" marL="0">
              <a:lnSpc>
                <a:spcPct val="100000"/>
              </a:lnSpc>
              <a:buNone/>
            </a:pPr>
            <a:r>
              <a:rPr lang="en-US" sz="543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Рынки сбыта и закупок перестраиваются быстрее, чем меняются сами предприятия. Компании переориентируют экспорт, ищут новых поставщиков и заново выстраивают деловые связи.
</a:t>
            </a:r>
            <a:endParaRPr lang="en-US" sz="1086" dirty="0"/>
          </a:p>
        </p:txBody>
      </p:sp>
      <p:sp>
        <p:nvSpPr>
          <p:cNvPr id="16" name="Text 5"/>
          <p:cNvSpPr txBox="1"/>
          <p:nvPr/>
        </p:nvSpPr>
        <p:spPr>
          <a:xfrm>
            <a:off x="6621425" y="2359925"/>
            <a:ext cx="1592100" cy="13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5" b="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Нужны новые партнёры
</a:t>
            </a:r>
            <a:pPr algn="l" indent="0" marL="0">
              <a:lnSpc>
                <a:spcPct val="100000"/>
              </a:lnSpc>
              <a:buNone/>
            </a:pPr>
            <a:r>
              <a:rPr lang="en-US" sz="513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зависимость от внешних технологий, тем важнее собственные партнёрские сети. Альтернативные кооперации помогают снизить уязвимость, но требуют времени, доверия и совместимых стандартов.
</a:t>
            </a:r>
            <a:endParaRPr lang="en-US" sz="1025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1991" y="1479875"/>
            <a:ext cx="4649619" cy="245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определяет успех модернизации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600" y="1479875"/>
            <a:ext cx="2605200" cy="35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Импортозамещение и диверсификация работают не одинаково в каждой отрасли: многое зависит от спроса, кооперации и глубины технологической базы.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результативны меры там, где есть устойчивый рынок, промышленная кооперация и длительные инвестиции; без этого импортозамещение остаётся точечным.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51200" y="4449750"/>
            <a:ext cx="4335900" cy="5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оценка по материалам темы презентации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5925" y="986125"/>
            <a:ext cx="3636900" cy="385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ресурсов к развитию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занимает важное место в мировом хозяйстве благодаря ресурсам, продовольствию и транзиту, но устойчивый рост требует технологий, инвестиций и более сложной структуры экспорта.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2026-07-27T04:34:51Z</dcterms:created>
  <dcterms:modified xsi:type="dcterms:W3CDTF">2026-07-27T04:34:51Z</dcterms:modified>
</cp:coreProperties>
</file>