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slideLayout" Target="../slideLayouts/slideLayout1.xml"/><Relationship Id="rId1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jpe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4808" y="339900"/>
            <a:ext cx="3543934" cy="44637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149029" y="722725"/>
            <a:ext cx="4731900" cy="1392000"/>
          </a:xfrm>
          <a:prstGeom prst="rect">
            <a:avLst/>
          </a:prstGeom>
          <a:noFill/>
          <a:ln/>
        </p:spPr>
        <p:txBody>
          <a:bodyPr wrap="square" lIns="0" tIns="0" rIns="0" bIns="0" rtlCol="0" anchor="t"/>
          <a:lstStyle/>
          <a:p>
            <a:pPr algn="l" indent="0" marL="0">
              <a:lnSpc>
                <a:spcPct val="100000"/>
              </a:lnSpc>
              <a:buNone/>
            </a:pPr>
            <a:r>
              <a:rPr lang="en-US" sz="3100" b="1" dirty="0">
                <a:solidFill>
                  <a:srgbClr val="FFFFFF"/>
                </a:solidFill>
                <a:latin typeface="Arial" pitchFamily="34" charset="0"/>
                <a:ea typeface="Arial" pitchFamily="34" charset="-122"/>
                <a:cs typeface="Arial" pitchFamily="34" charset="-120"/>
              </a:rPr>
              <a:t>Amazing Adventures: тема урока английского языка в 5 классе
</a:t>
            </a:r>
            <a:endParaRPr lang="en-US" sz="3100" dirty="0"/>
          </a:p>
        </p:txBody>
      </p:sp>
      <p:sp>
        <p:nvSpPr>
          <p:cNvPr id="6" name="Text 1"/>
          <p:cNvSpPr txBox="1"/>
          <p:nvPr/>
        </p:nvSpPr>
        <p:spPr>
          <a:xfrm>
            <a:off x="4149029" y="3215875"/>
            <a:ext cx="3741900" cy="1468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English words for journeys, maps, risks and teamwork.
</a:t>
            </a:r>
            <a:endParaRPr lang="en-US" sz="1200" dirty="0"/>
          </a:p>
        </p:txBody>
      </p:sp>
      <p:sp>
        <p:nvSpPr>
          <p:cNvPr id="7" name="Text 2"/>
          <p:cNvSpPr txBox="1"/>
          <p:nvPr/>
        </p:nvSpPr>
        <p:spPr>
          <a:xfrm>
            <a:off x="4149029" y="450000"/>
            <a:ext cx="4731900" cy="2064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45050" y="998038"/>
            <a:ext cx="3872400" cy="377407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70000" y="448775"/>
            <a:ext cx="8604000" cy="5475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Почему приключения помогают учить английский
</a:t>
            </a:r>
            <a:endParaRPr lang="en-US" sz="2000" dirty="0"/>
          </a:p>
        </p:txBody>
      </p:sp>
      <p:sp>
        <p:nvSpPr>
          <p:cNvPr id="6" name="Text 1"/>
          <p:cNvSpPr txBox="1"/>
          <p:nvPr/>
        </p:nvSpPr>
        <p:spPr>
          <a:xfrm>
            <a:off x="270000" y="448775"/>
            <a:ext cx="6131400" cy="5475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Почему приключения помогают учить английский
</a:t>
            </a:r>
            <a:endParaRPr lang="en-US" sz="2000" dirty="0"/>
          </a:p>
        </p:txBody>
      </p:sp>
      <p:sp>
        <p:nvSpPr>
          <p:cNvPr id="7" name="Text 2"/>
          <p:cNvSpPr txBox="1"/>
          <p:nvPr/>
        </p:nvSpPr>
        <p:spPr>
          <a:xfrm>
            <a:off x="270000" y="2276225"/>
            <a:ext cx="3542700" cy="997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Приключения легко связать с понятными детям ситуациями: походом, поиском клада, поездкой или квестом. На таком материале удобно повторять лексику, говорить о чувствах, читать короткие тексты и отвечать устно простыми фразами без лишней сложности.
</a:t>
            </a:r>
            <a:endParaRPr lang="en-US" sz="1000" dirty="0"/>
          </a:p>
        </p:txBody>
      </p:sp>
      <p:sp>
        <p:nvSpPr>
          <p:cNvPr id="8" name="Text 3"/>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2</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2308" y="1929194"/>
            <a:ext cx="236400" cy="21013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107471" y="1916061"/>
            <a:ext cx="236400" cy="236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871383" y="1909161"/>
            <a:ext cx="218925" cy="2502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588483" y="1916061"/>
            <a:ext cx="236400" cy="2364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7334333" y="1939751"/>
            <a:ext cx="236400" cy="189120"/>
          </a:xfrm>
          <a:prstGeom prst="rect">
            <a:avLst/>
          </a:prstGeom>
        </p:spPr>
      </p:pic>
      <p:sp>
        <p:nvSpPr>
          <p:cNvPr id="13" name="Text 0"/>
          <p:cNvSpPr txBox="1"/>
          <p:nvPr/>
        </p:nvSpPr>
        <p:spPr>
          <a:xfrm>
            <a:off x="270000" y="450000"/>
            <a:ext cx="6384000" cy="540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Ключевые английские слова по теме Amazing Adventures
</a:t>
            </a:r>
            <a:endParaRPr lang="en-US" sz="2000" dirty="0"/>
          </a:p>
        </p:txBody>
      </p:sp>
      <p:sp>
        <p:nvSpPr>
          <p:cNvPr id="14" name="Text 1"/>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3</a:t>
            </a:r>
            <a:endParaRPr lang="en-US" sz="700" dirty="0"/>
          </a:p>
        </p:txBody>
      </p:sp>
      <p:sp>
        <p:nvSpPr>
          <p:cNvPr id="15" name="Text 2"/>
          <p:cNvSpPr txBox="1"/>
          <p:nvPr/>
        </p:nvSpPr>
        <p:spPr>
          <a:xfrm>
            <a:off x="270000" y="2472251"/>
            <a:ext cx="1622100" cy="14367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Слова о путешествии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Adventure, journey и travel помогают назвать саму поездку и её характер. Эти слова задают тему урока и часто встречаются в коротких рассказах, заданиях на чтение и устных ответах.
</a:t>
            </a:r>
            <a:endParaRPr lang="en-US" sz="1000" dirty="0"/>
          </a:p>
        </p:txBody>
      </p:sp>
      <p:sp>
        <p:nvSpPr>
          <p:cNvPr id="16" name="Text 3"/>
          <p:cNvSpPr txBox="1"/>
          <p:nvPr/>
        </p:nvSpPr>
        <p:spPr>
          <a:xfrm>
            <a:off x="2012792" y="2472251"/>
            <a:ext cx="1622100" cy="1436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Ориентиры и места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Map, compass, camp, path, cave и island называют предметы и места, которые помогают не потеряться. С их помощью ученики учатся описывать маршрут, находить направление и понимать, где происходит действие.
</a:t>
            </a:r>
            <a:endParaRPr lang="en-US" sz="1100" dirty="0"/>
          </a:p>
        </p:txBody>
      </p:sp>
      <p:sp>
        <p:nvSpPr>
          <p:cNvPr id="17" name="Text 4"/>
          <p:cNvSpPr txBox="1"/>
          <p:nvPr/>
        </p:nvSpPr>
        <p:spPr>
          <a:xfrm>
            <a:off x="3759213" y="2472251"/>
            <a:ext cx="1622100" cy="1436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Действия в пути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Go, run, climb, find, carry, help, cross и arrive показывают, что делают герои. Эти глаголы удобно использовать в коротких предложениях о движении, поиске и преодолении препятствий.
</a:t>
            </a:r>
            <a:endParaRPr lang="en-US" sz="1100" dirty="0"/>
          </a:p>
        </p:txBody>
      </p:sp>
      <p:sp>
        <p:nvSpPr>
          <p:cNvPr id="18" name="Text 5"/>
          <p:cNvSpPr txBox="1"/>
          <p:nvPr/>
        </p:nvSpPr>
        <p:spPr>
          <a:xfrm>
            <a:off x="5505608" y="2472201"/>
            <a:ext cx="1622100" cy="1436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Оценка ситуации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Dangerous, exciting, difficult, safe и lucky помогают сказать, какой была ситуация. Они делают рассказ точнее: можно отметить риск, удачу, успех команды или спокойное завершение пути.
</a:t>
            </a:r>
            <a:endParaRPr lang="en-US" sz="1100" dirty="0"/>
          </a:p>
        </p:txBody>
      </p:sp>
      <p:sp>
        <p:nvSpPr>
          <p:cNvPr id="19" name="Text 6"/>
          <p:cNvSpPr txBox="1"/>
          <p:nvPr/>
        </p:nvSpPr>
        <p:spPr>
          <a:xfrm>
            <a:off x="7252015" y="2472201"/>
            <a:ext cx="1622100" cy="1436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Команда и поддержка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Тема приключений естественно связывается с работой в группе. Слова help, safe и brave помогают описать взаимовыручку, смелость и общий результат, когда герои действуют вместе и поддерживают друг друга.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20975" y="2702312"/>
            <a:ext cx="8702100" cy="216702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450000"/>
            <a:ext cx="8604000" cy="5400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Ситуации, в которых употребляется новая лексика
</a:t>
            </a:r>
            <a:endParaRPr lang="en-US" sz="2000" dirty="0"/>
          </a:p>
        </p:txBody>
      </p:sp>
      <p:sp>
        <p:nvSpPr>
          <p:cNvPr id="10" name="Text 1"/>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4</a:t>
            </a:r>
            <a:endParaRPr lang="en-US" sz="700" dirty="0"/>
          </a:p>
        </p:txBody>
      </p:sp>
      <p:sp>
        <p:nvSpPr>
          <p:cNvPr id="11" name="Text 2"/>
          <p:cNvSpPr txBox="1"/>
          <p:nvPr/>
        </p:nvSpPr>
        <p:spPr>
          <a:xfrm>
            <a:off x="270025" y="1258925"/>
            <a:ext cx="2090700" cy="1311300"/>
          </a:xfrm>
          <a:prstGeom prst="rect">
            <a:avLst/>
          </a:prstGeom>
          <a:noFill/>
          <a:ln/>
        </p:spPr>
        <p:txBody>
          <a:bodyPr wrap="square" lIns="0" tIns="0" rIns="0" bIns="0" rtlCol="0" anchor="t"/>
          <a:lstStyle/>
          <a:p>
            <a:pPr algn="l" indent="0" marL="0">
              <a:lnSpc>
                <a:spcPct val="115000"/>
              </a:lnSpc>
              <a:buNone/>
            </a:pPr>
            <a:r>
              <a:rPr lang="en-US" sz="1222" b="1" dirty="0">
                <a:solidFill>
                  <a:srgbClr val="FFFFFF"/>
                </a:solidFill>
                <a:latin typeface="Arial" pitchFamily="34" charset="0"/>
                <a:ea typeface="Arial" pitchFamily="34" charset="-122"/>
                <a:cs typeface="Arial" pitchFamily="34" charset="-120"/>
              </a:rPr>
              <a:t>Поход в лес
</a:t>
            </a:r>
            <a:pPr algn="l" indent="0" marL="0">
              <a:lnSpc>
                <a:spcPct val="115000"/>
              </a:lnSpc>
              <a:buNone/>
            </a:pPr>
            <a:r>
              <a:rPr lang="en-US" sz="64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FFFFFF"/>
                </a:solidFill>
                <a:latin typeface="Arial" pitchFamily="34" charset="0"/>
                <a:ea typeface="Arial" pitchFamily="34" charset="-122"/>
                <a:cs typeface="Arial" pitchFamily="34" charset="-120"/>
              </a:rPr>
              <a:t>В рассказах о походе легко использовать слова forest, path, camp и safe. Ученики могут описать маршрут, погоду и действия группы, например: We are in the forest. We have a map.
</a:t>
            </a:r>
            <a:endParaRPr lang="en-US" sz="1222" dirty="0"/>
          </a:p>
        </p:txBody>
      </p:sp>
      <p:sp>
        <p:nvSpPr>
          <p:cNvPr id="12" name="Text 3"/>
          <p:cNvSpPr txBox="1"/>
          <p:nvPr/>
        </p:nvSpPr>
        <p:spPr>
          <a:xfrm>
            <a:off x="2441121" y="1258925"/>
            <a:ext cx="2090700" cy="1311300"/>
          </a:xfrm>
          <a:prstGeom prst="rect">
            <a:avLst/>
          </a:prstGeom>
          <a:noFill/>
          <a:ln/>
        </p:spPr>
        <p:txBody>
          <a:bodyPr wrap="square" lIns="0" tIns="0" rIns="0" bIns="0" rtlCol="0" anchor="t"/>
          <a:lstStyle/>
          <a:p>
            <a:pPr algn="l" indent="0" marL="0">
              <a:lnSpc>
                <a:spcPct val="115000"/>
              </a:lnSpc>
              <a:buNone/>
            </a:pPr>
            <a:r>
              <a:rPr lang="en-US" sz="1191" b="1" dirty="0">
                <a:solidFill>
                  <a:srgbClr val="FFFFFF"/>
                </a:solidFill>
                <a:latin typeface="Arial" pitchFamily="34" charset="0"/>
                <a:ea typeface="Arial" pitchFamily="34" charset="-122"/>
                <a:cs typeface="Arial" pitchFamily="34" charset="-120"/>
              </a:rPr>
              <a:t>Поиск клада
</a:t>
            </a:r>
            <a:pPr algn="l" indent="0" marL="0">
              <a:lnSpc>
                <a:spcPct val="115000"/>
              </a:lnSpc>
              <a:buNone/>
            </a:pPr>
            <a:r>
              <a:rPr lang="en-US" sz="63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21" dirty="0">
                <a:solidFill>
                  <a:srgbClr val="FFFFFF"/>
                </a:solidFill>
                <a:latin typeface="Arial" pitchFamily="34" charset="0"/>
                <a:ea typeface="Arial" pitchFamily="34" charset="-122"/>
                <a:cs typeface="Arial" pitchFamily="34" charset="-120"/>
              </a:rPr>
              <a:t>Сюжеты о treasure hunt помогают применять слова map, find, look for и clue. Такие задания мотивируют детей задавать вопросы, объяснять маршрут и говорить о находке короткими английскими фразами.
</a:t>
            </a:r>
            <a:endParaRPr lang="en-US" sz="1191" dirty="0"/>
          </a:p>
        </p:txBody>
      </p:sp>
      <p:sp>
        <p:nvSpPr>
          <p:cNvPr id="13" name="Text 4"/>
          <p:cNvSpPr txBox="1"/>
          <p:nvPr/>
        </p:nvSpPr>
        <p:spPr>
          <a:xfrm>
            <a:off x="4612216" y="1258925"/>
            <a:ext cx="2090700" cy="1311300"/>
          </a:xfrm>
          <a:prstGeom prst="rect">
            <a:avLst/>
          </a:prstGeom>
          <a:noFill/>
          <a:ln/>
        </p:spPr>
        <p:txBody>
          <a:bodyPr wrap="square" lIns="0" tIns="0" rIns="0" bIns="0" rtlCol="0" anchor="t"/>
          <a:lstStyle/>
          <a:p>
            <a:pPr algn="l" indent="0" marL="0">
              <a:lnSpc>
                <a:spcPct val="115000"/>
              </a:lnSpc>
              <a:buNone/>
            </a:pPr>
            <a:r>
              <a:rPr lang="en-US" sz="1222" b="1" dirty="0">
                <a:solidFill>
                  <a:srgbClr val="FFFFFF"/>
                </a:solidFill>
                <a:latin typeface="Arial" pitchFamily="34" charset="0"/>
                <a:ea typeface="Arial" pitchFamily="34" charset="-122"/>
                <a:cs typeface="Arial" pitchFamily="34" charset="-120"/>
              </a:rPr>
              <a:t>Путешествие по реке
</a:t>
            </a:r>
            <a:pPr algn="l" indent="0" marL="0">
              <a:lnSpc>
                <a:spcPct val="115000"/>
              </a:lnSpc>
              <a:buNone/>
            </a:pPr>
            <a:r>
              <a:rPr lang="en-US" sz="64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FFFFFF"/>
                </a:solidFill>
                <a:latin typeface="Arial" pitchFamily="34" charset="0"/>
                <a:ea typeface="Arial" pitchFamily="34" charset="-122"/>
                <a:cs typeface="Arial" pitchFamily="34" charset="-120"/>
              </a:rPr>
              <a:t>В историях о river удобно говорить о crossing, bridge, boat и danger. Здесь появляются простые фразы о препятствии и решении: We see a river. We find a bridge.
</a:t>
            </a:r>
            <a:endParaRPr lang="en-US" sz="1222" dirty="0"/>
          </a:p>
        </p:txBody>
      </p:sp>
      <p:sp>
        <p:nvSpPr>
          <p:cNvPr id="14" name="Text 5"/>
          <p:cNvSpPr txBox="1"/>
          <p:nvPr/>
        </p:nvSpPr>
        <p:spPr>
          <a:xfrm>
            <a:off x="6783310" y="1258925"/>
            <a:ext cx="2090700" cy="1311300"/>
          </a:xfrm>
          <a:prstGeom prst="rect">
            <a:avLst/>
          </a:prstGeom>
          <a:noFill/>
          <a:ln/>
        </p:spPr>
        <p:txBody>
          <a:bodyPr wrap="square" lIns="0" tIns="0" rIns="0" bIns="0" rtlCol="0" anchor="t"/>
          <a:lstStyle/>
          <a:p>
            <a:pPr algn="l" indent="0" marL="0">
              <a:lnSpc>
                <a:spcPct val="115000"/>
              </a:lnSpc>
              <a:buNone/>
            </a:pPr>
            <a:r>
              <a:rPr lang="en-US" sz="1191" b="1" dirty="0">
                <a:solidFill>
                  <a:srgbClr val="FFFFFF"/>
                </a:solidFill>
                <a:latin typeface="Arial" pitchFamily="34" charset="0"/>
                <a:ea typeface="Arial" pitchFamily="34" charset="-122"/>
                <a:cs typeface="Arial" pitchFamily="34" charset="-120"/>
              </a:rPr>
              <a:t>Игра-квест в школе
</a:t>
            </a:r>
            <a:pPr algn="l" indent="0" marL="0">
              <a:lnSpc>
                <a:spcPct val="115000"/>
              </a:lnSpc>
              <a:buNone/>
            </a:pPr>
            <a:r>
              <a:rPr lang="en-US" sz="63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21" dirty="0">
                <a:solidFill>
                  <a:srgbClr val="FFFFFF"/>
                </a:solidFill>
                <a:latin typeface="Arial" pitchFamily="34" charset="0"/>
                <a:ea typeface="Arial" pitchFamily="34" charset="-122"/>
                <a:cs typeface="Arial" pitchFamily="34" charset="-120"/>
              </a:rPr>
              <a:t>Школьные квесты объединяют карту, задания и командную работу. В них естественно звучат фразы We are looking for the treasure и The weather is fine, потому что детям нужно сообщать о шагах и результате.
</a:t>
            </a:r>
            <a:endParaRPr lang="en-US" sz="119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22643"/>
            <a:ext cx="5163300" cy="2976995"/>
          </a:xfrm>
          <a:prstGeom prst="rect">
            <a:avLst/>
          </a:prstGeom>
        </p:spPr>
      </p:pic>
      <p:sp>
        <p:nvSpPr>
          <p:cNvPr id="4" name="Text 0"/>
          <p:cNvSpPr txBox="1"/>
          <p:nvPr/>
        </p:nvSpPr>
        <p:spPr>
          <a:xfrm>
            <a:off x="5774500" y="1452687"/>
            <a:ext cx="3099300" cy="11895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Диаграмма показывает, какие слова чаще всего нужны для рассказа и упражнений по теме приключений.
</a:t>
            </a:r>
            <a:endParaRPr lang="en-US" sz="1100" dirty="0"/>
          </a:p>
        </p:txBody>
      </p:sp>
      <p:sp>
        <p:nvSpPr>
          <p:cNvPr id="5" name="Text 1"/>
          <p:cNvSpPr txBox="1"/>
          <p:nvPr/>
        </p:nvSpPr>
        <p:spPr>
          <a:xfrm>
            <a:off x="270000" y="450000"/>
            <a:ext cx="6384000" cy="540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Самые полезные слова и выражения для темы урока
</a:t>
            </a:r>
            <a:endParaRPr lang="en-US" sz="2000" dirty="0"/>
          </a:p>
        </p:txBody>
      </p:sp>
      <p:sp>
        <p:nvSpPr>
          <p:cNvPr id="6" name="Text 2"/>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5</a:t>
            </a:r>
            <a:endParaRPr lang="en-US" sz="700" dirty="0"/>
          </a:p>
        </p:txBody>
      </p:sp>
      <p:sp>
        <p:nvSpPr>
          <p:cNvPr id="7" name="Text 3"/>
          <p:cNvSpPr txBox="1"/>
          <p:nvPr/>
        </p:nvSpPr>
        <p:spPr>
          <a:xfrm>
            <a:off x="5774500" y="2780108"/>
            <a:ext cx="3099300" cy="11895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Слова adventure, map и safe образуют основу темы; brave поддерживает описание героя, а travel, help и river уточняют сюжет.
</a:t>
            </a:r>
            <a:endParaRPr lang="en-US" sz="1100" dirty="0"/>
          </a:p>
        </p:txBody>
      </p:sp>
      <p:sp>
        <p:nvSpPr>
          <p:cNvPr id="8" name="Text 4"/>
          <p:cNvSpPr txBox="1"/>
          <p:nvPr/>
        </p:nvSpPr>
        <p:spPr>
          <a:xfrm>
            <a:off x="270000" y="4325802"/>
            <a:ext cx="5163300" cy="237000"/>
          </a:xfrm>
          <a:prstGeom prst="rect">
            <a:avLst/>
          </a:prstGeom>
          <a:noFill/>
          <a:ln/>
        </p:spPr>
        <p:txBody>
          <a:bodyPr wrap="square" lIns="0" tIns="0" rIns="0" bIns="0" rtlCol="0" anchor="t"/>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Учебная подборка лексики по теме Amazing Adventures, без числовой статистики; значения условно распределены для учебной визуализации.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78325" y="1054005"/>
            <a:ext cx="5239200" cy="381683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6</a:t>
            </a:r>
            <a:endParaRPr lang="en-US" sz="700" dirty="0"/>
          </a:p>
        </p:txBody>
      </p:sp>
      <p:sp>
        <p:nvSpPr>
          <p:cNvPr id="10" name="Text 1"/>
          <p:cNvSpPr txBox="1"/>
          <p:nvPr/>
        </p:nvSpPr>
        <p:spPr>
          <a:xfrm>
            <a:off x="442200" y="1264575"/>
            <a:ext cx="2890800" cy="8364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Начало маршрута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старта подойдут короткие предложения о месте и действии: I go to the forest. We find a map. Такие фразы сразу задают ситуацию и помогают начать рассказ без сложной грамматики.
</a:t>
            </a:r>
            <a:endParaRPr lang="en-US" sz="1100" dirty="0"/>
          </a:p>
        </p:txBody>
      </p:sp>
      <p:sp>
        <p:nvSpPr>
          <p:cNvPr id="11" name="Text 2"/>
          <p:cNvSpPr txBox="1"/>
          <p:nvPr/>
        </p:nvSpPr>
        <p:spPr>
          <a:xfrm>
            <a:off x="442200" y="2188290"/>
            <a:ext cx="2890800" cy="8364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Описание пути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Далее можно описать дорогу и предметы вокруг: The river is wide. The path is long. Здесь удобно использовать слова-признаки, чтобы сделать текст более точным и наглядным.
</a:t>
            </a:r>
            <a:endParaRPr lang="en-US" sz="1100" dirty="0"/>
          </a:p>
        </p:txBody>
      </p:sp>
      <p:sp>
        <p:nvSpPr>
          <p:cNvPr id="12" name="Text 3"/>
          <p:cNvSpPr txBox="1"/>
          <p:nvPr/>
        </p:nvSpPr>
        <p:spPr>
          <a:xfrm>
            <a:off x="442200" y="3112005"/>
            <a:ext cx="2890800" cy="8364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Герои и их качества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рассказа о людях подойдут простые модели: He is brave. They are safe. Эти конструкции помогают показать характер героя, состояние команды и итог путешествия.
</a:t>
            </a:r>
            <a:endParaRPr lang="en-US" sz="1100" dirty="0"/>
          </a:p>
        </p:txBody>
      </p:sp>
      <p:sp>
        <p:nvSpPr>
          <p:cNvPr id="13" name="Text 4"/>
          <p:cNvSpPr txBox="1"/>
          <p:nvPr/>
        </p:nvSpPr>
        <p:spPr>
          <a:xfrm>
            <a:off x="442200" y="4035721"/>
            <a:ext cx="2890800" cy="8364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Мини-рассказ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Из нескольких коротких предложений легко собрать связный текст из 2–4 фраз. Лучше выбирать знакомые слова и ясный порядок слов, чтобы ученик мог говорить уверенно и без пауз.
</a:t>
            </a:r>
            <a:endParaRPr lang="en-US" sz="1100" dirty="0"/>
          </a:p>
        </p:txBody>
      </p:sp>
      <p:sp>
        <p:nvSpPr>
          <p:cNvPr id="14" name="Text 5"/>
          <p:cNvSpPr txBox="1"/>
          <p:nvPr/>
        </p:nvSpPr>
        <p:spPr>
          <a:xfrm>
            <a:off x="270000" y="448775"/>
            <a:ext cx="6592500" cy="5475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Простые английские предложения для рассказа о приключении
</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00000" y="1221275"/>
            <a:ext cx="7344000" cy="1998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82100" y="3677453"/>
            <a:ext cx="2901300" cy="1103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Таблица помогает увидеть, как слова темы распределяются по значению и грамматической роли.
</a:t>
            </a:r>
            <a:endParaRPr lang="en-US" sz="1000" dirty="0"/>
          </a:p>
        </p:txBody>
      </p:sp>
      <p:sp>
        <p:nvSpPr>
          <p:cNvPr id="6" name="Text 1"/>
          <p:cNvSpPr txBox="1"/>
          <p:nvPr/>
        </p:nvSpPr>
        <p:spPr>
          <a:xfrm>
            <a:off x="270000" y="450000"/>
            <a:ext cx="6384000" cy="540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Сравнение английских слов по теме приключений
</a:t>
            </a:r>
            <a:endParaRPr lang="en-US" sz="2000" dirty="0"/>
          </a:p>
        </p:txBody>
      </p:sp>
      <p:sp>
        <p:nvSpPr>
          <p:cNvPr id="7" name="Text 2"/>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7</a:t>
            </a:r>
            <a:endParaRPr lang="en-US" sz="700" dirty="0"/>
          </a:p>
        </p:txBody>
      </p:sp>
      <p:sp>
        <p:nvSpPr>
          <p:cNvPr id="8" name="Text 3"/>
          <p:cNvSpPr txBox="1"/>
          <p:nvPr/>
        </p:nvSpPr>
        <p:spPr>
          <a:xfrm>
            <a:off x="5972648" y="3677450"/>
            <a:ext cx="2901300" cy="1103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Слова темы делятся на названия действий, предметов и качеств, поэтому их удобно учить в группах.
</a:t>
            </a:r>
            <a:endParaRPr lang="en-US" sz="1000" dirty="0"/>
          </a:p>
        </p:txBody>
      </p:sp>
      <p:sp>
        <p:nvSpPr>
          <p:cNvPr id="9" name="Text 4"/>
          <p:cNvSpPr txBox="1"/>
          <p:nvPr/>
        </p:nvSpPr>
        <p:spPr>
          <a:xfrm>
            <a:off x="270000" y="3281806"/>
            <a:ext cx="5163300" cy="145800"/>
          </a:xfrm>
          <a:prstGeom prst="rect">
            <a:avLst/>
          </a:prstGeom>
          <a:noFill/>
          <a:ln/>
        </p:spPr>
        <p:txBody>
          <a:bodyPr wrap="square" lIns="0" tIns="0" rIns="0" bIns="0" rtlCol="0" anchor="t"/>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Учебная лексика по теме Amazing Adventures
</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4646" y="1327475"/>
            <a:ext cx="8594708" cy="3340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70000" y="450000"/>
            <a:ext cx="8604000" cy="4422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Логика рассказа о приключении на английском языке
</a:t>
            </a:r>
            <a:endParaRPr lang="en-US" sz="2000" dirty="0"/>
          </a:p>
        </p:txBody>
      </p:sp>
      <p:sp>
        <p:nvSpPr>
          <p:cNvPr id="6" name="Text 1"/>
          <p:cNvSpPr txBox="1"/>
          <p:nvPr/>
        </p:nvSpPr>
        <p:spPr>
          <a:xfrm>
            <a:off x="270000" y="950875"/>
            <a:ext cx="8604000" cy="212400"/>
          </a:xfrm>
          <a:prstGeom prst="rect">
            <a:avLst/>
          </a:prstGeom>
          <a:noFill/>
          <a:ln/>
        </p:spPr>
        <p:txBody>
          <a:bodyPr wrap="square" lIns="0" tIns="0" rIns="0" bIns="0" rtlCol="0" anchor="t"/>
          <a:lstStyle/>
          <a:p>
            <a:pPr algn="l" indent="0" marL="0">
              <a:lnSpc>
                <a:spcPct val="80000"/>
              </a:lnSpc>
              <a:buNone/>
            </a:pPr>
            <a:r>
              <a:rPr lang="en-US" sz="1100" dirty="0">
                <a:solidFill>
                  <a:srgbClr val="FFFFFF"/>
                </a:solidFill>
                <a:latin typeface="Arial" pitchFamily="34" charset="0"/>
                <a:ea typeface="Arial" pitchFamily="34" charset="-122"/>
                <a:cs typeface="Arial" pitchFamily="34" charset="-120"/>
              </a:rPr>
              <a:t>Последовательность построена на типичном монологе ученика 5 класса.
</a:t>
            </a:r>
            <a:endParaRPr lang="en-US" sz="1100" dirty="0"/>
          </a:p>
        </p:txBody>
      </p:sp>
      <p:sp>
        <p:nvSpPr>
          <p:cNvPr id="7" name="Text 2"/>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8</a:t>
            </a:r>
            <a:endParaRPr lang="en-US" sz="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1302" y="2890206"/>
            <a:ext cx="2876609" cy="1907439"/>
          </a:xfrm>
          <a:prstGeom prst="rect">
            <a:avLst/>
          </a:prstGeom>
        </p:spPr>
      </p:pic>
      <p:pic>
        <p:nvPicPr>
          <p:cNvPr id="4" name="Image 2" descr="preencoded.png">    </p:cNvPr>
          <p:cNvPicPr>
            <a:picLocks noChangeAspect="1"/>
          </p:cNvPicPr>
          <p:nvPr/>
        </p:nvPicPr>
        <p:blipFill>
          <a:blip r:embed="rId3"/>
          <a:stretch>
            <a:fillRect/>
          </a:stretch>
        </p:blipFill>
        <p:spPr>
          <a:xfrm>
            <a:off x="3133702" y="2890206"/>
            <a:ext cx="2876609" cy="1907439"/>
          </a:xfrm>
          <a:prstGeom prst="rect">
            <a:avLst/>
          </a:prstGeom>
        </p:spPr>
      </p:pic>
      <p:pic>
        <p:nvPicPr>
          <p:cNvPr id="5" name="Image 3" descr="preencoded.png">    </p:cNvPr>
          <p:cNvPicPr>
            <a:picLocks noChangeAspect="1"/>
          </p:cNvPicPr>
          <p:nvPr/>
        </p:nvPicPr>
        <p:blipFill>
          <a:blip r:embed="rId4"/>
          <a:stretch>
            <a:fillRect/>
          </a:stretch>
        </p:blipFill>
        <p:spPr>
          <a:xfrm>
            <a:off x="6010302" y="2890206"/>
            <a:ext cx="2876609" cy="1907439"/>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70000" y="450000"/>
            <a:ext cx="6384000" cy="540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Грамматические формы, которые нужны для темы
</a:t>
            </a:r>
            <a:endParaRPr lang="en-US" sz="2000" dirty="0"/>
          </a:p>
        </p:txBody>
      </p:sp>
      <p:sp>
        <p:nvSpPr>
          <p:cNvPr id="9" name="Text 1"/>
          <p:cNvSpPr txBox="1"/>
          <p:nvPr/>
        </p:nvSpPr>
        <p:spPr>
          <a:xfrm>
            <a:off x="335613" y="1329400"/>
            <a:ext cx="2707670" cy="14094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Обычные действия в пути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When children tell about an adventure, they often use Present Simple to describe regular facts and simple steps. For example, they say: They walk in the forest. The sentence is clear, short, and easy to understand.
</a:t>
            </a:r>
            <a:endParaRPr lang="en-US" sz="1200" dirty="0"/>
          </a:p>
        </p:txBody>
      </p:sp>
      <p:sp>
        <p:nvSpPr>
          <p:cNvPr id="10" name="Text 2"/>
          <p:cNvSpPr txBox="1"/>
          <p:nvPr/>
        </p:nvSpPr>
        <p:spPr>
          <a:xfrm>
            <a:off x="3238013" y="1329400"/>
            <a:ext cx="2707670" cy="14094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Действие прямо сейчас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Present Continuous is useful when the story shows what is happening at the moment. We are climbing the hill sounds natural in a picture or a live description, because it focuses on the process, not the result.
</a:t>
            </a:r>
            <a:endParaRPr lang="en-US" sz="1200" dirty="0"/>
          </a:p>
        </p:txBody>
      </p:sp>
      <p:sp>
        <p:nvSpPr>
          <p:cNvPr id="11" name="Text 3"/>
          <p:cNvSpPr txBox="1"/>
          <p:nvPr/>
        </p:nvSpPr>
        <p:spPr>
          <a:xfrm>
            <a:off x="6114613" y="1329400"/>
            <a:ext cx="2707670" cy="14094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Описание места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There is and There are help students name what they see around them. There is a river and There are trees are simple, visual models that work well with a drawing of children on a path near nature.
</a:t>
            </a:r>
            <a:endParaRPr lang="en-US" sz="1200" dirty="0"/>
          </a:p>
        </p:txBody>
      </p:sp>
      <p:sp>
        <p:nvSpPr>
          <p:cNvPr id="12" name="Text 4"/>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9</a:t>
            </a:r>
            <a:endParaRPr lang="en-US" sz="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448775"/>
            <a:ext cx="8604000" cy="5475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Прилагательные для описания приключения и эмоций
</a:t>
            </a:r>
            <a:endParaRPr lang="en-US" sz="2000" dirty="0"/>
          </a:p>
        </p:txBody>
      </p:sp>
      <p:sp>
        <p:nvSpPr>
          <p:cNvPr id="10" name="Text 1"/>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10</a:t>
            </a:r>
            <a:endParaRPr lang="en-US" sz="700" dirty="0"/>
          </a:p>
        </p:txBody>
      </p:sp>
      <p:sp>
        <p:nvSpPr>
          <p:cNvPr id="11" name="Text 2"/>
          <p:cNvSpPr txBox="1"/>
          <p:nvPr/>
        </p:nvSpPr>
        <p:spPr>
          <a:xfrm>
            <a:off x="270000" y="2180670"/>
            <a:ext cx="2070900" cy="1255800"/>
          </a:xfrm>
          <a:prstGeom prst="rect">
            <a:avLst/>
          </a:prstGeom>
          <a:noFill/>
          <a:ln/>
        </p:spPr>
        <p:txBody>
          <a:bodyPr wrap="square" lIns="0" tIns="0" rIns="0" bIns="0" rtlCol="0" anchor="t"/>
          <a:lstStyle/>
          <a:p>
            <a:pPr algn="l" indent="0" marL="0">
              <a:lnSpc>
                <a:spcPct val="115000"/>
              </a:lnSpc>
              <a:buNone/>
            </a:pPr>
            <a:r>
              <a:rPr lang="en-US" sz="1215" b="1" dirty="0">
                <a:solidFill>
                  <a:srgbClr val="FFFFFF"/>
                </a:solidFill>
                <a:latin typeface="Arial" pitchFamily="34" charset="0"/>
                <a:ea typeface="Arial" pitchFamily="34" charset="-122"/>
                <a:cs typeface="Arial" pitchFamily="34" charset="-120"/>
              </a:rPr>
              <a:t>Яркие впечатления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Words like exciting, scary, funny and wonderful help students describe what the adventure felt like. They make a short story more expressive and show whether the situation was pleasant, surprising or tense.
</a:t>
            </a:r>
            <a:endParaRPr lang="en-US" sz="1215" dirty="0"/>
          </a:p>
        </p:txBody>
      </p:sp>
      <p:sp>
        <p:nvSpPr>
          <p:cNvPr id="12" name="Text 3"/>
          <p:cNvSpPr txBox="1"/>
          <p:nvPr/>
        </p:nvSpPr>
        <p:spPr>
          <a:xfrm>
            <a:off x="2447733" y="2180670"/>
            <a:ext cx="2070900" cy="1255800"/>
          </a:xfrm>
          <a:prstGeom prst="rect">
            <a:avLst/>
          </a:prstGeom>
          <a:noFill/>
          <a:ln/>
        </p:spPr>
        <p:txBody>
          <a:bodyPr wrap="square" lIns="0" tIns="0" rIns="0" bIns="0" rtlCol="0" anchor="t"/>
          <a:lstStyle/>
          <a:p>
            <a:pPr algn="l" indent="0" marL="0">
              <a:lnSpc>
                <a:spcPct val="115000"/>
              </a:lnSpc>
              <a:buNone/>
            </a:pPr>
            <a:r>
              <a:rPr lang="en-US" sz="1215" b="1" dirty="0">
                <a:solidFill>
                  <a:srgbClr val="FFFFFF"/>
                </a:solidFill>
                <a:latin typeface="Arial" pitchFamily="34" charset="0"/>
                <a:ea typeface="Arial" pitchFamily="34" charset="-122"/>
                <a:cs typeface="Arial" pitchFamily="34" charset="-120"/>
              </a:rPr>
              <a:t>Погода и место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Adjectives such as windy, cold, dark and peaceful describe the environment. With these words, ученики can explain why the journey felt difficult, calm or unusual, and they learn to notice details.
</a:t>
            </a:r>
            <a:endParaRPr lang="en-US" sz="1215" dirty="0"/>
          </a:p>
        </p:txBody>
      </p:sp>
      <p:sp>
        <p:nvSpPr>
          <p:cNvPr id="13" name="Text 4"/>
          <p:cNvSpPr txBox="1"/>
          <p:nvPr/>
        </p:nvSpPr>
        <p:spPr>
          <a:xfrm>
            <a:off x="4625466" y="2180670"/>
            <a:ext cx="2070900" cy="1255800"/>
          </a:xfrm>
          <a:prstGeom prst="rect">
            <a:avLst/>
          </a:prstGeom>
          <a:noFill/>
          <a:ln/>
        </p:spPr>
        <p:txBody>
          <a:bodyPr wrap="square" lIns="0" tIns="0" rIns="0" bIns="0" rtlCol="0" anchor="t"/>
          <a:lstStyle/>
          <a:p>
            <a:pPr algn="l" indent="0" marL="0">
              <a:lnSpc>
                <a:spcPct val="115000"/>
              </a:lnSpc>
              <a:buNone/>
            </a:pPr>
            <a:r>
              <a:rPr lang="en-US" sz="1215" b="1" dirty="0">
                <a:solidFill>
                  <a:srgbClr val="FFFFFF"/>
                </a:solidFill>
                <a:latin typeface="Arial" pitchFamily="34" charset="0"/>
                <a:ea typeface="Arial" pitchFamily="34" charset="-122"/>
                <a:cs typeface="Arial" pitchFamily="34" charset="-120"/>
              </a:rPr>
              <a:t>Чувства героев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Happy, tired, nervous, surprised and proud are useful for talking about people in the story. These words make it easier to show reaction after finding a map, crossing a river or reaching camp.
</a:t>
            </a:r>
            <a:endParaRPr lang="en-US" sz="1215" dirty="0"/>
          </a:p>
        </p:txBody>
      </p:sp>
      <p:sp>
        <p:nvSpPr>
          <p:cNvPr id="14" name="Text 5"/>
          <p:cNvSpPr txBox="1"/>
          <p:nvPr/>
        </p:nvSpPr>
        <p:spPr>
          <a:xfrm>
            <a:off x="6803198" y="2180670"/>
            <a:ext cx="2070900" cy="1255800"/>
          </a:xfrm>
          <a:prstGeom prst="rect">
            <a:avLst/>
          </a:prstGeom>
          <a:noFill/>
          <a:ln/>
        </p:spPr>
        <p:txBody>
          <a:bodyPr wrap="square" lIns="0" tIns="0" rIns="0" bIns="0" rtlCol="0" anchor="t"/>
          <a:lstStyle/>
          <a:p>
            <a:pPr algn="l" indent="0" marL="0">
              <a:lnSpc>
                <a:spcPct val="115000"/>
              </a:lnSpc>
              <a:buNone/>
            </a:pPr>
            <a:r>
              <a:rPr lang="en-US" sz="1191" b="1" dirty="0">
                <a:solidFill>
                  <a:srgbClr val="FFFFFF"/>
                </a:solidFill>
                <a:latin typeface="Arial" pitchFamily="34" charset="0"/>
                <a:ea typeface="Arial" pitchFamily="34" charset="-122"/>
                <a:cs typeface="Arial" pitchFamily="34" charset="-120"/>
              </a:rPr>
              <a:t>Пары противоположностей
</a:t>
            </a:r>
            <a:pPr algn="l" indent="0" marL="0">
              <a:lnSpc>
                <a:spcPct val="115000"/>
              </a:lnSpc>
              <a:buNone/>
            </a:pPr>
            <a:r>
              <a:rPr lang="en-US" sz="39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80" dirty="0">
                <a:solidFill>
                  <a:srgbClr val="FFFFFF"/>
                </a:solidFill>
                <a:latin typeface="Arial" pitchFamily="34" charset="0"/>
                <a:ea typeface="Arial" pitchFamily="34" charset="-122"/>
                <a:cs typeface="Arial" pitchFamily="34" charset="-120"/>
              </a:rPr>
              <a:t>Opposites like safe and dangerous, easy and hard, short and long, old and new help compare situations. They make answers more precise and support simple speaking tasks in class.
</a:t>
            </a:r>
            <a:endParaRPr lang="en-US" sz="119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22643"/>
            <a:ext cx="5163300" cy="2976995"/>
          </a:xfrm>
          <a:prstGeom prst="rect">
            <a:avLst/>
          </a:prstGeom>
        </p:spPr>
      </p:pic>
      <p:sp>
        <p:nvSpPr>
          <p:cNvPr id="4" name="Text 0"/>
          <p:cNvSpPr txBox="1"/>
          <p:nvPr/>
        </p:nvSpPr>
        <p:spPr>
          <a:xfrm>
            <a:off x="5774500" y="1452687"/>
            <a:ext cx="3099300" cy="11895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Тема объединяет работу со словами, устные ответы и короткие письменные высказывания. Это помогает перейти от узнавания лексики к её активному использованию.
</a:t>
            </a:r>
            <a:endParaRPr lang="en-US" sz="1100" dirty="0"/>
          </a:p>
        </p:txBody>
      </p:sp>
      <p:sp>
        <p:nvSpPr>
          <p:cNvPr id="5" name="Text 1"/>
          <p:cNvSpPr txBox="1"/>
          <p:nvPr/>
        </p:nvSpPr>
        <p:spPr>
          <a:xfrm>
            <a:off x="270000" y="450000"/>
            <a:ext cx="6384000" cy="540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Какие языковые навыки развивает тема Amazing Adventures
</a:t>
            </a:r>
            <a:endParaRPr lang="en-US" sz="2000" dirty="0"/>
          </a:p>
        </p:txBody>
      </p:sp>
      <p:sp>
        <p:nvSpPr>
          <p:cNvPr id="6" name="Text 2"/>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11</a:t>
            </a:r>
            <a:endParaRPr lang="en-US" sz="700" dirty="0"/>
          </a:p>
        </p:txBody>
      </p:sp>
      <p:sp>
        <p:nvSpPr>
          <p:cNvPr id="7" name="Text 3"/>
          <p:cNvSpPr txBox="1"/>
          <p:nvPr/>
        </p:nvSpPr>
        <p:spPr>
          <a:xfrm>
            <a:off x="5774500" y="2780108"/>
            <a:ext cx="3099300" cy="11895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Лексика и говорение дают наибольший эффект, а чтение и аудирование поддерживают понимание темы.
</a:t>
            </a:r>
            <a:endParaRPr lang="en-US" sz="1100" dirty="0"/>
          </a:p>
        </p:txBody>
      </p:sp>
      <p:sp>
        <p:nvSpPr>
          <p:cNvPr id="8" name="Text 4"/>
          <p:cNvSpPr txBox="1"/>
          <p:nvPr/>
        </p:nvSpPr>
        <p:spPr>
          <a:xfrm>
            <a:off x="270000" y="4325802"/>
            <a:ext cx="5163300" cy="237000"/>
          </a:xfrm>
          <a:prstGeom prst="rect">
            <a:avLst/>
          </a:prstGeom>
          <a:noFill/>
          <a:ln/>
        </p:spPr>
        <p:txBody>
          <a:bodyPr wrap="square" lIns="0" tIns="0" rIns="0" bIns="0" rtlCol="0" anchor="t"/>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Составлено по структуре урока «Amazing Adventures». Интерактивная оценка, 2025.
</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70000" y="450000"/>
            <a:ext cx="8604000" cy="540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Короткий текст о приключении как образец для чтения
</a:t>
            </a:r>
            <a:endParaRPr lang="en-US" sz="2000" dirty="0"/>
          </a:p>
        </p:txBody>
      </p:sp>
      <p:sp>
        <p:nvSpPr>
          <p:cNvPr id="9" name="Text 1"/>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12</a:t>
            </a:r>
            <a:endParaRPr lang="en-US" sz="700" dirty="0"/>
          </a:p>
        </p:txBody>
      </p:sp>
      <p:sp>
        <p:nvSpPr>
          <p:cNvPr id="10" name="Text 2"/>
          <p:cNvSpPr txBox="1"/>
          <p:nvPr/>
        </p:nvSpPr>
        <p:spPr>
          <a:xfrm>
            <a:off x="270000" y="1659775"/>
            <a:ext cx="1896000" cy="1580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1. Начало пути
</a:t>
            </a:r>
            <a:pPr algn="l" indent="0" marL="0">
              <a:lnSpc>
                <a:spcPct val="115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Дети выходят в лес и идут по знакомой тропе. В начале текста легко представить место, участников и цель путешествия.
</a:t>
            </a:r>
            <a:endParaRPr lang="en-US" sz="1200" dirty="0"/>
          </a:p>
        </p:txBody>
      </p:sp>
      <p:sp>
        <p:nvSpPr>
          <p:cNvPr id="11" name="Text 3"/>
          <p:cNvSpPr txBox="1"/>
          <p:nvPr/>
        </p:nvSpPr>
        <p:spPr>
          <a:xfrm>
            <a:off x="2505963" y="1659775"/>
            <a:ext cx="1896000" cy="1580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2. Находка карты
</a:t>
            </a:r>
            <a:pPr algn="l" indent="0" marL="0">
              <a:lnSpc>
                <a:spcPct val="115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Ребята замечают карту и понимают, куда нужно двигаться дальше. Это создаёт понятную завязку и вводит новую деталь сюжета.
</a:t>
            </a:r>
            <a:endParaRPr lang="en-US" sz="1200" dirty="0"/>
          </a:p>
        </p:txBody>
      </p:sp>
      <p:sp>
        <p:nvSpPr>
          <p:cNvPr id="12" name="Text 4"/>
          <p:cNvSpPr txBox="1"/>
          <p:nvPr/>
        </p:nvSpPr>
        <p:spPr>
          <a:xfrm>
            <a:off x="4741933" y="1659775"/>
            <a:ext cx="1896000" cy="1580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3. Препятствие и решение
</a:t>
            </a:r>
            <a:pPr algn="l" indent="0" marL="0">
              <a:lnSpc>
                <a:spcPct val="115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Путники видят реку, но находят мост и продолжают путь. Такой эпизод учит понимать простую последовательность действий.
</a:t>
            </a:r>
            <a:endParaRPr lang="en-US" sz="1200" dirty="0"/>
          </a:p>
        </p:txBody>
      </p:sp>
      <p:sp>
        <p:nvSpPr>
          <p:cNvPr id="13" name="Text 5"/>
          <p:cNvSpPr txBox="1"/>
          <p:nvPr/>
        </p:nvSpPr>
        <p:spPr>
          <a:xfrm>
            <a:off x="6977900" y="1659775"/>
            <a:ext cx="1896000" cy="1580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4. Возвращение в лагерь
</a:t>
            </a:r>
            <a:pPr algn="l" indent="0" marL="0">
              <a:lnSpc>
                <a:spcPct val="115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конце дети возвращаются в лагерь и рассказывают о своём маршруте. Завершение помогает запомнить текст как цельную историю.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45050" y="998038"/>
            <a:ext cx="3872400" cy="377407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448775"/>
            <a:ext cx="8604000" cy="5475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Иллюстрации к теме: карта, компас, палатка, остров
</a:t>
            </a:r>
            <a:endParaRPr lang="en-US" sz="2000" dirty="0"/>
          </a:p>
        </p:txBody>
      </p:sp>
      <p:sp>
        <p:nvSpPr>
          <p:cNvPr id="10" name="Text 1"/>
          <p:cNvSpPr txBox="1"/>
          <p:nvPr/>
        </p:nvSpPr>
        <p:spPr>
          <a:xfrm>
            <a:off x="270000" y="448775"/>
            <a:ext cx="8604000" cy="5475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Иллюстрации к теме: карта, компас, палатка, остров
</a:t>
            </a:r>
            <a:endParaRPr lang="en-US" sz="2000" dirty="0"/>
          </a:p>
        </p:txBody>
      </p:sp>
      <p:sp>
        <p:nvSpPr>
          <p:cNvPr id="11" name="Text 2"/>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13</a:t>
            </a:r>
            <a:endParaRPr lang="en-US" sz="700" dirty="0"/>
          </a:p>
        </p:txBody>
      </p:sp>
      <p:sp>
        <p:nvSpPr>
          <p:cNvPr id="12" name="Text 3"/>
          <p:cNvSpPr txBox="1"/>
          <p:nvPr/>
        </p:nvSpPr>
        <p:spPr>
          <a:xfrm>
            <a:off x="270000" y="3929423"/>
            <a:ext cx="4003800" cy="809400"/>
          </a:xfrm>
          <a:prstGeom prst="rect">
            <a:avLst/>
          </a:prstGeom>
          <a:noFill/>
          <a:ln/>
        </p:spPr>
        <p:txBody>
          <a:bodyPr wrap="square" lIns="0" tIns="0" rIns="0" bIns="0" rtlCol="0" anchor="t"/>
          <a:lstStyle/>
          <a:p>
            <a:pPr algn="l" indent="0" marL="0">
              <a:lnSpc>
                <a:spcPct val="115000"/>
              </a:lnSpc>
              <a:buNone/>
            </a:pPr>
            <a:r>
              <a:rPr lang="en-US" sz="1334" b="1" dirty="0">
                <a:solidFill>
                  <a:srgbClr val="FFFFFF"/>
                </a:solidFill>
                <a:latin typeface="Arial" pitchFamily="34" charset="0"/>
                <a:ea typeface="Arial" pitchFamily="34" charset="-122"/>
                <a:cs typeface="Arial" pitchFamily="34" charset="-120"/>
              </a:rPr>
              <a:t>Подписи на картинке
</a:t>
            </a:r>
            <a:pPr algn="l" indent="0" marL="0">
              <a:lnSpc>
                <a:spcPct val="115000"/>
              </a:lnSpc>
              <a:buNone/>
            </a:pPr>
            <a:r>
              <a:rPr lang="en-US" sz="74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53" dirty="0">
                <a:solidFill>
                  <a:srgbClr val="FFFFFF"/>
                </a:solidFill>
                <a:latin typeface="Arial" pitchFamily="34" charset="0"/>
                <a:ea typeface="Arial" pitchFamily="34" charset="-122"/>
                <a:cs typeface="Arial" pitchFamily="34" charset="-120"/>
              </a:rPr>
              <a:t>Короткие подписи map, compass, tent, island, river, camp, path, mountain усиливают запоминание. Ученик видит слово и сразу соотносит его с образом.
</a:t>
            </a:r>
            <a:endParaRPr lang="en-US" sz="1334" dirty="0"/>
          </a:p>
        </p:txBody>
      </p:sp>
      <p:sp>
        <p:nvSpPr>
          <p:cNvPr id="13" name="Text 4"/>
          <p:cNvSpPr txBox="1"/>
          <p:nvPr/>
        </p:nvSpPr>
        <p:spPr>
          <a:xfrm>
            <a:off x="270000" y="3005580"/>
            <a:ext cx="4003800" cy="809400"/>
          </a:xfrm>
          <a:prstGeom prst="rect">
            <a:avLst/>
          </a:prstGeom>
          <a:noFill/>
          <a:ln/>
        </p:spPr>
        <p:txBody>
          <a:bodyPr wrap="square" lIns="0" tIns="0" rIns="0" bIns="0" rtlCol="0" anchor="t"/>
          <a:lstStyle/>
          <a:p>
            <a:pPr algn="l" indent="0" marL="0">
              <a:lnSpc>
                <a:spcPct val="115000"/>
              </a:lnSpc>
              <a:buNone/>
            </a:pPr>
            <a:r>
              <a:rPr lang="en-US" sz="1289" b="1" dirty="0">
                <a:solidFill>
                  <a:srgbClr val="FFFFFF"/>
                </a:solidFill>
                <a:latin typeface="Arial" pitchFamily="34" charset="0"/>
                <a:ea typeface="Arial" pitchFamily="34" charset="-122"/>
                <a:cs typeface="Arial" pitchFamily="34" charset="-120"/>
              </a:rPr>
              <a:t>Природные места
</a:t>
            </a:r>
            <a:pPr algn="l" indent="0" marL="0">
              <a:lnSpc>
                <a:spcPct val="115000"/>
              </a:lnSpc>
              <a:buNone/>
            </a:pPr>
            <a:r>
              <a:rPr lang="en-US" sz="71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14" dirty="0">
                <a:solidFill>
                  <a:srgbClr val="FFFFFF"/>
                </a:solidFill>
                <a:latin typeface="Arial" pitchFamily="34" charset="0"/>
                <a:ea typeface="Arial" pitchFamily="34" charset="-122"/>
                <a:cs typeface="Arial" pitchFamily="34" charset="-120"/>
              </a:rPr>
              <a:t>Остров, гора, река и лес подходят для сюжетов о поиске, переходе и исследовании. Эти объекты помогают описывать место действия простыми английскими фразами.
</a:t>
            </a:r>
            <a:endParaRPr lang="en-US" sz="1289" dirty="0"/>
          </a:p>
        </p:txBody>
      </p:sp>
      <p:sp>
        <p:nvSpPr>
          <p:cNvPr id="14" name="Text 5"/>
          <p:cNvSpPr txBox="1"/>
          <p:nvPr/>
        </p:nvSpPr>
        <p:spPr>
          <a:xfrm>
            <a:off x="270000" y="2081736"/>
            <a:ext cx="4003800" cy="809400"/>
          </a:xfrm>
          <a:prstGeom prst="rect">
            <a:avLst/>
          </a:prstGeom>
          <a:noFill/>
          <a:ln/>
        </p:spPr>
        <p:txBody>
          <a:bodyPr wrap="square" lIns="0" tIns="0" rIns="0" bIns="0" rtlCol="0" anchor="t"/>
          <a:lstStyle/>
          <a:p>
            <a:pPr algn="l" indent="0" marL="0">
              <a:lnSpc>
                <a:spcPct val="115000"/>
              </a:lnSpc>
              <a:buNone/>
            </a:pPr>
            <a:r>
              <a:rPr lang="en-US" sz="1334" b="1" dirty="0">
                <a:solidFill>
                  <a:srgbClr val="FFFFFF"/>
                </a:solidFill>
                <a:latin typeface="Arial" pitchFamily="34" charset="0"/>
                <a:ea typeface="Arial" pitchFamily="34" charset="-122"/>
                <a:cs typeface="Arial" pitchFamily="34" charset="-120"/>
              </a:rPr>
              <a:t>Предметы похода
</a:t>
            </a:r>
            <a:pPr algn="l" indent="0" marL="0">
              <a:lnSpc>
                <a:spcPct val="115000"/>
              </a:lnSpc>
              <a:buNone/>
            </a:pPr>
            <a:r>
              <a:rPr lang="en-US" sz="74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53" dirty="0">
                <a:solidFill>
                  <a:srgbClr val="FFFFFF"/>
                </a:solidFill>
                <a:latin typeface="Arial" pitchFamily="34" charset="0"/>
                <a:ea typeface="Arial" pitchFamily="34" charset="-122"/>
                <a:cs typeface="Arial" pitchFamily="34" charset="-120"/>
              </a:rPr>
              <a:t>Рюкзак, палатка и костёр создают образ путешествия на природе. По ним легко объяснять слова camp, tent, path и learn them through a realistic scene.
</a:t>
            </a:r>
            <a:endParaRPr lang="en-US" sz="1334" dirty="0"/>
          </a:p>
        </p:txBody>
      </p:sp>
      <p:sp>
        <p:nvSpPr>
          <p:cNvPr id="15" name="Text 6"/>
          <p:cNvSpPr txBox="1"/>
          <p:nvPr/>
        </p:nvSpPr>
        <p:spPr>
          <a:xfrm>
            <a:off x="270000" y="1157900"/>
            <a:ext cx="4003800" cy="809400"/>
          </a:xfrm>
          <a:prstGeom prst="rect">
            <a:avLst/>
          </a:prstGeom>
          <a:noFill/>
          <a:ln/>
        </p:spPr>
        <p:txBody>
          <a:bodyPr wrap="square" lIns="0" tIns="0" rIns="0" bIns="0" rtlCol="0" anchor="t"/>
          <a:lstStyle/>
          <a:p>
            <a:pPr algn="l" indent="0" marL="0">
              <a:lnSpc>
                <a:spcPct val="115000"/>
              </a:lnSpc>
              <a:buNone/>
            </a:pPr>
            <a:r>
              <a:rPr lang="en-US" sz="1231" b="1" dirty="0">
                <a:solidFill>
                  <a:srgbClr val="FFFFFF"/>
                </a:solidFill>
                <a:latin typeface="Arial" pitchFamily="34" charset="0"/>
                <a:ea typeface="Arial" pitchFamily="34" charset="-122"/>
                <a:cs typeface="Arial" pitchFamily="34" charset="-120"/>
              </a:rPr>
              <a:t>Визуальная опора
</a:t>
            </a:r>
            <a:pPr algn="l" indent="0" marL="0">
              <a:lnSpc>
                <a:spcPct val="115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5" dirty="0">
                <a:solidFill>
                  <a:srgbClr val="FFFFFF"/>
                </a:solidFill>
                <a:latin typeface="Arial" pitchFamily="34" charset="0"/>
                <a:ea typeface="Arial" pitchFamily="34" charset="-122"/>
                <a:cs typeface="Arial" pitchFamily="34" charset="-120"/>
              </a:rPr>
              <a:t>Карта и компас помогают ученикам связать английские слова с направлением, маршрутом и поиском пути. Такие изображения делают новую лексику более понятной и быстро узнаваемой.
</a:t>
            </a:r>
            <a:endParaRPr lang="en-US" sz="123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2008780"/>
            <a:ext cx="5163300" cy="140472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774500" y="1220748"/>
            <a:ext cx="3099300" cy="14088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Короткие реплики помогают быстро реагировать в сюжете путешествия и поддерживать диалог на простом английском.
</a:t>
            </a:r>
            <a:endParaRPr lang="en-US" sz="1100" dirty="0"/>
          </a:p>
        </p:txBody>
      </p:sp>
      <p:sp>
        <p:nvSpPr>
          <p:cNvPr id="6" name="Text 1"/>
          <p:cNvSpPr txBox="1"/>
          <p:nvPr/>
        </p:nvSpPr>
        <p:spPr>
          <a:xfrm>
            <a:off x="2489800" y="450000"/>
            <a:ext cx="6384000" cy="540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Типичные фразы для общения в теме приключений
</a:t>
            </a:r>
            <a:endParaRPr lang="en-US" sz="2000" dirty="0"/>
          </a:p>
        </p:txBody>
      </p:sp>
      <p:sp>
        <p:nvSpPr>
          <p:cNvPr id="7" name="Text 2"/>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14</a:t>
            </a:r>
            <a:endParaRPr lang="en-US" sz="700" dirty="0"/>
          </a:p>
        </p:txBody>
      </p:sp>
      <p:sp>
        <p:nvSpPr>
          <p:cNvPr id="8" name="Text 3"/>
          <p:cNvSpPr txBox="1"/>
          <p:nvPr/>
        </p:nvSpPr>
        <p:spPr>
          <a:xfrm>
            <a:off x="5774500" y="2792805"/>
            <a:ext cx="3099300" cy="14088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Эти фразы полезны для командной работы и помогают ученикам действовать в типичных ситуациях путешествия.
</a:t>
            </a:r>
            <a:endParaRPr lang="en-US" sz="1100" dirty="0"/>
          </a:p>
        </p:txBody>
      </p:sp>
      <p:sp>
        <p:nvSpPr>
          <p:cNvPr id="9" name="Text 4"/>
          <p:cNvSpPr txBox="1"/>
          <p:nvPr/>
        </p:nvSpPr>
        <p:spPr>
          <a:xfrm>
            <a:off x="270000" y="4325802"/>
            <a:ext cx="5163300" cy="237000"/>
          </a:xfrm>
          <a:prstGeom prst="rect">
            <a:avLst/>
          </a:prstGeom>
          <a:noFill/>
          <a:ln/>
        </p:spPr>
        <p:txBody>
          <a:bodyPr wrap="square" lIns="0" tIns="0" rIns="0" bIns="0" rtlCol="0" anchor="t"/>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Составлено по материалам темы «Amazing Adventures».
</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4646" y="1327475"/>
            <a:ext cx="8594708" cy="3340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70000" y="450000"/>
            <a:ext cx="8604000" cy="4422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Как строится диалог о приключении в 5 классе
</a:t>
            </a:r>
            <a:endParaRPr lang="en-US" sz="2000" dirty="0"/>
          </a:p>
        </p:txBody>
      </p:sp>
      <p:sp>
        <p:nvSpPr>
          <p:cNvPr id="6" name="Text 1"/>
          <p:cNvSpPr txBox="1"/>
          <p:nvPr/>
        </p:nvSpPr>
        <p:spPr>
          <a:xfrm>
            <a:off x="270000" y="950875"/>
            <a:ext cx="8604000" cy="212400"/>
          </a:xfrm>
          <a:prstGeom prst="rect">
            <a:avLst/>
          </a:prstGeom>
          <a:noFill/>
          <a:ln/>
        </p:spPr>
        <p:txBody>
          <a:bodyPr wrap="square" lIns="0" tIns="0" rIns="0" bIns="0" rtlCol="0" anchor="t"/>
          <a:lstStyle/>
          <a:p>
            <a:pPr algn="l" indent="0" marL="0">
              <a:lnSpc>
                <a:spcPct val="80000"/>
              </a:lnSpc>
              <a:buNone/>
            </a:pPr>
            <a:r>
              <a:rPr lang="en-US" sz="1100" dirty="0">
                <a:solidFill>
                  <a:srgbClr val="FFFFFF"/>
                </a:solidFill>
                <a:latin typeface="Arial" pitchFamily="34" charset="0"/>
                <a:ea typeface="Arial" pitchFamily="34" charset="-122"/>
                <a:cs typeface="Arial" pitchFamily="34" charset="-120"/>
              </a:rPr>
              <a:t>Схема отражает типичный порядок короткого диалога по теме путешествия и поиска пути.
</a:t>
            </a:r>
            <a:endParaRPr lang="en-US" sz="1100" dirty="0"/>
          </a:p>
        </p:txBody>
      </p:sp>
      <p:sp>
        <p:nvSpPr>
          <p:cNvPr id="7" name="Text 2"/>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134437" y="1102541"/>
            <a:ext cx="263100" cy="233867"/>
          </a:xfrm>
          <a:prstGeom prst="rect">
            <a:avLst/>
          </a:prstGeom>
        </p:spPr>
      </p:pic>
      <p:pic>
        <p:nvPicPr>
          <p:cNvPr id="6" name="Image 4" descr="preencoded.png">    </p:cNvPr>
          <p:cNvPicPr>
            <a:picLocks noChangeAspect="1"/>
          </p:cNvPicPr>
          <p:nvPr/>
        </p:nvPicPr>
        <p:blipFill>
          <a:blip r:embed="rId5"/>
          <a:stretch>
            <a:fillRect/>
          </a:stretch>
        </p:blipFill>
        <p:spPr>
          <a:xfrm>
            <a:off x="2310456" y="2051038"/>
            <a:ext cx="262500" cy="262500"/>
          </a:xfrm>
          <a:prstGeom prst="rect">
            <a:avLst/>
          </a:prstGeom>
        </p:spPr>
      </p:pic>
      <p:pic>
        <p:nvPicPr>
          <p:cNvPr id="7" name="Image 5" descr="preencoded.png">    </p:cNvPr>
          <p:cNvPicPr>
            <a:picLocks noChangeAspect="1"/>
          </p:cNvPicPr>
          <p:nvPr/>
        </p:nvPicPr>
        <p:blipFill>
          <a:blip r:embed="rId6"/>
          <a:stretch>
            <a:fillRect/>
          </a:stretch>
        </p:blipFill>
        <p:spPr>
          <a:xfrm>
            <a:off x="1452266" y="3028168"/>
            <a:ext cx="263100" cy="233867"/>
          </a:xfrm>
          <a:prstGeom prst="rect">
            <a:avLst/>
          </a:prstGeom>
        </p:spPr>
      </p:pic>
      <p:pic>
        <p:nvPicPr>
          <p:cNvPr id="8" name="Image 6" descr="preencoded.png">    </p:cNvPr>
          <p:cNvPicPr>
            <a:picLocks noChangeAspect="1"/>
          </p:cNvPicPr>
          <p:nvPr/>
        </p:nvPicPr>
        <p:blipFill>
          <a:blip r:embed="rId7"/>
          <a:stretch>
            <a:fillRect/>
          </a:stretch>
        </p:blipFill>
        <p:spPr>
          <a:xfrm>
            <a:off x="628271" y="3976665"/>
            <a:ext cx="262500" cy="262500"/>
          </a:xfrm>
          <a:prstGeom prst="rect">
            <a:avLst/>
          </a:prstGeom>
        </p:spPr>
      </p:pic>
      <p:sp>
        <p:nvSpPr>
          <p:cNvPr id="9" name="Text 0"/>
          <p:cNvSpPr txBox="1"/>
          <p:nvPr/>
        </p:nvSpPr>
        <p:spPr>
          <a:xfrm>
            <a:off x="2489800" y="450000"/>
            <a:ext cx="6384000" cy="508500"/>
          </a:xfrm>
          <a:prstGeom prst="rect">
            <a:avLst/>
          </a:prstGeom>
          <a:noFill/>
          <a:ln/>
        </p:spPr>
        <p:txBody>
          <a:bodyPr wrap="square" lIns="0" tIns="0" rIns="0" bIns="0" rtlCol="0" anchor="t"/>
          <a:lstStyle/>
          <a:p>
            <a:pPr algn="l" indent="0" marL="0">
              <a:lnSpc>
                <a:spcPct val="100000"/>
              </a:lnSpc>
              <a:buNone/>
            </a:pPr>
            <a:r>
              <a:rPr lang="en-US" sz="1800" b="1" dirty="0">
                <a:solidFill>
                  <a:srgbClr val="FFFFFF"/>
                </a:solidFill>
                <a:latin typeface="Arial" pitchFamily="34" charset="0"/>
                <a:ea typeface="Arial" pitchFamily="34" charset="-122"/>
                <a:cs typeface="Arial" pitchFamily="34" charset="-120"/>
              </a:rPr>
              <a:t>Связь темы с межпредметными знаниями
</a:t>
            </a:r>
            <a:endParaRPr lang="en-US" sz="1800" dirty="0"/>
          </a:p>
        </p:txBody>
      </p:sp>
      <p:sp>
        <p:nvSpPr>
          <p:cNvPr id="10" name="Text 1"/>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16</a:t>
            </a:r>
            <a:endParaRPr lang="en-US" sz="700" dirty="0"/>
          </a:p>
        </p:txBody>
      </p:sp>
      <p:sp>
        <p:nvSpPr>
          <p:cNvPr id="11" name="Text 2"/>
          <p:cNvSpPr txBox="1"/>
          <p:nvPr/>
        </p:nvSpPr>
        <p:spPr>
          <a:xfrm>
            <a:off x="3572289" y="1088225"/>
            <a:ext cx="4172400" cy="896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География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Карта, маршрут и стороны света связывают английскую лексику с реальными умениями ориентироваться. Ученики лучше понимают слова, когда описывают путь, местность и направление движения.
</a:t>
            </a:r>
            <a:endParaRPr lang="en-US" sz="1100" dirty="0"/>
          </a:p>
        </p:txBody>
      </p:sp>
      <p:sp>
        <p:nvSpPr>
          <p:cNvPr id="12" name="Text 3"/>
          <p:cNvSpPr txBox="1"/>
          <p:nvPr/>
        </p:nvSpPr>
        <p:spPr>
          <a:xfrm>
            <a:off x="2748008" y="2051038"/>
            <a:ext cx="4172400" cy="896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Природоведение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Растения, животные и природные зоны помогают назвать особенности леса, реки или гор. Это расширяет словарь и делает описание места более точным и живым.
</a:t>
            </a:r>
            <a:endParaRPr lang="en-US" sz="1100" dirty="0"/>
          </a:p>
        </p:txBody>
      </p:sp>
      <p:sp>
        <p:nvSpPr>
          <p:cNvPr id="13" name="Text 4"/>
          <p:cNvSpPr txBox="1"/>
          <p:nvPr/>
        </p:nvSpPr>
        <p:spPr>
          <a:xfrm>
            <a:off x="1890118" y="3013851"/>
            <a:ext cx="4172400" cy="896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Литературное чтение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Истории о героях и путешествиях учат понимать сюжет, последовательность событий и характер персонажей. Английские слова легче запоминаются в знакомой форме рассказа.
</a:t>
            </a:r>
            <a:endParaRPr lang="en-US" sz="1100" dirty="0"/>
          </a:p>
        </p:txBody>
      </p:sp>
      <p:sp>
        <p:nvSpPr>
          <p:cNvPr id="14" name="Text 5"/>
          <p:cNvSpPr txBox="1"/>
          <p:nvPr/>
        </p:nvSpPr>
        <p:spPr>
          <a:xfrm>
            <a:off x="1065823" y="3976665"/>
            <a:ext cx="4172400" cy="896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Практика в классе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Школьные задания с картой, маршрутами и описанием объектов соединяют английский язык с другими предметами. Такой подход помогает учиться через наблюдение и сравнение.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22643"/>
            <a:ext cx="5163300" cy="2976995"/>
          </a:xfrm>
          <a:prstGeom prst="rect">
            <a:avLst/>
          </a:prstGeom>
        </p:spPr>
      </p:pic>
      <p:sp>
        <p:nvSpPr>
          <p:cNvPr id="4" name="Text 0"/>
          <p:cNvSpPr txBox="1"/>
          <p:nvPr/>
        </p:nvSpPr>
        <p:spPr>
          <a:xfrm>
            <a:off x="5774500" y="1452687"/>
            <a:ext cx="3099300" cy="11895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На выбор сюжета влияет не только необычность, но и возможность быстро представить себя участником истории. Яркие образы поддерживают обсуждение и вопросы.
</a:t>
            </a:r>
            <a:endParaRPr lang="en-US" sz="1100" dirty="0"/>
          </a:p>
        </p:txBody>
      </p:sp>
      <p:sp>
        <p:nvSpPr>
          <p:cNvPr id="5" name="Text 1"/>
          <p:cNvSpPr txBox="1"/>
          <p:nvPr/>
        </p:nvSpPr>
        <p:spPr>
          <a:xfrm>
            <a:off x="270000" y="450000"/>
            <a:ext cx="6384000" cy="540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Что чаще всего вызывает интерес у учеников в теме
</a:t>
            </a:r>
            <a:endParaRPr lang="en-US" sz="2000" dirty="0"/>
          </a:p>
        </p:txBody>
      </p:sp>
      <p:sp>
        <p:nvSpPr>
          <p:cNvPr id="6" name="Text 2"/>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17</a:t>
            </a:r>
            <a:endParaRPr lang="en-US" sz="700" dirty="0"/>
          </a:p>
        </p:txBody>
      </p:sp>
      <p:sp>
        <p:nvSpPr>
          <p:cNvPr id="7" name="Text 3"/>
          <p:cNvSpPr txBox="1"/>
          <p:nvPr/>
        </p:nvSpPr>
        <p:spPr>
          <a:xfrm>
            <a:off x="5774500" y="2780108"/>
            <a:ext cx="3099300" cy="11895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Самыми привлекательными остаются поисковые и фантастические сюжеты; спокойные варианты полезны для перехода к повседневной речи.
</a:t>
            </a:r>
            <a:endParaRPr lang="en-US" sz="1100" dirty="0"/>
          </a:p>
        </p:txBody>
      </p:sp>
      <p:sp>
        <p:nvSpPr>
          <p:cNvPr id="8" name="Text 4"/>
          <p:cNvSpPr txBox="1"/>
          <p:nvPr/>
        </p:nvSpPr>
        <p:spPr>
          <a:xfrm>
            <a:off x="270000" y="4325802"/>
            <a:ext cx="5163300" cy="237000"/>
          </a:xfrm>
          <a:prstGeom prst="rect">
            <a:avLst/>
          </a:prstGeom>
          <a:noFill/>
          <a:ln/>
        </p:spPr>
        <p:txBody>
          <a:bodyPr wrap="square" lIns="0" tIns="0" rIns="0" bIns="0" rtlCol="0" anchor="t"/>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Составлено по тематическому распределению сюжетов урока «Amazing Adventures». Оценка для учебной презентации, 2025.
</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450000"/>
            <a:ext cx="8604000" cy="5400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Слова и фразы для повторения перед завершением урока
</a:t>
            </a:r>
            <a:endParaRPr lang="en-US" sz="2000" dirty="0"/>
          </a:p>
        </p:txBody>
      </p:sp>
      <p:sp>
        <p:nvSpPr>
          <p:cNvPr id="10" name="Text 1"/>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18</a:t>
            </a:r>
            <a:endParaRPr lang="en-US" sz="700" dirty="0"/>
          </a:p>
        </p:txBody>
      </p:sp>
      <p:sp>
        <p:nvSpPr>
          <p:cNvPr id="11" name="Text 2"/>
          <p:cNvSpPr txBox="1"/>
          <p:nvPr/>
        </p:nvSpPr>
        <p:spPr>
          <a:xfrm>
            <a:off x="270000" y="1916100"/>
            <a:ext cx="1669500" cy="1311300"/>
          </a:xfrm>
          <a:prstGeom prst="rect">
            <a:avLst/>
          </a:prstGeom>
          <a:noFill/>
          <a:ln/>
        </p:spPr>
        <p:txBody>
          <a:bodyPr wrap="square" lIns="0" tIns="0" rIns="0" bIns="0" rtlCol="0" anchor="t"/>
          <a:lstStyle/>
          <a:p>
            <a:pPr algn="l" indent="0" marL="0">
              <a:lnSpc>
                <a:spcPct val="115000"/>
              </a:lnSpc>
              <a:buNone/>
            </a:pPr>
            <a:r>
              <a:rPr lang="en-US" sz="1122" b="1" dirty="0">
                <a:solidFill>
                  <a:srgbClr val="FFFFFF"/>
                </a:solidFill>
                <a:latin typeface="Arial" pitchFamily="34" charset="0"/>
                <a:ea typeface="Arial" pitchFamily="34" charset="-122"/>
                <a:cs typeface="Arial" pitchFamily="34" charset="-120"/>
              </a:rPr>
              <a:t>Базовая лексика
</a:t>
            </a:r>
            <a:pPr algn="l" indent="0" marL="0">
              <a:lnSpc>
                <a:spcPct val="115000"/>
              </a:lnSpc>
              <a:buNone/>
            </a:pPr>
            <a:r>
              <a:rPr lang="en-US" sz="54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Повторите ключевые слова adventure, journey, explore, map, forest и river. Они помогают назвать место, действие и общий сюжет путешествия без сложных конструкций.
</a:t>
            </a:r>
            <a:endParaRPr lang="en-US" sz="1122" dirty="0"/>
          </a:p>
        </p:txBody>
      </p:sp>
      <p:sp>
        <p:nvSpPr>
          <p:cNvPr id="12" name="Text 3"/>
          <p:cNvSpPr txBox="1"/>
          <p:nvPr/>
        </p:nvSpPr>
        <p:spPr>
          <a:xfrm>
            <a:off x="2003627" y="1916100"/>
            <a:ext cx="1669500" cy="1311300"/>
          </a:xfrm>
          <a:prstGeom prst="rect">
            <a:avLst/>
          </a:prstGeom>
          <a:noFill/>
          <a:ln/>
        </p:spPr>
        <p:txBody>
          <a:bodyPr wrap="square" lIns="0" tIns="0" rIns="0" bIns="0" rtlCol="0" anchor="t"/>
          <a:lstStyle/>
          <a:p>
            <a:pPr algn="l" indent="0" marL="0">
              <a:lnSpc>
                <a:spcPct val="115000"/>
              </a:lnSpc>
              <a:buNone/>
            </a:pPr>
            <a:r>
              <a:rPr lang="en-US" sz="1122" b="1" dirty="0">
                <a:solidFill>
                  <a:srgbClr val="FFFFFF"/>
                </a:solidFill>
                <a:latin typeface="Arial" pitchFamily="34" charset="0"/>
                <a:ea typeface="Arial" pitchFamily="34" charset="-122"/>
                <a:cs typeface="Arial" pitchFamily="34" charset="-120"/>
              </a:rPr>
              <a:t>Слова безопасности
</a:t>
            </a:r>
            <a:pPr algn="l" indent="0" marL="0">
              <a:lnSpc>
                <a:spcPct val="115000"/>
              </a:lnSpc>
              <a:buNone/>
            </a:pPr>
            <a:r>
              <a:rPr lang="en-US" sz="54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Особое внимание стоит уделить словам safe, brave, lost и help. Они нужны, чтобы описать трудность, поддержать команду и показать результат поиска пути.
</a:t>
            </a:r>
            <a:endParaRPr lang="en-US" sz="1122" dirty="0"/>
          </a:p>
        </p:txBody>
      </p:sp>
      <p:sp>
        <p:nvSpPr>
          <p:cNvPr id="13" name="Text 4"/>
          <p:cNvSpPr txBox="1"/>
          <p:nvPr/>
        </p:nvSpPr>
        <p:spPr>
          <a:xfrm>
            <a:off x="3737253" y="1916100"/>
            <a:ext cx="1669500" cy="1311300"/>
          </a:xfrm>
          <a:prstGeom prst="rect">
            <a:avLst/>
          </a:prstGeom>
          <a:noFill/>
          <a:ln/>
        </p:spPr>
        <p:txBody>
          <a:bodyPr wrap="square" lIns="0" tIns="0" rIns="0" bIns="0" rtlCol="0" anchor="t"/>
          <a:lstStyle/>
          <a:p>
            <a:pPr algn="l" indent="0" marL="0">
              <a:lnSpc>
                <a:spcPct val="115000"/>
              </a:lnSpc>
              <a:buNone/>
            </a:pPr>
            <a:r>
              <a:rPr lang="en-US" sz="1122" b="1" dirty="0">
                <a:solidFill>
                  <a:srgbClr val="FFFFFF"/>
                </a:solidFill>
                <a:latin typeface="Arial" pitchFamily="34" charset="0"/>
                <a:ea typeface="Arial" pitchFamily="34" charset="-122"/>
                <a:cs typeface="Arial" pitchFamily="34" charset="-120"/>
              </a:rPr>
              <a:t>Короткие модели
</a:t>
            </a:r>
            <a:pPr algn="l" indent="0" marL="0">
              <a:lnSpc>
                <a:spcPct val="115000"/>
              </a:lnSpc>
              <a:buNone/>
            </a:pPr>
            <a:r>
              <a:rPr lang="en-US" sz="54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Фразы We are ready. We have a map. The path is long. помогают быстро составить связное сообщение. Такие образцы удобно использовать в устном ответе.
</a:t>
            </a:r>
            <a:endParaRPr lang="en-US" sz="1122" dirty="0"/>
          </a:p>
        </p:txBody>
      </p:sp>
      <p:sp>
        <p:nvSpPr>
          <p:cNvPr id="14" name="Text 5"/>
          <p:cNvSpPr txBox="1"/>
          <p:nvPr/>
        </p:nvSpPr>
        <p:spPr>
          <a:xfrm>
            <a:off x="5470878" y="1916100"/>
            <a:ext cx="1669500" cy="1311300"/>
          </a:xfrm>
          <a:prstGeom prst="rect">
            <a:avLst/>
          </a:prstGeom>
          <a:noFill/>
          <a:ln/>
        </p:spPr>
        <p:txBody>
          <a:bodyPr wrap="square" lIns="0" tIns="0" rIns="0" bIns="0" rtlCol="0" anchor="t"/>
          <a:lstStyle/>
          <a:p>
            <a:pPr algn="l" indent="0" marL="0">
              <a:lnSpc>
                <a:spcPct val="115000"/>
              </a:lnSpc>
              <a:buNone/>
            </a:pPr>
            <a:r>
              <a:rPr lang="en-US" sz="1122" b="1" dirty="0">
                <a:solidFill>
                  <a:srgbClr val="FFFFFF"/>
                </a:solidFill>
                <a:latin typeface="Arial" pitchFamily="34" charset="0"/>
                <a:ea typeface="Arial" pitchFamily="34" charset="-122"/>
                <a:cs typeface="Arial" pitchFamily="34" charset="-120"/>
              </a:rPr>
              <a:t>Описание команды
</a:t>
            </a:r>
            <a:pPr algn="l" indent="0" marL="0">
              <a:lnSpc>
                <a:spcPct val="115000"/>
              </a:lnSpc>
              <a:buNone/>
            </a:pPr>
            <a:r>
              <a:rPr lang="en-US" sz="54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The team is brave. We are safe. Эти предложения показывают не только действие, но и состояние участников. Они хорошо подходят для финального повторения темы.
</a:t>
            </a:r>
            <a:endParaRPr lang="en-US" sz="1122" dirty="0"/>
          </a:p>
        </p:txBody>
      </p:sp>
      <p:sp>
        <p:nvSpPr>
          <p:cNvPr id="15" name="Text 6"/>
          <p:cNvSpPr txBox="1"/>
          <p:nvPr/>
        </p:nvSpPr>
        <p:spPr>
          <a:xfrm>
            <a:off x="7204485" y="1916100"/>
            <a:ext cx="1669500" cy="1311300"/>
          </a:xfrm>
          <a:prstGeom prst="rect">
            <a:avLst/>
          </a:prstGeom>
          <a:noFill/>
          <a:ln/>
        </p:spPr>
        <p:txBody>
          <a:bodyPr wrap="square" lIns="0" tIns="0" rIns="0" bIns="0" rtlCol="0" anchor="t"/>
          <a:lstStyle/>
          <a:p>
            <a:pPr algn="l" indent="0" marL="0">
              <a:lnSpc>
                <a:spcPct val="115000"/>
              </a:lnSpc>
              <a:buNone/>
            </a:pPr>
            <a:r>
              <a:rPr lang="en-US" sz="1122" b="1" dirty="0">
                <a:solidFill>
                  <a:srgbClr val="FFFFFF"/>
                </a:solidFill>
                <a:latin typeface="Arial" pitchFamily="34" charset="0"/>
                <a:ea typeface="Arial" pitchFamily="34" charset="-122"/>
                <a:cs typeface="Arial" pitchFamily="34" charset="-120"/>
              </a:rPr>
              <a:t>Финальная проверка
</a:t>
            </a:r>
            <a:pPr algn="l" indent="0" marL="0">
              <a:lnSpc>
                <a:spcPct val="115000"/>
              </a:lnSpc>
              <a:buNone/>
            </a:pPr>
            <a:r>
              <a:rPr lang="en-US" sz="54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Если ученик может назвать предметы, описать маршрут и сказать, что произошло в конце, значит основная лексика усвоена. Это хороший итог урока.
</a:t>
            </a:r>
            <a:endParaRPr lang="en-US" sz="112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645325" y="1232298"/>
            <a:ext cx="4270500" cy="1768254"/>
          </a:xfrm>
          <a:prstGeom prst="rect">
            <a:avLst/>
          </a:prstGeom>
        </p:spPr>
      </p:pic>
      <p:pic>
        <p:nvPicPr>
          <p:cNvPr id="5" name="Image 3" descr="preencoded.png">    </p:cNvPr>
          <p:cNvPicPr>
            <a:picLocks noChangeAspect="1"/>
          </p:cNvPicPr>
          <p:nvPr/>
        </p:nvPicPr>
        <p:blipFill>
          <a:blip r:embed="rId4"/>
          <a:stretch>
            <a:fillRect/>
          </a:stretch>
        </p:blipFill>
        <p:spPr>
          <a:xfrm>
            <a:off x="4645325" y="3052536"/>
            <a:ext cx="4270500" cy="1768254"/>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489800" y="450000"/>
            <a:ext cx="6384000" cy="554100"/>
          </a:xfrm>
          <a:prstGeom prst="rect">
            <a:avLst/>
          </a:prstGeom>
          <a:noFill/>
          <a:ln/>
        </p:spPr>
        <p:txBody>
          <a:bodyPr wrap="square" lIns="0" tIns="0" rIns="0" bIns="0" rtlCol="0" anchor="t"/>
          <a:lstStyle/>
          <a:p>
            <a:pPr algn="l" indent="0" marL="0">
              <a:lnSpc>
                <a:spcPct val="100000"/>
              </a:lnSpc>
              <a:buNone/>
            </a:pPr>
            <a:r>
              <a:rPr lang="en-US" sz="1800" b="1" dirty="0">
                <a:solidFill>
                  <a:srgbClr val="FFFFFF"/>
                </a:solidFill>
                <a:latin typeface="Arial" pitchFamily="34" charset="0"/>
                <a:ea typeface="Arial" pitchFamily="34" charset="-122"/>
                <a:cs typeface="Arial" pitchFamily="34" charset="-120"/>
              </a:rPr>
              <a:t>Почему тема приключений помогает говорить по-английски увереннее
</a:t>
            </a:r>
            <a:endParaRPr lang="en-US" sz="1800" dirty="0"/>
          </a:p>
        </p:txBody>
      </p:sp>
      <p:sp>
        <p:nvSpPr>
          <p:cNvPr id="8" name="Text 1"/>
          <p:cNvSpPr txBox="1"/>
          <p:nvPr/>
        </p:nvSpPr>
        <p:spPr>
          <a:xfrm>
            <a:off x="482100" y="1406850"/>
            <a:ext cx="3888000" cy="14094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Когда есть карта, легче начать говорить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Ученикам проще отвечать, если перед ними понятная ситуация: карта, тропа и выбор пути. В таком сюжете короткие фразы звучат естественно, а ошибки не мешают смыслу. Ребёнок быстрее включается в разговор и не боится первого ответа.
</a:t>
            </a:r>
            <a:endParaRPr lang="en-US" sz="1300" dirty="0"/>
          </a:p>
        </p:txBody>
      </p:sp>
      <p:sp>
        <p:nvSpPr>
          <p:cNvPr id="9" name="Text 2"/>
          <p:cNvSpPr txBox="1"/>
          <p:nvPr/>
        </p:nvSpPr>
        <p:spPr>
          <a:xfrm>
            <a:off x="482100" y="3231975"/>
            <a:ext cx="3888000" cy="14094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Команда делает речь смелее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Когда герои ищут дорогу вместе, появляются простые вопросы, просьбы и ответы. Фразы помогают договориться, уточнить направление и поддержать друг друга. Именно поэтому тема приключений снижает языковой барьер и делает устную речь более свободной.
</a:t>
            </a:r>
            <a:endParaRPr lang="en-US" sz="1300" dirty="0"/>
          </a:p>
        </p:txBody>
      </p:sp>
      <p:sp>
        <p:nvSpPr>
          <p:cNvPr id="10" name="Text 3"/>
          <p:cNvSpPr txBox="1"/>
          <p:nvPr/>
        </p:nvSpPr>
        <p:spPr>
          <a:xfrm>
            <a:off x="7838325" y="4872200"/>
            <a:ext cx="1035600" cy="145800"/>
          </a:xfrm>
          <a:prstGeom prst="rect">
            <a:avLst/>
          </a:prstGeom>
          <a:noFill/>
          <a:ln/>
        </p:spPr>
        <p:txBody>
          <a:bodyPr wrap="square" lIns="0" tIns="0" rIns="0" bIns="0" rtlCol="0" anchor="t"/>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19</a:t>
            </a:r>
            <a:endParaRPr lang="en-US" sz="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70000" y="1080850"/>
            <a:ext cx="5834700" cy="1392000"/>
          </a:xfrm>
          <a:prstGeom prst="rect">
            <a:avLst/>
          </a:prstGeom>
          <a:noFill/>
          <a:ln/>
        </p:spPr>
        <p:txBody>
          <a:bodyPr wrap="square" lIns="0" tIns="0" rIns="0" bIns="0" rtlCol="0" anchor="t"/>
          <a:lstStyle/>
          <a:p>
            <a:pPr algn="l" indent="0" marL="0">
              <a:lnSpc>
                <a:spcPct val="100000"/>
              </a:lnSpc>
              <a:buNone/>
            </a:pPr>
            <a:r>
              <a:rPr lang="en-US" sz="3100" b="1" dirty="0">
                <a:solidFill>
                  <a:srgbClr val="FFFFFF"/>
                </a:solidFill>
                <a:latin typeface="Arial" pitchFamily="34" charset="0"/>
                <a:ea typeface="Arial" pitchFamily="34" charset="-122"/>
                <a:cs typeface="Arial" pitchFamily="34" charset="-120"/>
              </a:rPr>
              <a:t>Итог урока: английский язык помогает рассказывать о приключениях
</a:t>
            </a:r>
            <a:endParaRPr lang="en-US" sz="3100" dirty="0"/>
          </a:p>
        </p:txBody>
      </p:sp>
      <p:sp>
        <p:nvSpPr>
          <p:cNvPr id="5" name="Text 1"/>
          <p:cNvSpPr txBox="1"/>
          <p:nvPr/>
        </p:nvSpPr>
        <p:spPr>
          <a:xfrm>
            <a:off x="3764650" y="2832800"/>
            <a:ext cx="4136700" cy="14685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Тема Amazing Adventures показывает, как английский язык помогает описывать путь, героев и события. Ученики учатся говорить короче, но увереннее: назвать предметы, задать вопрос и рассказать о путешествии.
</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2026-05-31T03:15:50Z</dcterms:created>
  <dcterms:modified xsi:type="dcterms:W3CDTF">2026-05-31T03:15:50Z</dcterms:modified>
</cp:coreProperties>
</file>