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image" Target="../media/image-14-6.jpe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3625" y="2927235"/>
            <a:ext cx="8524500" cy="19979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850" y="722800"/>
            <a:ext cx="8346300" cy="13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676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Механические и проводящие ткани: ключевые компоненты растения
</a:t>
            </a:r>
            <a:endParaRPr lang="en-US" sz="3676" dirty="0"/>
          </a:p>
        </p:txBody>
      </p:sp>
      <p:sp>
        <p:nvSpPr>
          <p:cNvPr id="6" name="Text 1"/>
          <p:cNvSpPr txBox="1"/>
          <p:nvPr/>
        </p:nvSpPr>
        <p:spPr>
          <a:xfrm>
            <a:off x="398850" y="2084175"/>
            <a:ext cx="83463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Ткани обеспечивают поддержку, прочность и транспорт веществ внутри растения.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4117275" y="230831"/>
            <a:ext cx="4720800" cy="43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78192" y="421600"/>
            <a:ext cx="3786515" cy="4293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545" y="545200"/>
            <a:ext cx="3947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91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тканей в жизни растения
</a:t>
            </a:r>
            <a:endParaRPr lang="en-US" sz="1791" dirty="0"/>
          </a:p>
        </p:txBody>
      </p:sp>
      <p:sp>
        <p:nvSpPr>
          <p:cNvPr id="6" name="Text 1"/>
          <p:cNvSpPr txBox="1"/>
          <p:nvPr/>
        </p:nvSpPr>
        <p:spPr>
          <a:xfrm>
            <a:off x="525545" y="1359650"/>
            <a:ext cx="3947700" cy="32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Ткани формируют органы, обеспечивают опору и транспортировку питательных веществ, поддерживая жизнеспособность и рост растения в различных условиях.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5555" y="545200"/>
            <a:ext cx="80436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черты механических тканей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1055230" y="1252975"/>
            <a:ext cx="75201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Механические ткани состоят из прочных клеток с толстыми стенками, что обеспечивает растению устойчивость к механическим повреждениям и деформациям.
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1055420" y="2451218"/>
            <a:ext cx="75201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Выделяются две формы: колленхима, состоящая из живых клеток, и склеренхима — из мертвых, укрепляющих структуру.
</a:t>
            </a:r>
            <a:endParaRPr lang="en-US" sz="1800" dirty="0"/>
          </a:p>
        </p:txBody>
      </p:sp>
      <p:sp>
        <p:nvSpPr>
          <p:cNvPr id="10" name="Text 3"/>
          <p:cNvSpPr txBox="1"/>
          <p:nvPr/>
        </p:nvSpPr>
        <p:spPr>
          <a:xfrm>
            <a:off x="1055325" y="3649448"/>
            <a:ext cx="75201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ткани обеспечивают гибкость или жесткость в зависимости от их состава и расположения в растении.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78192" y="421600"/>
            <a:ext cx="3786515" cy="4293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5545" y="545200"/>
            <a:ext cx="3947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67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Колленхима: особенности строения
</a:t>
            </a:r>
            <a:endParaRPr lang="en-US" sz="1767" dirty="0"/>
          </a:p>
        </p:txBody>
      </p:sp>
      <p:sp>
        <p:nvSpPr>
          <p:cNvPr id="7" name="Text 1"/>
          <p:cNvSpPr txBox="1"/>
          <p:nvPr/>
        </p:nvSpPr>
        <p:spPr>
          <a:xfrm>
            <a:off x="873350" y="1331800"/>
            <a:ext cx="36990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колленхимы продолговатые с неравномерно утолщёнными стенками, что придаёт им гибкость и помогает молодым органам расти.
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873275" y="3121900"/>
            <a:ext cx="36990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Располагается в молодых побегах, листьях и черешках, часто под эпидермисом, обеспечивая упругость и поддержку.
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78192" y="421600"/>
            <a:ext cx="3786515" cy="4293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5545" y="545200"/>
            <a:ext cx="3947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67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Склеренхима: волокна и склереиды
</a:t>
            </a:r>
            <a:endParaRPr lang="en-US" sz="1767" dirty="0"/>
          </a:p>
        </p:txBody>
      </p:sp>
      <p:sp>
        <p:nvSpPr>
          <p:cNvPr id="7" name="Text 1"/>
          <p:cNvSpPr txBox="1"/>
          <p:nvPr/>
        </p:nvSpPr>
        <p:spPr>
          <a:xfrm>
            <a:off x="525550" y="1331800"/>
            <a:ext cx="3947700" cy="144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Волокна склеренхимы — длинные мертвые клетки с одревесневшими стенками, придают растениям прочность, встречаются в стеблях и косточках фруктов.
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25600" y="3143668"/>
            <a:ext cx="3947700" cy="144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Склереиды — короткие клетки с толстыми стенками, образуют твердые оболочки плодов, например, скорлупу орехов, обеспечивая защиту.
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7650" y="1207847"/>
            <a:ext cx="3790800" cy="27370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59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Количественное сравнение колленхимы и склеренхимы
</a:t>
            </a:r>
            <a:endParaRPr lang="en-US" sz="2259" dirty="0"/>
          </a:p>
        </p:txBody>
      </p:sp>
      <p:sp>
        <p:nvSpPr>
          <p:cNvPr id="5" name="Text 1"/>
          <p:cNvSpPr txBox="1"/>
          <p:nvPr/>
        </p:nvSpPr>
        <p:spPr>
          <a:xfrm>
            <a:off x="1365250" y="2614312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Склеренхима обеспечивает большую прочность благодаря толстой лигнинизированной оболочке мертвых клеток.
</a:t>
            </a:r>
            <a:endParaRPr lang="en-US" sz="1533" dirty="0"/>
          </a:p>
        </p:txBody>
      </p:sp>
      <p:sp>
        <p:nvSpPr>
          <p:cNvPr id="6" name="Text 2"/>
          <p:cNvSpPr txBox="1"/>
          <p:nvPr/>
        </p:nvSpPr>
        <p:spPr>
          <a:xfrm>
            <a:off x="1365250" y="4004835"/>
            <a:ext cx="6283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ботаники, 2023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1365250" y="1230375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2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Колленхима отличается живыми клетками с тоньше утолщёнными стенками, что позволяет гибкость.
</a:t>
            </a:r>
            <a:endParaRPr lang="en-US" sz="1723" dirty="0"/>
          </a:p>
        </p:txBody>
      </p:sp>
      <p:sp>
        <p:nvSpPr>
          <p:cNvPr id="8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функции проводящих тканей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523222" y="132673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Ксилема переносит воду и минеральные соли от корней к надземным частям растения, обеспечивая гидратацию.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4760354" y="132673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Флоэма транспортирует органические соединения, включая продукты фотосинтеза, от листьев к другим частям.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26060" y="302738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Проводящие ткани поддерживают жизнедеятельность всех органов, участвуют в росте и развитии растения.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4763191" y="302738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обеспечивают адаптацию к условиям окружающей среды, регулируя транспорт веществ.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78192" y="421600"/>
            <a:ext cx="3786515" cy="4293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5545" y="545200"/>
            <a:ext cx="3947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62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Ксилема: состав и функции
</a:t>
            </a:r>
            <a:endParaRPr lang="en-US" sz="2262" dirty="0"/>
          </a:p>
        </p:txBody>
      </p:sp>
      <p:sp>
        <p:nvSpPr>
          <p:cNvPr id="7" name="Text 1"/>
          <p:cNvSpPr txBox="1"/>
          <p:nvPr/>
        </p:nvSpPr>
        <p:spPr>
          <a:xfrm>
            <a:off x="873350" y="1331800"/>
            <a:ext cx="36990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состав ксилемы входят сосуды и трахеиды с толстыми лигнинизированными стенками, предназначенными для прочного подъёма воды вверх.
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873275" y="3121900"/>
            <a:ext cx="36990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Древесные волокна и паренхима дополняют структуру, придавая ткани устойчивость и запасающие функции.
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6500" y="2930981"/>
            <a:ext cx="8285400" cy="19904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Флоэма: строение и назначение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523222" y="132673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Ситовидные трубки и клетки-спутницы обеспечивают эффективный транспорт сахаров и органических веществ в обе стороны по растению.
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4760354" y="132673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Лубяные волокна укрепляют ткань, помогая сохранять целостность при движении питательных веществ.
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625" y="1980445"/>
            <a:ext cx="4048200" cy="176811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ксилемы и флоэмы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426625" y="4586200"/>
            <a:ext cx="40482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учебник, раздел «Ткани растений»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66050" y="1342750"/>
            <a:ext cx="3951900" cy="120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отражает ключевые различия между ксилемой и флоэмой по функциям и строению.
</a:t>
            </a:r>
            <a:endParaRPr lang="en-US" sz="1800" dirty="0"/>
          </a:p>
        </p:txBody>
      </p:sp>
      <p:sp>
        <p:nvSpPr>
          <p:cNvPr id="10" name="Text 4"/>
          <p:cNvSpPr txBox="1"/>
          <p:nvPr/>
        </p:nvSpPr>
        <p:spPr>
          <a:xfrm>
            <a:off x="4666050" y="2925400"/>
            <a:ext cx="3951900" cy="14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Ксилема обеспечивает прочность и подъём воды, а флоэма эффективный обмен питательными веществами в обоих направлениях.
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веществ по ксилеме и флоэме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490700" y="1366979"/>
            <a:ext cx="2560500" cy="321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поднимается от корней к листьям благодаря корневому давлению и испарению влаги с листьев, что создаёт поток и поддерживает гидратацию всех частей растения.
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3281825" y="1362543"/>
            <a:ext cx="2560500" cy="321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 воздействием фотосинтеза в листьях образуются сахара, которые транспортируются по флоэме к стеблю и корням для питания и хранения энергии.
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6072950" y="1362543"/>
            <a:ext cx="2560500" cy="321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процесс обеспечивает питание всех органов, а также помогает растениям адаптироваться к меняющимся условиям окружающей среды, поддерживая их жизнедеятельность.
</a:t>
            </a:r>
            <a:endParaRPr lang="en-US" sz="1800" dirty="0"/>
          </a:p>
        </p:txBody>
      </p:sp>
      <p:sp>
        <p:nvSpPr>
          <p:cNvPr id="10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7650" y="1207847"/>
            <a:ext cx="3790800" cy="27370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движения воды и сахаров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1365250" y="2614312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Различные направления движения воды и сахаров отражают специализированные функции тканей в поддержании жизнеспособности растительных органов.
</a:t>
            </a:r>
            <a:endParaRPr lang="en-US" sz="1303" dirty="0"/>
          </a:p>
        </p:txBody>
      </p:sp>
      <p:sp>
        <p:nvSpPr>
          <p:cNvPr id="6" name="Text 2"/>
          <p:cNvSpPr txBox="1"/>
          <p:nvPr/>
        </p:nvSpPr>
        <p:spPr>
          <a:xfrm>
            <a:off x="1365250" y="4004835"/>
            <a:ext cx="6283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Ботанический учебник, 2023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1365250" y="1230375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99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Ксилема и флоэма работают в тесной взаимосвязи, обеспечивая разделение потоков для оптимального обмена веществ в растении.
</a:t>
            </a:r>
            <a:endParaRPr lang="en-US" sz="1499" dirty="0"/>
          </a:p>
        </p:txBody>
      </p:sp>
      <p:sp>
        <p:nvSpPr>
          <p:cNvPr id="8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Приспособления тканей у разных растений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426500" y="2503900"/>
            <a:ext cx="17034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22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Засушливые регионы
</a:t>
            </a:r>
            <a:pPr algn="l" indent="0" marL="0">
              <a:lnSpc>
                <a:spcPct val="100000"/>
              </a:lnSpc>
              <a:buNone/>
            </a:pPr>
            <a:r>
              <a:rPr lang="en-US" sz="666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22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Развитая склеренхима придаёт растениям прочность и защиту от пересыхания и механических повреждений.
</a:t>
            </a:r>
            <a:endParaRPr lang="en-US" sz="1522" dirty="0"/>
          </a:p>
        </p:txBody>
      </p:sp>
      <p:sp>
        <p:nvSpPr>
          <p:cNvPr id="11" name="Text 3"/>
          <p:cNvSpPr txBox="1"/>
          <p:nvPr/>
        </p:nvSpPr>
        <p:spPr>
          <a:xfrm>
            <a:off x="2453200" y="2503900"/>
            <a:ext cx="17034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Водные экосистемы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Ксилема у растений слаборазвитая, т.к. потребность в жёсткой опоре снижается.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4479900" y="2503900"/>
            <a:ext cx="17034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Камыш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Плотные волокна склеренхимы обеспечивают стойкость к ветровым нагрузкам и колебаниям воды.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6506600" y="2503900"/>
            <a:ext cx="17034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Кактус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Толстые стенки клеток и развитая колленхима сохраняют влагу и устойчивость к сильному солнцу.
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325" y="1228429"/>
            <a:ext cx="2663400" cy="15761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37500" y="1228429"/>
            <a:ext cx="2663400" cy="1576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45675" y="1228429"/>
            <a:ext cx="2663400" cy="157619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механических тканей в природе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533875" y="3038750"/>
            <a:ext cx="24543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7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Лён – источник прочности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469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Волокна льна состоят из склеренхимы, что делает их устойчивыми и пригодными для изготовления прочных нитей и тканей.
</a:t>
            </a:r>
            <a:endParaRPr lang="en-US" sz="1567" dirty="0"/>
          </a:p>
        </p:txBody>
      </p:sp>
      <p:sp>
        <p:nvSpPr>
          <p:cNvPr id="11" name="Text 2"/>
          <p:cNvSpPr txBox="1"/>
          <p:nvPr/>
        </p:nvSpPr>
        <p:spPr>
          <a:xfrm>
            <a:off x="3342050" y="3038750"/>
            <a:ext cx="24543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Твёрдые косточки плодов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Склереиды формируют жёсткие оболочки слив и персиков, защищая семена от повреждений и поедания животными.
</a:t>
            </a:r>
            <a:endParaRPr lang="en-US" sz="1600" dirty="0"/>
          </a:p>
        </p:txBody>
      </p:sp>
      <p:sp>
        <p:nvSpPr>
          <p:cNvPr id="12" name="Text 3"/>
          <p:cNvSpPr txBox="1"/>
          <p:nvPr/>
        </p:nvSpPr>
        <p:spPr>
          <a:xfrm>
            <a:off x="6150225" y="3038750"/>
            <a:ext cx="24543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Гибкие черешки сельдерея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Колленхима в черешках придаёт им необходимую эластичность и прочность, что облегчает их движение и устойчивость.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72433" y="1230400"/>
            <a:ext cx="4193785" cy="154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тканей в органах растения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663625" y="2931000"/>
            <a:ext cx="4048200" cy="15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орган растения содержит уникальное сочетание тканей, обеспечивая его функции и общую жизнедеятельность.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426625" y="4586200"/>
            <a:ext cx="82854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по биологии для 5 класса, 2022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26500" y="2931000"/>
            <a:ext cx="4048200" cy="15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Сводная таблица показывает функции механических и проводящих тканей в основных органах растения.
</a:t>
            </a:r>
            <a:endParaRPr lang="en-US" sz="1800" dirty="0"/>
          </a:p>
        </p:txBody>
      </p:sp>
      <p:sp>
        <p:nvSpPr>
          <p:cNvPr id="8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69800" y="1125900"/>
            <a:ext cx="3127200" cy="289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28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Прокамбий
</a:t>
            </a:r>
            <a:pPr algn="ctr" indent="0" marL="0">
              <a:lnSpc>
                <a:spcPct val="100000"/>
              </a:lnSpc>
              <a:buNone/>
            </a:pPr>
            <a:r>
              <a:rPr lang="en-US" sz="213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является источник формирования проводящих тканей, обеспечивая непрерывное развитие систем транспорта веществ.
</a:t>
            </a:r>
            <a:pPr algn="ctr" indent="0" marL="0">
              <a:lnSpc>
                <a:spcPct val="100000"/>
              </a:lnSpc>
              <a:buNone/>
            </a:pPr>
            <a:r>
              <a:rPr lang="en-US" sz="213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8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 анатомии растений, 2023
</a:t>
            </a:r>
            <a:endParaRPr lang="en-US" sz="3128" dirty="0"/>
          </a:p>
        </p:txBody>
      </p:sp>
      <p:sp>
        <p:nvSpPr>
          <p:cNvPr id="4" name="Text 1"/>
          <p:cNvSpPr txBox="1"/>
          <p:nvPr/>
        </p:nvSpPr>
        <p:spPr>
          <a:xfrm>
            <a:off x="4973400" y="1125900"/>
            <a:ext cx="2800800" cy="289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Прокамбий даёт начало проводящим тканям, а механические ткани развиваются из паренхимы, гарантируя рост прочности и транспорта.
</a:t>
            </a:r>
            <a:endParaRPr lang="en-US" sz="1800" dirty="0"/>
          </a:p>
        </p:txBody>
      </p:sp>
      <p:sp>
        <p:nvSpPr>
          <p:cNvPr id="5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7650" y="1207847"/>
            <a:ext cx="3790800" cy="27370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Годовые кольца и ксилема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1365250" y="2614312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7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колец позволяет оценить экологические условия и возраст древесного растения, указывая на адаптационные механизмы.
</a:t>
            </a:r>
            <a:endParaRPr lang="en-US" sz="1477" dirty="0"/>
          </a:p>
        </p:txBody>
      </p:sp>
      <p:sp>
        <p:nvSpPr>
          <p:cNvPr id="6" name="Text 2"/>
          <p:cNvSpPr txBox="1"/>
          <p:nvPr/>
        </p:nvSpPr>
        <p:spPr>
          <a:xfrm>
            <a:off x="1365250" y="4004835"/>
            <a:ext cx="6283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Дендрология, 2021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1365250" y="1230375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52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Ширина колец отражает условия роста: быстрый весенний рост и замедление летом в условиях ограниченной влаги.
</a:t>
            </a:r>
            <a:endParaRPr lang="en-US" sz="1652" dirty="0"/>
          </a:p>
        </p:txBody>
      </p:sp>
      <p:sp>
        <p:nvSpPr>
          <p:cNvPr id="8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78192" y="421600"/>
            <a:ext cx="3786515" cy="4293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5545" y="545200"/>
            <a:ext cx="3947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67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Нарушения функций тканей у растений
</a:t>
            </a:r>
            <a:endParaRPr lang="en-US" sz="1767" dirty="0"/>
          </a:p>
        </p:txBody>
      </p:sp>
      <p:sp>
        <p:nvSpPr>
          <p:cNvPr id="7" name="Text 1"/>
          <p:cNvSpPr txBox="1"/>
          <p:nvPr/>
        </p:nvSpPr>
        <p:spPr>
          <a:xfrm>
            <a:off x="873350" y="1331800"/>
            <a:ext cx="36990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Грибковые болезни, например, вертициллёз, вызывают закупорку ксилемы, что приводит к ограничению подъёма воды и ослаблению растения.
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873275" y="3121900"/>
            <a:ext cx="36990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Инфицирование флоэмы тлями блокирует транспорт сахаров, вызывая увядание листьев и снижение жизнедеятельности растения.
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9538" y="1540300"/>
            <a:ext cx="764925" cy="874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6288" y="2624525"/>
            <a:ext cx="874200" cy="874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8113" y="3708750"/>
            <a:ext cx="764925" cy="8742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значение тканей для человека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1834875" y="1578700"/>
            <a:ext cx="6783000" cy="79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1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Древесина
</a:t>
            </a:r>
            <a:pPr algn="l" indent="0" marL="0">
              <a:lnSpc>
                <a:spcPct val="100000"/>
              </a:lnSpc>
              <a:buNone/>
            </a:pPr>
            <a:r>
              <a:rPr lang="en-US" sz="160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Ксилема формирует древесину, которая используется в строительстве, изготовлении мебели и различных хозяйственных предметов.
</a:t>
            </a:r>
            <a:endParaRPr lang="en-US" sz="1601" dirty="0"/>
          </a:p>
        </p:txBody>
      </p:sp>
      <p:sp>
        <p:nvSpPr>
          <p:cNvPr id="11" name="Text 2"/>
          <p:cNvSpPr txBox="1"/>
          <p:nvPr/>
        </p:nvSpPr>
        <p:spPr>
          <a:xfrm>
            <a:off x="1834875" y="2662925"/>
            <a:ext cx="6783000" cy="79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Текстиль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Склеренхимные волокна льна являются основой для производства прочных натуральных тканей и нитей.
</a:t>
            </a:r>
            <a:endParaRPr lang="en-US" sz="1800" dirty="0"/>
          </a:p>
        </p:txBody>
      </p:sp>
      <p:sp>
        <p:nvSpPr>
          <p:cNvPr id="12" name="Text 3"/>
          <p:cNvSpPr txBox="1"/>
          <p:nvPr/>
        </p:nvSpPr>
        <p:spPr>
          <a:xfrm>
            <a:off x="1832050" y="3747150"/>
            <a:ext cx="6783000" cy="79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Медицина и промышленность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Вещества из флоэмы коры применяются как сырьё для лекарств и полезных промышленных продуктов.
</a:t>
            </a:r>
            <a:endParaRPr lang="en-US" sz="1800" dirty="0"/>
          </a:p>
        </p:txBody>
      </p:sp>
      <p:sp>
        <p:nvSpPr>
          <p:cNvPr id="13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261650" y="1099658"/>
            <a:ext cx="6629700" cy="28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398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Итоги: значение тканей в жизни растений и человека
</a:t>
            </a:r>
            <a:pPr algn="ctr" indent="0" marL="0">
              <a:lnSpc>
                <a:spcPct val="100000"/>
              </a:lnSpc>
              <a:buNone/>
            </a:pPr>
            <a:r>
              <a:rPr lang="en-US" sz="3346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72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Механические и проводящие ткани создают прочность и обеспечивают питание растений, что подтверждает их ключевую роль в природе и важность для человеческой деятельности.
</a:t>
            </a:r>
            <a:endParaRPr lang="en-US" sz="4398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2026-05-09T09:26:34Z</dcterms:created>
  <dcterms:modified xsi:type="dcterms:W3CDTF">2026-05-09T09:26:34Z</dcterms:modified>
</cp:coreProperties>
</file>