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image" Target="../media/image-9-6.jpe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image" Target="../media/image-13-7.jpe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D277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98" y="0"/>
            <a:ext cx="2968205" cy="4180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92672" y="4502319"/>
            <a:ext cx="5938500" cy="19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Естественный комплекс живых организмов и среды на определённом участке земли.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3392672" y="484753"/>
            <a:ext cx="6840300" cy="341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Биогеоценоз: ключевой уровень организации жизни
</a:t>
            </a:r>
            <a:endParaRPr lang="en-US" sz="4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32530" y="0"/>
            <a:ext cx="5758739" cy="6864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0575" y="2591575"/>
            <a:ext cx="4866600" cy="329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В. Н. Сукачев ввёл термин в 1942 году, расширив понимание природных комплексов за счёт единства биоты и среды. Это дало основу для интеграции биологических и географических наук при изучении природы.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5066700" cy="16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Истоки понятия биогеоценоза
</a:t>
            </a:r>
            <a:endParaRPr lang="en-US" sz="3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0430" y="609600"/>
            <a:ext cx="5129140" cy="5690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6375" y="1840825"/>
            <a:ext cx="5153400" cy="4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Абиотические компоненты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структуру входят почва, вода и климат — главные факторы, формирующие физико-химическую среду жизни. Эти элементы задают основу для биологических процессов и взаимодействий.
</a:t>
            </a:r>
            <a:pPr algn="l" indent="0" marL="0">
              <a:lnSpc>
                <a:spcPct val="115000"/>
              </a:lnSpc>
              <a:buNone/>
            </a:pPr>
            <a:r>
              <a:rPr lang="en-US" sz="2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Биотические компоненты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Растения, животные и микроорганизмы образуют ярусы и функциональные группы, взаимодействующие между собой и с абиотической средой для поддержания целостности и устойчивости.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536375" y="609600"/>
            <a:ext cx="51534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биогеоценоза
</a:t>
            </a:r>
            <a:endParaRPr lang="en-US" sz="3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288575" y="2190300"/>
            <a:ext cx="31602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Чёткие природные границы выделяют территорию комплекса, например, границы лесной полосы или берегозону водоёма. Это ограничивает внешние воздействия и определяет структуру сообщества.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5599200" y="2190300"/>
            <a:ext cx="31602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Пространственная однородность внутри территории обеспечивает стабильность и равномерность экологических условий, важную для функционирования биогеоценоза.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3978100" y="4410000"/>
            <a:ext cx="31602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Круговорот веществ и энергии поддерживается непрерывным обменом между живыми организмами и неживой средой, обеспечивая баланс и жизнеспособность.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8319300" y="4410000"/>
            <a:ext cx="31602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Совместное обитание разнообразных видов формирует сложные сети взаимодействий, укрепляющие взаимную поддержку и адаптацию к изменениям.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признаки биогеоценоза
</a:t>
            </a:r>
            <a:endParaRPr lang="en-US" sz="3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79975" y="3458325"/>
            <a:ext cx="3142800" cy="18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Биогеоценоз отличается однородностью природных условий и функционированием в чётко ограниченной территории с устойчивыми взаимодействиями всех компонентов.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8181975" y="3458325"/>
            <a:ext cx="3476700" cy="18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отличие от экосистемы, биогеоценоз опирается на естественные комплексы, тогда как экосистемы могут включать антропогенные элементы.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578100" y="3557625"/>
            <a:ext cx="3359700" cy="18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Экосистема — более широкое понятие, включая живые организмы и среду, способствующее обмену веществ, но без строгих природных границ.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50575" y="487150"/>
            <a:ext cx="10566000" cy="13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биогеоценоза и экосистемы
</a:t>
            </a:r>
            <a:endParaRPr lang="en-US" sz="3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84525" y="1162408"/>
            <a:ext cx="5445300" cy="46258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400" y="1782025"/>
            <a:ext cx="5311200" cy="40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часть биомассы приходится на растения, формирующие основу питания. Микроорганизмы играют ключевую роль в разложении и круговороте веществ.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Доминирование растений объясняет энергетическую базу биогеоценоза, а низкий процент животных и микроорганизмов подчёркивает поддерживающую функцию последних.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20200" y="6060700"/>
            <a:ext cx="49320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9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из исследований Сукачёва В.Н., 1942; современная биогеоценология
</a:t>
            </a:r>
            <a:endParaRPr lang="en-US" sz="1090" dirty="0"/>
          </a:p>
        </p:txBody>
      </p:sp>
      <p:sp>
        <p:nvSpPr>
          <p:cNvPr id="8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0575" y="487150"/>
            <a:ext cx="54261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9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Компоненты биогеоценоза: количественное соотношение
</a:t>
            </a:r>
            <a:endParaRPr lang="en-US" sz="3109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37350" y="3229425"/>
            <a:ext cx="2974500" cy="18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Азотный цикл включает фиксацию атмосферного азота растениями и микроорганизмами, а также процессы денитрификации, возвращающие азот в атмосферу.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8340725" y="3199300"/>
            <a:ext cx="2974500" cy="18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Водный цикл основан на осадках и испарении, поддерживая влажность среды; редуценты разлагают органику, возвращая минералы в почву и воду.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876675" y="3199300"/>
            <a:ext cx="2974500" cy="18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Круговорот углерода поддерживается фотосинтезом растений и дыхательными процессами живых организмов, обеспечивая обмен энергии и материала.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50575" y="487150"/>
            <a:ext cx="105660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Циклы веществ: круговорот элементов
</a:t>
            </a:r>
            <a:endParaRPr lang="en-US" sz="3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03250" y="1555416"/>
            <a:ext cx="5955300" cy="361696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844875" y="6155600"/>
            <a:ext cx="58137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учебники, 2023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Трофические уровни биогеоценоза
</a:t>
            </a:r>
            <a:endParaRPr lang="en-US" sz="3200" dirty="0"/>
          </a:p>
        </p:txBody>
      </p:sp>
      <p:sp>
        <p:nvSpPr>
          <p:cNvPr id="8" name="Text 3"/>
          <p:cNvSpPr txBox="1"/>
          <p:nvPr/>
        </p:nvSpPr>
        <p:spPr>
          <a:xfrm>
            <a:off x="565400" y="1527025"/>
            <a:ext cx="4630200" cy="36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иллюстрирует функциональное разделение на уровни питания с примерами организмов в различных биогеоценозах, показывая специфику каждого из них.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Функциональное разделение на трофические уровни способствует эффективному обмену веществ и поддержанию устойчивости биогеоценоза.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725" y="1157022"/>
            <a:ext cx="3681600" cy="24879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48975" y="1157022"/>
            <a:ext cx="3681600" cy="24879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036150" y="1157022"/>
            <a:ext cx="3681600" cy="248795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450575" y="4861575"/>
            <a:ext cx="36816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Высокие деревья, такие как ель, сосна и дуб, формируют верхний ярус, обеспечивая тень и защищая нижележащие уровни от ветров и осадков. Они играют роль основных продуцентов и среды обитания.
</a:t>
            </a:r>
            <a:endParaRPr lang="en-US" sz="1300" dirty="0"/>
          </a:p>
        </p:txBody>
      </p:sp>
      <p:sp>
        <p:nvSpPr>
          <p:cNvPr id="11" name="Text 2"/>
          <p:cNvSpPr txBox="1"/>
          <p:nvPr/>
        </p:nvSpPr>
        <p:spPr>
          <a:xfrm>
            <a:off x="450575" y="3840676"/>
            <a:ext cx="36816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Древесный ярус леса
</a:t>
            </a:r>
            <a:endParaRPr lang="en-US" sz="2000" dirty="0"/>
          </a:p>
        </p:txBody>
      </p:sp>
      <p:sp>
        <p:nvSpPr>
          <p:cNvPr id="12" name="Text 3"/>
          <p:cNvSpPr txBox="1"/>
          <p:nvPr/>
        </p:nvSpPr>
        <p:spPr>
          <a:xfrm>
            <a:off x="4248825" y="4861575"/>
            <a:ext cx="36816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Подлесок представлен кустарниками, например, рябиной и можжевельником, а нижний травянистый ярус включает разнообразные травы и мхи, обеспечивая пищу и убежище мелким животным.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4248825" y="3840676"/>
            <a:ext cx="36816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Подлесок и травяной слой
</a:t>
            </a:r>
            <a:endParaRPr lang="en-US" sz="2000" dirty="0"/>
          </a:p>
        </p:txBody>
      </p:sp>
      <p:sp>
        <p:nvSpPr>
          <p:cNvPr id="14" name="Text 5"/>
          <p:cNvSpPr txBox="1"/>
          <p:nvPr/>
        </p:nvSpPr>
        <p:spPr>
          <a:xfrm>
            <a:off x="8036000" y="4861575"/>
            <a:ext cx="36816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лесу обитают кабаны, белки, лисы и птицы, взаимосвязанные с растительностью. Почва — дерново-подзолистая, кислая с гумусовым горизонтом, поддерживающая биологическую активность и круговорот веществ.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8036000" y="3840676"/>
            <a:ext cx="36816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Животный мир и почвенные условия
</a:t>
            </a:r>
            <a:endParaRPr lang="en-US" sz="2000" dirty="0"/>
          </a:p>
        </p:txBody>
      </p:sp>
      <p:sp>
        <p:nvSpPr>
          <p:cNvPr id="16" name="Text 7"/>
          <p:cNvSpPr txBox="1"/>
          <p:nvPr/>
        </p:nvSpPr>
        <p:spPr>
          <a:xfrm>
            <a:off x="442250" y="487150"/>
            <a:ext cx="112173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Пример: лесной биогеоценоз
</a:t>
            </a:r>
            <a:endParaRPr lang="en-US" sz="3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725" y="1800256"/>
            <a:ext cx="11188500" cy="459918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50575" y="487150"/>
            <a:ext cx="11200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Пищевые связи и саморегуляция биогеоценоза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450575" y="1143150"/>
            <a:ext cx="11188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потоки энергии и веществ в биогеоценозе
</a:t>
            </a:r>
            <a:endParaRPr lang="en-US" sz="15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585725" y="1966950"/>
            <a:ext cx="98217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Высокое видовое разнообразие обеспечивает гибкость системы, позволяя быстро адаптироваться к изменениям окружающей среды и снижая риск разрушения экосистемы под воздействием стресса.
</a:t>
            </a:r>
            <a:endParaRPr lang="en-US" sz="1500" dirty="0"/>
          </a:p>
        </p:txBody>
      </p:sp>
      <p:sp>
        <p:nvSpPr>
          <p:cNvPr id="8" name="Text 1"/>
          <p:cNvSpPr txBox="1"/>
          <p:nvPr/>
        </p:nvSpPr>
        <p:spPr>
          <a:xfrm>
            <a:off x="1585725" y="3111488"/>
            <a:ext cx="98217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Саморегуляция в биогеоценозах достигается через сбалансированное соотношение процессов продуктивности и редукции, что поддерживает постоянство круговорота веществ и энергетических потоков.
</a:t>
            </a:r>
            <a:endParaRPr lang="en-US" sz="1500" dirty="0"/>
          </a:p>
        </p:txBody>
      </p:sp>
      <p:sp>
        <p:nvSpPr>
          <p:cNvPr id="9" name="Text 2"/>
          <p:cNvSpPr txBox="1"/>
          <p:nvPr/>
        </p:nvSpPr>
        <p:spPr>
          <a:xfrm>
            <a:off x="1585725" y="4256007"/>
            <a:ext cx="98217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Механизмы обратной связи между компонентами экосистемы способствуют оперативному исправлению нарушений, сохраняя функциональную целостность комплекса живых и неживых элементов.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1585725" y="5400550"/>
            <a:ext cx="98217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Сложная пространственная и трофическая структура биогеоценоза создаёт условия для устойчивого взаимодействия видов и стабилизации экологических процессов в различных условиях.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Принципы устойчивости биогеоценозов
</a:t>
            </a:r>
            <a:endParaRPr lang="en-US" sz="3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57088" y="2521323"/>
            <a:ext cx="1877700" cy="181535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1625" y="2235046"/>
            <a:ext cx="3870000" cy="242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факторы, такие как климат, интенсивность освещения, состав почвы и гидротермические режимы, определяют жизненные условия и влияют на продуктивность и биосостав биоценоза.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7840375" y="2235046"/>
            <a:ext cx="3870000" cy="242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Антропогенное воздействие проявляется в вырубке лесов, сельскохозяйственной эксплуатации и загрязнении, что заметно изменяет структуру биогеоценоза и снижает его устойчивость.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Факторы, влияющие на биогеоценоз
</a:t>
            </a:r>
            <a:endParaRPr lang="en-US" sz="3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0725" y="1237107"/>
            <a:ext cx="3682800" cy="323683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30787" y="1237107"/>
            <a:ext cx="3682800" cy="323683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010849" y="1237107"/>
            <a:ext cx="3682800" cy="323683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11" name="Text 1"/>
          <p:cNvSpPr txBox="1"/>
          <p:nvPr/>
        </p:nvSpPr>
        <p:spPr>
          <a:xfrm>
            <a:off x="450575" y="5242625"/>
            <a:ext cx="3681000" cy="135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Пожары способны уничтожать растительный покров и животных, разрушая структуру биогеоценоза. Однако после пожара начинается процесс первичной сукцессии, позволяющей восстановить биоразнообразие и структуру экосистемы.
</a:t>
            </a:r>
            <a:endParaRPr lang="en-US" sz="1300" dirty="0"/>
          </a:p>
        </p:txBody>
      </p:sp>
      <p:sp>
        <p:nvSpPr>
          <p:cNvPr id="12" name="Text 2"/>
          <p:cNvSpPr txBox="1"/>
          <p:nvPr/>
        </p:nvSpPr>
        <p:spPr>
          <a:xfrm>
            <a:off x="452279" y="4631700"/>
            <a:ext cx="36777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Пожары и их влияние на экосистемы
</a:t>
            </a:r>
            <a:endParaRPr lang="en-US" sz="1500" dirty="0"/>
          </a:p>
        </p:txBody>
      </p:sp>
      <p:sp>
        <p:nvSpPr>
          <p:cNvPr id="13" name="Text 3"/>
          <p:cNvSpPr txBox="1"/>
          <p:nvPr/>
        </p:nvSpPr>
        <p:spPr>
          <a:xfrm>
            <a:off x="4230637" y="5242625"/>
            <a:ext cx="3681000" cy="135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Интенсивная эрозия приводит к потере плодородного слоя почвы, снижая возможности для восстановления растительности. Для реабилитации необходимы меры по стабилизации почвы и восстановлению круговорота веществ.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4232341" y="4631700"/>
            <a:ext cx="36777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Эрозия почвы как фактор деградации
</a:t>
            </a:r>
            <a:endParaRPr lang="en-US" sz="1500" dirty="0"/>
          </a:p>
        </p:txBody>
      </p:sp>
      <p:sp>
        <p:nvSpPr>
          <p:cNvPr id="15" name="Text 5"/>
          <p:cNvSpPr txBox="1"/>
          <p:nvPr/>
        </p:nvSpPr>
        <p:spPr>
          <a:xfrm>
            <a:off x="8010699" y="5242625"/>
            <a:ext cx="3681000" cy="135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Инвазивные виды конкурируют с местными организмами, нарушая экологический баланс. Реинтродукция исчезнувших видов и контроль над агрессорами помогают вернуть экосистеме прежнюю устойчивость.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8012403" y="4631700"/>
            <a:ext cx="36777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инвазивных видов на местное биоразнообразие
</a:t>
            </a:r>
            <a:endParaRPr lang="en-US" sz="1500" dirty="0"/>
          </a:p>
        </p:txBody>
      </p:sp>
      <p:sp>
        <p:nvSpPr>
          <p:cNvPr id="17" name="Text 7"/>
          <p:cNvSpPr txBox="1"/>
          <p:nvPr/>
        </p:nvSpPr>
        <p:spPr>
          <a:xfrm>
            <a:off x="442250" y="487150"/>
            <a:ext cx="112173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Нарушения и восстановление биогеоценоза
</a:t>
            </a:r>
            <a:endParaRPr lang="en-US" sz="3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3300" y="1926491"/>
            <a:ext cx="5955300" cy="301101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3300" y="6190850"/>
            <a:ext cx="58068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Федотова Е.А., Экология биогеоценозов, 2021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типы биогеоценозов России
</a:t>
            </a:r>
            <a:endParaRPr lang="en-US" sz="3200" dirty="0"/>
          </a:p>
        </p:txBody>
      </p:sp>
      <p:sp>
        <p:nvSpPr>
          <p:cNvPr id="8" name="Text 3"/>
          <p:cNvSpPr txBox="1"/>
          <p:nvPr/>
        </p:nvSpPr>
        <p:spPr>
          <a:xfrm>
            <a:off x="7015250" y="1466550"/>
            <a:ext cx="4643700" cy="39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отражает климат, типичные виды растений и животных, а также почвенные особенности четырёх основных природных зон России.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природных условий явно отражается в характере биогеоценозов, формируя уникальные адаптации видов и особенности почвообразования.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Взаимное влияние человека и биогеоценоза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1294925" y="2513800"/>
            <a:ext cx="3169200" cy="11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82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 освоения территорий
</a:t>
            </a:r>
            <a:pPr algn="l" indent="0" marL="0">
              <a:lnSpc>
                <a:spcPct val="115000"/>
              </a:lnSpc>
              <a:buNone/>
            </a:pPr>
            <a:r>
              <a:rPr lang="en-US" sz="692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86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Интенсивная вырубка лесов и преобразование земель для сельского хозяйства приводили к нарушению первоначальных экосистем.
</a:t>
            </a:r>
            <a:endParaRPr lang="en-US" sz="1682" dirty="0"/>
          </a:p>
        </p:txBody>
      </p:sp>
      <p:sp>
        <p:nvSpPr>
          <p:cNvPr id="9" name="Text 2"/>
          <p:cNvSpPr txBox="1"/>
          <p:nvPr/>
        </p:nvSpPr>
        <p:spPr>
          <a:xfrm>
            <a:off x="2846725" y="4977950"/>
            <a:ext cx="3169200" cy="117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охраны природы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заповедников и заказников способствовало сохранению редких видов и стабилизации биогеоценозов.
</a:t>
            </a:r>
            <a:endParaRPr lang="en-US" sz="1700" dirty="0"/>
          </a:p>
        </p:txBody>
      </p:sp>
      <p:sp>
        <p:nvSpPr>
          <p:cNvPr id="10" name="Text 3"/>
          <p:cNvSpPr txBox="1"/>
          <p:nvPr/>
        </p:nvSpPr>
        <p:spPr>
          <a:xfrm>
            <a:off x="6308925" y="3869025"/>
            <a:ext cx="3169200" cy="117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44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восстановительные проекты
</a:t>
            </a:r>
            <a:pPr algn="l" indent="0" marL="0">
              <a:lnSpc>
                <a:spcPct val="115000"/>
              </a:lnSpc>
              <a:buNone/>
            </a:pPr>
            <a:r>
              <a:rPr lang="en-US" sz="636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8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Реализация программ лесовосстановления и восстановления болот помогает восстановить утраченные природные комплексы.
</a:t>
            </a:r>
            <a:endParaRPr lang="en-US" sz="1544" dirty="0"/>
          </a:p>
        </p:txBody>
      </p:sp>
      <p:sp>
        <p:nvSpPr>
          <p:cNvPr id="11" name="Text 4"/>
          <p:cNvSpPr txBox="1"/>
          <p:nvPr/>
        </p:nvSpPr>
        <p:spPr>
          <a:xfrm>
            <a:off x="8423100" y="2208150"/>
            <a:ext cx="3016800" cy="117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44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ответственность общества
</a:t>
            </a:r>
            <a:pPr algn="l" indent="0" marL="0">
              <a:lnSpc>
                <a:spcPct val="115000"/>
              </a:lnSpc>
              <a:buNone/>
            </a:pPr>
            <a:r>
              <a:rPr lang="en-US" sz="636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8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экологического сознания стимулирует внедрение устойчивых практик природопользования и сохранение биоразнообразия.
</a:t>
            </a:r>
            <a:endParaRPr lang="en-US" sz="1544" dirty="0"/>
          </a:p>
        </p:txBody>
      </p:sp>
      <p:sp>
        <p:nvSpPr>
          <p:cNvPr id="12" name="Text 5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450" y="1380407"/>
            <a:ext cx="11135100" cy="481723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20825" y="3208825"/>
            <a:ext cx="4864800" cy="16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Первичная сукцессия развивается на новых или обнажённых субстратах, например, на лавовых полях или песчаных дюнах, где начинается формирование растительных сообществ с нуля.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6406375" y="3208898"/>
            <a:ext cx="5262600" cy="16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Вторичная сукцессия происходит после разрушения существующих экосистем, например, после пожара, когда прежний биогеоценоз постепенно восстанавливается и изменяется во времени.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Сукцессия: смена биогеоценозов
</a:t>
            </a:r>
            <a:endParaRPr lang="en-US" sz="3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84525" y="1162408"/>
            <a:ext cx="5445300" cy="46258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400" y="1782025"/>
            <a:ext cx="5311200" cy="40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Количество видов увеличивается за счёт постепенного обогащения сообщества новыми видами, улучшая устойчивость биогеоценоза.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биоразнообразия отражает постепенное восстановление и усложнение экосистемы до устойчивого климаксного состояния.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20200" y="6060700"/>
            <a:ext cx="49320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92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экологических исследований работы лесных экосистем, 2018
</a:t>
            </a:r>
            <a:endParaRPr lang="en-US" sz="1192" dirty="0"/>
          </a:p>
        </p:txBody>
      </p:sp>
      <p:sp>
        <p:nvSpPr>
          <p:cNvPr id="8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0575" y="487150"/>
            <a:ext cx="54261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видового разнообразия при сукцессии
</a:t>
            </a:r>
            <a:endParaRPr lang="en-US" sz="3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67150" y="3086950"/>
            <a:ext cx="3114600" cy="21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Биогеоценозы выполняют функцию базовых единиц природы, обеспечивая непрерывный круговорот веществ и поддерживая тем самым жизнь на планете.
</a:t>
            </a:r>
            <a:endParaRPr lang="en-US" sz="1500" dirty="0"/>
          </a:p>
        </p:txBody>
      </p:sp>
      <p:sp>
        <p:nvSpPr>
          <p:cNvPr id="4" name="Text 1"/>
          <p:cNvSpPr txBox="1"/>
          <p:nvPr/>
        </p:nvSpPr>
        <p:spPr>
          <a:xfrm>
            <a:off x="4541750" y="3086950"/>
            <a:ext cx="3199800" cy="21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влияют на климатические процессы, регулируя газообмен и терморегуляцию на локальном и глобальном уровнях.
</a:t>
            </a:r>
            <a:endParaRPr lang="en-US" sz="1500" dirty="0"/>
          </a:p>
        </p:txBody>
      </p:sp>
      <p:sp>
        <p:nvSpPr>
          <p:cNvPr id="5" name="Text 2"/>
          <p:cNvSpPr txBox="1"/>
          <p:nvPr/>
        </p:nvSpPr>
        <p:spPr>
          <a:xfrm>
            <a:off x="8252625" y="3086950"/>
            <a:ext cx="3214800" cy="21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Нарушение биогеоценозов приводит к деградации среды обитания, снижению продуктивности и росту экологических рисков для живых организмов.
</a:t>
            </a:r>
            <a:endParaRPr lang="en-US" sz="1500" dirty="0"/>
          </a:p>
        </p:txBody>
      </p:sp>
      <p:sp>
        <p:nvSpPr>
          <p:cNvPr id="6" name="Text 3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450575" y="487150"/>
            <a:ext cx="10566000" cy="11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биогеоценоза в биосфере
</a:t>
            </a:r>
            <a:endParaRPr lang="en-US" sz="3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288575" y="2190300"/>
            <a:ext cx="31602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Исчезновение видов снижает биологическое разнообразие и нарушает трофические связи, ухудшая функционирование экосистемы.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5599200" y="2190300"/>
            <a:ext cx="31602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Фрагментация и деградация местообитаний приводят к изоляции популяций и снижению их выживаемости.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3978100" y="4410000"/>
            <a:ext cx="31602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Антропогенное загрязнение, включая химические вещества и отходы, негативно влияет на здоровье всех компонентов биогеоценоза.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8319300" y="4410000"/>
            <a:ext cx="31602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климата усиливают стрессовые факторы, ухудшая условия жизни и способствуя дальнейшему разрушению экосистем.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97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Актуальные экологические проблемы биогеоценозов
</a:t>
            </a:r>
            <a:endParaRPr lang="en-US" sz="3097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D277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30325" y="2826433"/>
            <a:ext cx="6353700" cy="26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Глубокое понимание биогеоценозов помогает разрабатывать эффективные меры охраны природы, обеспечивая сохранение биоразнообразия и устойчивость природных систем для будущих поколений.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630325" y="664450"/>
            <a:ext cx="8943900" cy="12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изучения биогеоценозов для устойчивого будущего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2026-05-10T01:32:03Z</dcterms:created>
  <dcterms:modified xsi:type="dcterms:W3CDTF">2026-05-10T01:32:03Z</dcterms:modified>
</cp:coreProperties>
</file>