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image" Target="../media/image-1-2.png"/><Relationship Id="rId3" Type="http://schemas.openxmlformats.org/officeDocument/2006/relationships/image" Target="../media/image-1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image" Target="../media/image-2-2.jpe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image" Target="../media/image-3-4.png"/><Relationship Id="rId5" Type="http://schemas.openxmlformats.org/officeDocument/2006/relationships/image" Target="../media/image-3-5.png"/><Relationship Id="rId6" Type="http://schemas.openxmlformats.org/officeDocument/2006/relationships/image" Target="../media/image-3-6.png"/><Relationship Id="rId7" Type="http://schemas.openxmlformats.org/officeDocument/2006/relationships/image" Target="../media/image-3-7.png"/><Relationship Id="rId8" Type="http://schemas.openxmlformats.org/officeDocument/2006/relationships/image" Target="../media/image-3-8.png"/><Relationship Id="rId9" Type="http://schemas.openxmlformats.org/officeDocument/2006/relationships/image" Target="../media/image-3-9.png"/><Relationship Id="rId10" Type="http://schemas.openxmlformats.org/officeDocument/2006/relationships/image" Target="../media/image-3-10.png"/><Relationship Id="rId11" Type="http://schemas.openxmlformats.org/officeDocument/2006/relationships/image" Target="../media/image-3-11.png"/><Relationship Id="rId12" Type="http://schemas.openxmlformats.org/officeDocument/2006/relationships/slideLayout" Target="../slideLayouts/slideLayout1.xml"/><Relationship Id="rId1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png"/><Relationship Id="rId3" Type="http://schemas.openxmlformats.org/officeDocument/2006/relationships/image" Target="../media/image-4-3.jpeg"/><Relationship Id="rId4" Type="http://schemas.openxmlformats.org/officeDocument/2006/relationships/image" Target="../media/image-4-4.png"/><Relationship Id="rId5" Type="http://schemas.openxmlformats.org/officeDocument/2006/relationships/image" Target="../media/image-4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image" Target="../media/image-9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jpe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png"/><Relationship Id="rId3" Type="http://schemas.openxmlformats.org/officeDocument/2006/relationships/image" Target="../media/image-1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image" Target="../media/image-15-4.png"/><Relationship Id="rId5" Type="http://schemas.openxmlformats.org/officeDocument/2006/relationships/image" Target="../media/image-15-5.png"/><Relationship Id="rId6" Type="http://schemas.openxmlformats.org/officeDocument/2006/relationships/image" Target="../media/image-15-6.png"/><Relationship Id="rId7" Type="http://schemas.openxmlformats.org/officeDocument/2006/relationships/image" Target="../media/image-15-7.png"/><Relationship Id="rId8" Type="http://schemas.openxmlformats.org/officeDocument/2006/relationships/slideLayout" Target="../slideLayouts/slideLayout1.xml"/><Relationship Id="rId9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jpe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927125" y="362514"/>
            <a:ext cx="4857000" cy="2205571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720725"/>
            <a:ext cx="8424000" cy="1530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7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Мир геометрии: оригинальные конструкции и строгие законы
</a:t>
            </a:r>
            <a:endParaRPr lang="en-US" sz="3700" dirty="0"/>
          </a:p>
        </p:txBody>
      </p:sp>
      <p:sp>
        <p:nvSpPr>
          <p:cNvPr id="6" name="Text 1"/>
          <p:cNvSpPr txBox="1"/>
          <p:nvPr/>
        </p:nvSpPr>
        <p:spPr>
          <a:xfrm>
            <a:off x="360000" y="4486500"/>
            <a:ext cx="3121500" cy="29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400" dirty="0"/>
          </a:p>
        </p:txBody>
      </p:sp>
      <p:sp>
        <p:nvSpPr>
          <p:cNvPr id="7" name="Text 2"/>
          <p:cNvSpPr txBox="1"/>
          <p:nvPr/>
        </p:nvSpPr>
        <p:spPr>
          <a:xfrm>
            <a:off x="360000" y="729775"/>
            <a:ext cx="3121500" cy="883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Построения, свойства фигур и точные доказательства.
</a:t>
            </a:r>
            <a:endParaRPr lang="en-US" sz="14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7259" y="360000"/>
            <a:ext cx="2329482" cy="38850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2951700" cy="28107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язык форм и точности
</a:t>
            </a:r>
            <a:endParaRPr lang="en-US" sz="3000" dirty="0"/>
          </a:p>
        </p:txBody>
      </p:sp>
      <p:sp>
        <p:nvSpPr>
          <p:cNvPr id="5" name="Text 1"/>
          <p:cNvSpPr txBox="1"/>
          <p:nvPr/>
        </p:nvSpPr>
        <p:spPr>
          <a:xfrm>
            <a:off x="6075708" y="2571750"/>
            <a:ext cx="2623800" cy="2211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6 классе геометрия помогает узнавать фигуры, измерять углы и строить чертежи по условию. Она учит видеть закономерности в обычных предметах, работать аккуратно и проверять результат с помощью правил.
</a:t>
            </a:r>
            <a:endParaRPr lang="en-US" sz="1400" dirty="0"/>
          </a:p>
        </p:txBody>
      </p:sp>
      <p:sp>
        <p:nvSpPr>
          <p:cNvPr id="6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3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360062" y="3023153"/>
            <a:ext cx="464400" cy="4644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15162" y="3023153"/>
            <a:ext cx="464400" cy="4644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70262" y="3023153"/>
            <a:ext cx="464400" cy="46440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10" name="Image 8" descr="preencoded.png">    </p:cNvPr>
          <p:cNvPicPr>
            <a:picLocks noChangeAspect="1"/>
          </p:cNvPicPr>
          <p:nvPr/>
        </p:nvPicPr>
        <p:blipFill>
          <a:blip r:embed="rId9"/>
          <a:stretch>
            <a:fillRect/>
          </a:stretch>
        </p:blipFill>
        <p:spPr>
          <a:xfrm>
            <a:off x="1816637" y="1069990"/>
            <a:ext cx="406350" cy="464400"/>
          </a:xfrm>
          <a:prstGeom prst="rect">
            <a:avLst/>
          </a:prstGeom>
        </p:spPr>
      </p:pic>
      <p:pic>
        <p:nvPicPr>
          <p:cNvPr id="11" name="Image 9" descr="preencoded.png">    </p:cNvPr>
          <p:cNvPicPr>
            <a:picLocks noChangeAspect="1"/>
          </p:cNvPicPr>
          <p:nvPr/>
        </p:nvPicPr>
        <p:blipFill>
          <a:blip r:embed="rId10"/>
          <a:stretch>
            <a:fillRect/>
          </a:stretch>
        </p:blipFill>
        <p:spPr>
          <a:xfrm>
            <a:off x="4671737" y="1069990"/>
            <a:ext cx="406350" cy="464400"/>
          </a:xfrm>
          <a:prstGeom prst="rect">
            <a:avLst/>
          </a:prstGeom>
        </p:spPr>
      </p:pic>
      <p:pic>
        <p:nvPicPr>
          <p:cNvPr id="12" name="Image 10" descr="preencoded.png">    </p:cNvPr>
          <p:cNvPicPr>
            <a:picLocks noChangeAspect="1"/>
          </p:cNvPicPr>
          <p:nvPr/>
        </p:nvPicPr>
        <p:blipFill>
          <a:blip r:embed="rId1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3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300" dirty="0"/>
          </a:p>
        </p:txBody>
      </p:sp>
      <p:sp>
        <p:nvSpPr>
          <p:cNvPr id="14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628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геометрические объекты и их признаки
</a:t>
            </a:r>
            <a:endParaRPr lang="en-US" sz="2628" dirty="0"/>
          </a:p>
        </p:txBody>
      </p:sp>
      <p:sp>
        <p:nvSpPr>
          <p:cNvPr id="15" name="Text 2"/>
          <p:cNvSpPr txBox="1"/>
          <p:nvPr/>
        </p:nvSpPr>
        <p:spPr>
          <a:xfrm>
            <a:off x="3600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 показывает положение на плоскости и не имеет размеров. Её используют как опору для построений, обозначения вершин, концов отрезков и точек пересечения линий.
</a:t>
            </a:r>
            <a:endParaRPr lang="en-US" sz="1000" dirty="0"/>
          </a:p>
        </p:txBody>
      </p:sp>
      <p:sp>
        <p:nvSpPr>
          <p:cNvPr id="16" name="Text 3"/>
          <p:cNvSpPr txBox="1"/>
          <p:nvPr/>
        </p:nvSpPr>
        <p:spPr>
          <a:xfrm>
            <a:off x="3600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Точка
</a:t>
            </a:r>
            <a:endParaRPr lang="en-US" sz="1200" dirty="0"/>
          </a:p>
        </p:txBody>
      </p:sp>
      <p:sp>
        <p:nvSpPr>
          <p:cNvPr id="17" name="Text 4"/>
          <p:cNvSpPr txBox="1"/>
          <p:nvPr/>
        </p:nvSpPr>
        <p:spPr>
          <a:xfrm>
            <a:off x="32151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 начинается в одной точке и тянется в одном направлении бесконечно. Он помогает задавать направление, строить углы и показывать границы фигур на чертеже.
</a:t>
            </a:r>
            <a:endParaRPr lang="en-US" sz="1000" dirty="0"/>
          </a:p>
        </p:txBody>
      </p:sp>
      <p:sp>
        <p:nvSpPr>
          <p:cNvPr id="18" name="Text 5"/>
          <p:cNvSpPr txBox="1"/>
          <p:nvPr/>
        </p:nvSpPr>
        <p:spPr>
          <a:xfrm>
            <a:off x="32151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Луч
</a:t>
            </a:r>
            <a:endParaRPr lang="en-US" sz="1200" dirty="0"/>
          </a:p>
        </p:txBody>
      </p:sp>
      <p:sp>
        <p:nvSpPr>
          <p:cNvPr id="19" name="Text 6"/>
          <p:cNvSpPr txBox="1"/>
          <p:nvPr/>
        </p:nvSpPr>
        <p:spPr>
          <a:xfrm>
            <a:off x="6070250" y="4096525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состоит из точек, одинаково удалённых от центра. Круг включает всё внутри неё, поэтому эти фигуры часто различают при решении задач и построениях.
</a:t>
            </a:r>
            <a:endParaRPr lang="en-US" sz="1000" dirty="0"/>
          </a:p>
        </p:txBody>
      </p:sp>
      <p:sp>
        <p:nvSpPr>
          <p:cNvPr id="20" name="Text 7"/>
          <p:cNvSpPr txBox="1"/>
          <p:nvPr/>
        </p:nvSpPr>
        <p:spPr>
          <a:xfrm>
            <a:off x="6070200" y="3543727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и круг
</a:t>
            </a:r>
            <a:endParaRPr lang="en-US" sz="1200" dirty="0"/>
          </a:p>
        </p:txBody>
      </p:sp>
      <p:sp>
        <p:nvSpPr>
          <p:cNvPr id="21" name="Text 8"/>
          <p:cNvSpPr txBox="1"/>
          <p:nvPr/>
        </p:nvSpPr>
        <p:spPr>
          <a:xfrm>
            <a:off x="17876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продолжается бесконечно в обе стороны, а отрезок ограничен двумя концами. Отрезок можно измерить, а прямую — только изобразить на чертеже.
</a:t>
            </a:r>
            <a:endParaRPr lang="en-US" sz="1000" dirty="0"/>
          </a:p>
        </p:txBody>
      </p:sp>
      <p:sp>
        <p:nvSpPr>
          <p:cNvPr id="22" name="Text 9"/>
          <p:cNvSpPr txBox="1"/>
          <p:nvPr/>
        </p:nvSpPr>
        <p:spPr>
          <a:xfrm>
            <a:off x="17875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Прямая и отрезок
</a:t>
            </a:r>
            <a:endParaRPr lang="en-US" sz="1200" dirty="0"/>
          </a:p>
        </p:txBody>
      </p:sp>
      <p:sp>
        <p:nvSpPr>
          <p:cNvPr id="23" name="Text 10"/>
          <p:cNvSpPr txBox="1"/>
          <p:nvPr/>
        </p:nvSpPr>
        <p:spPr>
          <a:xfrm>
            <a:off x="4642700" y="2143362"/>
            <a:ext cx="2713800" cy="68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 образуют два луча с общей вершиной. По величине его сравнивают с прямым углом, измеряют в градусах и используют при построении фигур.
</a:t>
            </a:r>
            <a:endParaRPr lang="en-US" sz="1000" dirty="0"/>
          </a:p>
        </p:txBody>
      </p:sp>
      <p:sp>
        <p:nvSpPr>
          <p:cNvPr id="24" name="Text 11"/>
          <p:cNvSpPr txBox="1"/>
          <p:nvPr/>
        </p:nvSpPr>
        <p:spPr>
          <a:xfrm>
            <a:off x="4642650" y="1590565"/>
            <a:ext cx="27138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Угол
</a:t>
            </a:r>
            <a:endParaRPr lang="en-US" sz="12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680375" y="1172647"/>
            <a:ext cx="3008700" cy="1554299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1454850" y="1172647"/>
            <a:ext cx="3008700" cy="1554299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300" dirty="0"/>
          </a:p>
        </p:txBody>
      </p:sp>
      <p:sp>
        <p:nvSpPr>
          <p:cNvPr id="8" name="Text 1"/>
          <p:cNvSpPr txBox="1"/>
          <p:nvPr/>
        </p:nvSpPr>
        <p:spPr>
          <a:xfrm>
            <a:off x="4820250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 их помощью легко находить середину отрезка, переносить длину без ошибки и строить равные части рисунка. Такие построения особенно важны там, где нужно получить аккуратный и повторяемый результат.
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4820225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Инструменты для проверки и симметрии
</a:t>
            </a:r>
            <a:endParaRPr lang="en-US" sz="1400" dirty="0"/>
          </a:p>
        </p:txBody>
      </p:sp>
      <p:sp>
        <p:nvSpPr>
          <p:cNvPr id="10" name="Text 3"/>
          <p:cNvSpPr txBox="1"/>
          <p:nvPr/>
        </p:nvSpPr>
        <p:spPr>
          <a:xfrm>
            <a:off x="1594725" y="3584225"/>
            <a:ext cx="2763000" cy="1199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помогает провести ровную прямую и отложить нужный отрезок, а циркуль — задать одинаковое расстояние. Вместе они позволяют строить фигуры не приблизительно, а строго по условию задачи.
</a:t>
            </a:r>
            <a:endParaRPr lang="en-US" sz="1300" dirty="0"/>
          </a:p>
        </p:txBody>
      </p:sp>
      <p:sp>
        <p:nvSpPr>
          <p:cNvPr id="11" name="Text 4"/>
          <p:cNvSpPr txBox="1"/>
          <p:nvPr/>
        </p:nvSpPr>
        <p:spPr>
          <a:xfrm>
            <a:off x="1594700" y="2845747"/>
            <a:ext cx="2763000" cy="610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Точность начинается с простого движения
</a:t>
            </a:r>
            <a:endParaRPr lang="en-US" sz="1400" dirty="0"/>
          </a:p>
        </p:txBody>
      </p:sp>
      <p:sp>
        <p:nvSpPr>
          <p:cNvPr id="12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423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Циркуль и линейка: главные инструменты построения
</a:t>
            </a:r>
            <a:endParaRPr lang="en-US" sz="2423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9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 выполняется геометрическое построение
</a:t>
            </a:r>
            <a:endParaRPr lang="en-US" sz="29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шагов показывает, как из условия задачи получить проверяемый чертёж.
</a:t>
            </a:r>
            <a:endParaRPr lang="en-US" sz="14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Фигуры равны, если одну можно наложить на другую без расхождений. Тогда совпадают не только форма, но и размеры, а значит, чертёж выполнен точно.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Для треугольников используют три признака равенства: по трём сторонам, по двум сторонам и углу между ними, а также по стороне и двум прилежащим углам.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1103025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Эти признаки позволяют доказывать свойства фигур, находить неизвестные элементы и проверять, действительно ли построение соответствует условию задачи.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00" y="2962775"/>
            <a:ext cx="8424000" cy="1491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Равенство фигур и почему оно важно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30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2342090"/>
            <a:ext cx="4684800" cy="164656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основных геометрических объектов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 каждого объекта свои признаки и свои измеряемые величины.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Объект в геометрии всегда описывается через его свойства; измерение возможно только там, где есть длина, величина угла или расстояние до центра.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определения по геометрии для 6 класса
</a:t>
            </a:r>
            <a:endParaRPr lang="en-US" sz="14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Какие инструменты чаще всего нужны в построениях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Важнее всего не количество предметов, а умение выбрать нужный инструмент для конкретного шага построения.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Линейка и циркуль образуют базу школьных построений; остальные инструменты дополняют их при измерениях, проверках и оформлении чертежа.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Составлено по описанию типовых школьных геометрических построений
</a:t>
            </a:r>
            <a:endParaRPr lang="en-US" sz="1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2055450" y="1745200"/>
            <a:ext cx="410550" cy="4692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909200" y="1745200"/>
            <a:ext cx="410550" cy="469200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360000" y="360000"/>
            <a:ext cx="8424000" cy="812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и перпендикулярные прямые
</a:t>
            </a:r>
            <a:endParaRPr lang="en-US" sz="3000" dirty="0"/>
          </a:p>
        </p:txBody>
      </p:sp>
      <p:sp>
        <p:nvSpPr>
          <p:cNvPr id="8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300" dirty="0"/>
          </a:p>
        </p:txBody>
      </p:sp>
      <p:sp>
        <p:nvSpPr>
          <p:cNvPr id="9" name="Text 2"/>
          <p:cNvSpPr txBox="1"/>
          <p:nvPr/>
        </p:nvSpPr>
        <p:spPr>
          <a:xfrm>
            <a:off x="2026725" y="2571750"/>
            <a:ext cx="2236800" cy="19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 не пересекаются, как бы далеко их ни продолжали. На чертежах и в клетчатой тетради они помогают сохранять одинаковое направление и строить аккуратные схемы.
</a:t>
            </a:r>
            <a:endParaRPr lang="en-US" sz="1300" dirty="0"/>
          </a:p>
        </p:txBody>
      </p:sp>
      <p:sp>
        <p:nvSpPr>
          <p:cNvPr id="10" name="Text 3"/>
          <p:cNvSpPr txBox="1"/>
          <p:nvPr/>
        </p:nvSpPr>
        <p:spPr>
          <a:xfrm>
            <a:off x="2636600" y="154585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Параллельные прямые
</a:t>
            </a:r>
            <a:endParaRPr lang="en-US" sz="1400" dirty="0"/>
          </a:p>
        </p:txBody>
      </p:sp>
      <p:sp>
        <p:nvSpPr>
          <p:cNvPr id="11" name="Text 4"/>
          <p:cNvSpPr txBox="1"/>
          <p:nvPr/>
        </p:nvSpPr>
        <p:spPr>
          <a:xfrm>
            <a:off x="4880475" y="2571750"/>
            <a:ext cx="2236800" cy="19905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 пересекаются под прямым углом. Такое расположение удобно для разметки листа, построения рамок и проверки точности с помощью угольника или клеток.
</a:t>
            </a:r>
            <a:endParaRPr lang="en-US" sz="1300" dirty="0"/>
          </a:p>
        </p:txBody>
      </p:sp>
      <p:sp>
        <p:nvSpPr>
          <p:cNvPr id="12" name="Text 5"/>
          <p:cNvSpPr txBox="1"/>
          <p:nvPr/>
        </p:nvSpPr>
        <p:spPr>
          <a:xfrm>
            <a:off x="5490350" y="1545850"/>
            <a:ext cx="1626900" cy="8679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Перпендикулярные прямые
</a:t>
            </a:r>
            <a:endParaRPr lang="en-US" sz="14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300" dirty="0"/>
          </a:p>
        </p:txBody>
      </p:sp>
      <p:sp>
        <p:nvSpPr>
          <p:cNvPr id="5" name="Text 1"/>
          <p:cNvSpPr txBox="1"/>
          <p:nvPr/>
        </p:nvSpPr>
        <p:spPr>
          <a:xfrm>
            <a:off x="4503425" y="1878106"/>
            <a:ext cx="4280700" cy="1540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180°
</a:t>
            </a:r>
            <a:endParaRPr lang="en-US" sz="114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360000"/>
            <a:ext cx="8424000" cy="1281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Это ключевая опора для измерения углов и решения задач на треугольники.
</a:t>
            </a:r>
            <a:endParaRPr lang="en-US" sz="2700" dirty="0"/>
          </a:p>
        </p:txBody>
      </p:sp>
      <p:sp>
        <p:nvSpPr>
          <p:cNvPr id="7" name="Text 3"/>
          <p:cNvSpPr txBox="1"/>
          <p:nvPr/>
        </p:nvSpPr>
        <p:spPr>
          <a:xfrm>
            <a:off x="4503425" y="4534057"/>
            <a:ext cx="3173400" cy="249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09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Свойства углов и сумма внутренних углов треугольника по школьному курсу геометрии
</a:t>
            </a:r>
            <a:endParaRPr lang="en-US" sz="1090" dirty="0"/>
          </a:p>
        </p:txBody>
      </p:sp>
      <p:sp>
        <p:nvSpPr>
          <p:cNvPr id="8" name="Text 4"/>
          <p:cNvSpPr txBox="1"/>
          <p:nvPr/>
        </p:nvSpPr>
        <p:spPr>
          <a:xfrm>
            <a:off x="4503425" y="3556288"/>
            <a:ext cx="4280700" cy="8193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— это величина развёрнутого угла и сумма внутренних углов треугольника.
</a:t>
            </a:r>
            <a:endParaRPr lang="en-US" sz="1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355298" y="0"/>
            <a:ext cx="3787304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793175"/>
            <a:ext cx="4857000" cy="1297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Симметрия в природе, орнаментах и рисунках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522150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Осевая симметрия делит изображение на две зеркально равные части: если провести ось, половины совпадут при отражении, как у бабочки, снежинки или листа.
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2898475" y="2550600"/>
            <a:ext cx="1914900" cy="2080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3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Художники и мастера используют симметрию в узорах, плитке, окнах и фасадах, потому что она делает форму устойчивой, выразительной и удобной для точного построения.
</a:t>
            </a:r>
            <a:endParaRPr lang="en-US" sz="1300" dirty="0"/>
          </a:p>
        </p:txBody>
      </p:sp>
      <p:sp>
        <p:nvSpPr>
          <p:cNvPr id="8" name="Text 3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3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Виды треугольников и их основные свойства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Один треугольник может сочетать несколько признаков, поэтому для проверки важно смотреть и на стороны, и на углы.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Наиболее узнаваемый признак — равенство сторон или наличие прямого угла; именно они быстрее всего помогают классифицировать фигуру.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Учебный материал по геометрии для 6 класса; классификация треугольников по их основным признакам.
</a:t>
            </a:r>
            <a:endParaRPr lang="en-US" sz="14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 — это линия, все точки которой равноудалены от центра; она задаёт точную границу круга и часто служит основой для построений.
</a:t>
            </a:r>
            <a:endParaRPr lang="en-US" sz="1200" dirty="0"/>
          </a:p>
        </p:txBody>
      </p:sp>
      <p:sp>
        <p:nvSpPr>
          <p:cNvPr id="6" name="Text 1"/>
          <p:cNvSpPr txBox="1"/>
          <p:nvPr/>
        </p:nvSpPr>
        <p:spPr>
          <a:xfrm>
            <a:off x="3213800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Радиус соединяет центр с любой точкой окружности. Все радиусы одной окружности равны, поэтому их удобно использовать для переноса одинаковых расстояний.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6067425" y="2476500"/>
            <a:ext cx="2716500" cy="171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Диаметр проходит через центр и соединяет две точки окружности. Он в два раза больше радиуса и помогает быстро находить размеры круга.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Окружность, радиус и диаметр
</a:t>
            </a:r>
            <a:endParaRPr lang="en-US" sz="3200" dirty="0"/>
          </a:p>
        </p:txBody>
      </p:sp>
      <p:sp>
        <p:nvSpPr>
          <p:cNvPr id="9" name="Text 4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3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2181" y="1556625"/>
            <a:ext cx="8434038" cy="3217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8424000" cy="488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2559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Построение серединного перпендикуляра к отрезку
</a:t>
            </a:r>
            <a:endParaRPr lang="en-US" sz="2559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50" y="899225"/>
            <a:ext cx="8424000" cy="547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Алгоритм основан на равных дугах, проведённых из концов отрезка, и на свойстве точек их пересечения.
</a:t>
            </a:r>
            <a:endParaRPr lang="en-US" sz="14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9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300" dirty="0"/>
          </a:p>
        </p:txBody>
      </p:sp>
      <p:sp>
        <p:nvSpPr>
          <p:cNvPr id="10" name="Text 1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8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
</a:t>
            </a:r>
            <a:endParaRPr lang="en-US" sz="3200" dirty="0"/>
          </a:p>
        </p:txBody>
      </p:sp>
      <p:sp>
        <p:nvSpPr>
          <p:cNvPr id="11" name="Text 2"/>
          <p:cNvSpPr txBox="1"/>
          <p:nvPr/>
        </p:nvSpPr>
        <p:spPr>
          <a:xfrm>
            <a:off x="613850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Первые правильные фигуры удобно узнавать по одинаковым сторонам: равносторонний треугольник и квадрат уже показывают идеальную симметрию.
</a:t>
            </a:r>
            <a:endParaRPr lang="en-US" sz="1100" dirty="0"/>
          </a:p>
        </p:txBody>
      </p:sp>
      <p:sp>
        <p:nvSpPr>
          <p:cNvPr id="12" name="Text 3"/>
          <p:cNvSpPr txBox="1"/>
          <p:nvPr/>
        </p:nvSpPr>
        <p:spPr>
          <a:xfrm>
            <a:off x="613850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стороны
</a:t>
            </a:r>
            <a:endParaRPr lang="en-US" sz="1200" dirty="0"/>
          </a:p>
        </p:txBody>
      </p:sp>
      <p:sp>
        <p:nvSpPr>
          <p:cNvPr id="13" name="Text 4"/>
          <p:cNvSpPr txBox="1"/>
          <p:nvPr/>
        </p:nvSpPr>
        <p:spPr>
          <a:xfrm>
            <a:off x="2325684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Затем проверяют углы: у правильного многоугольника они тоже равны, поэтому фигура выглядит аккуратно и повторяемо.
</a:t>
            </a:r>
            <a:endParaRPr lang="en-US" sz="1100" dirty="0"/>
          </a:p>
        </p:txBody>
      </p:sp>
      <p:sp>
        <p:nvSpPr>
          <p:cNvPr id="14" name="Text 5"/>
          <p:cNvSpPr txBox="1"/>
          <p:nvPr/>
        </p:nvSpPr>
        <p:spPr>
          <a:xfrm>
            <a:off x="2325684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Равные углы
</a:t>
            </a:r>
            <a:endParaRPr lang="en-US" sz="1200" dirty="0"/>
          </a:p>
        </p:txBody>
      </p:sp>
      <p:sp>
        <p:nvSpPr>
          <p:cNvPr id="15" name="Text 6"/>
          <p:cNvSpPr txBox="1"/>
          <p:nvPr/>
        </p:nvSpPr>
        <p:spPr>
          <a:xfrm>
            <a:off x="4037518" y="3378074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Увеличение числа сторон
</a:t>
            </a:r>
            <a:endParaRPr lang="en-US" sz="1200" dirty="0"/>
          </a:p>
        </p:txBody>
      </p:sp>
      <p:sp>
        <p:nvSpPr>
          <p:cNvPr id="16" name="Text 7"/>
          <p:cNvSpPr txBox="1"/>
          <p:nvPr/>
        </p:nvSpPr>
        <p:spPr>
          <a:xfrm>
            <a:off x="4037518" y="3712599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Если сторон становится больше, контур всё сильнее приближается к окружности, и фигура кажется более плавной.
</a:t>
            </a:r>
            <a:endParaRPr lang="en-US" sz="1100" dirty="0"/>
          </a:p>
        </p:txBody>
      </p:sp>
      <p:sp>
        <p:nvSpPr>
          <p:cNvPr id="17" name="Text 8"/>
          <p:cNvSpPr txBox="1"/>
          <p:nvPr/>
        </p:nvSpPr>
        <p:spPr>
          <a:xfrm>
            <a:off x="5749352" y="1438800"/>
            <a:ext cx="2460000" cy="8322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Правильные многоугольники часто входят в орнаменты, мозаику и плитку, потому что их легко повторять без зазоров.
</a:t>
            </a:r>
            <a:endParaRPr lang="en-US" sz="1100" dirty="0"/>
          </a:p>
        </p:txBody>
      </p:sp>
      <p:sp>
        <p:nvSpPr>
          <p:cNvPr id="18" name="Text 9"/>
          <p:cNvSpPr txBox="1"/>
          <p:nvPr/>
        </p:nvSpPr>
        <p:spPr>
          <a:xfrm>
            <a:off x="5749352" y="1104275"/>
            <a:ext cx="2460000" cy="297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Использование в узорах
</a:t>
            </a:r>
            <a:endParaRPr lang="en-US" sz="12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74475" y="1557551"/>
            <a:ext cx="4516200" cy="3215649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360000" y="360000"/>
            <a:ext cx="8424000" cy="83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Где геометрия встречается в жизни школьника
</a:t>
            </a:r>
            <a:endParaRPr lang="en-US" sz="3200" dirty="0"/>
          </a:p>
        </p:txBody>
      </p:sp>
      <p:sp>
        <p:nvSpPr>
          <p:cNvPr id="6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300" dirty="0"/>
          </a:p>
        </p:txBody>
      </p:sp>
      <p:sp>
        <p:nvSpPr>
          <p:cNvPr id="7" name="Text 2"/>
          <p:cNvSpPr txBox="1"/>
          <p:nvPr/>
        </p:nvSpPr>
        <p:spPr>
          <a:xfrm>
            <a:off x="5356100" y="1556613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формы помогают не только видеть красоту, но и точно измерять, проектировать и сравнивать объекты.
</a:t>
            </a:r>
            <a:endParaRPr lang="en-US" sz="1400" dirty="0"/>
          </a:p>
        </p:txBody>
      </p:sp>
      <p:sp>
        <p:nvSpPr>
          <p:cNvPr id="8" name="Text 3"/>
          <p:cNvSpPr txBox="1"/>
          <p:nvPr/>
        </p:nvSpPr>
        <p:spPr>
          <a:xfrm>
            <a:off x="5356100" y="3047025"/>
            <a:ext cx="34308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области представлены одинаково широко: геометрия нужна и в повседневных вещах, и в учебных заданиях, и в практических проектах.
</a:t>
            </a:r>
            <a:endParaRPr lang="en-US" sz="1400" dirty="0"/>
          </a:p>
        </p:txBody>
      </p:sp>
      <p:sp>
        <p:nvSpPr>
          <p:cNvPr id="9" name="Text 4"/>
          <p:cNvSpPr txBox="1"/>
          <p:nvPr/>
        </p:nvSpPr>
        <p:spPr>
          <a:xfrm>
            <a:off x="5356100" y="4225200"/>
            <a:ext cx="3430800" cy="558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Обобщение примеров из школьной жизни и учебных тем по геометрии для 6 класса.
</a:t>
            </a:r>
            <a:endParaRPr lang="en-US" sz="14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1725242" y="1172790"/>
            <a:ext cx="2718000" cy="198541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700833" y="1172790"/>
            <a:ext cx="2718000" cy="1985414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300" dirty="0"/>
          </a:p>
        </p:txBody>
      </p:sp>
      <p:sp>
        <p:nvSpPr>
          <p:cNvPr id="6" name="Text 1"/>
          <p:cNvSpPr txBox="1"/>
          <p:nvPr/>
        </p:nvSpPr>
        <p:spPr>
          <a:xfrm>
            <a:off x="1725167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Евклид и правила построений
</a:t>
            </a:r>
            <a:endParaRPr lang="en-US" sz="1200" dirty="0"/>
          </a:p>
        </p:txBody>
      </p:sp>
      <p:sp>
        <p:nvSpPr>
          <p:cNvPr id="7" name="Text 2"/>
          <p:cNvSpPr txBox="1"/>
          <p:nvPr/>
        </p:nvSpPr>
        <p:spPr>
          <a:xfrm>
            <a:off x="1725200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99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Около 300 года до н. э. Евклид собрал геометрию в книге «Начала». В ней он описал основные понятия и способы рассуждения, которые долго оставались образцом строгой науки. Благодаря этому построения стали не просто приёмом, а частью доказательства.
</a:t>
            </a:r>
            <a:endParaRPr lang="en-US" sz="1099" dirty="0"/>
          </a:p>
        </p:txBody>
      </p:sp>
      <p:sp>
        <p:nvSpPr>
          <p:cNvPr id="8" name="Text 3"/>
          <p:cNvSpPr txBox="1"/>
          <p:nvPr/>
        </p:nvSpPr>
        <p:spPr>
          <a:xfrm>
            <a:off x="4700758" y="3244547"/>
            <a:ext cx="2718000" cy="4764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2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 точные вычисления
</a:t>
            </a:r>
            <a:endParaRPr lang="en-US" sz="1200" dirty="0"/>
          </a:p>
        </p:txBody>
      </p:sp>
      <p:sp>
        <p:nvSpPr>
          <p:cNvPr id="9" name="Text 4"/>
          <p:cNvSpPr txBox="1"/>
          <p:nvPr/>
        </p:nvSpPr>
        <p:spPr>
          <a:xfrm>
            <a:off x="4700782" y="3806250"/>
            <a:ext cx="2718000" cy="977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57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Архимед исследовал окружности, площади и объёмы, стремясь находить точные ответы. Его идеи помогали понимать, как устроены фигуры и тела, а также как можно проверять результаты расчётов. Такие задачи соединяли наблюдение, построение и логическое доказательство.
</a:t>
            </a:r>
            <a:endParaRPr lang="en-US" sz="1057" dirty="0"/>
          </a:p>
        </p:txBody>
      </p:sp>
      <p:sp>
        <p:nvSpPr>
          <p:cNvPr id="10" name="Text 5"/>
          <p:cNvSpPr txBox="1"/>
          <p:nvPr/>
        </p:nvSpPr>
        <p:spPr>
          <a:xfrm>
            <a:off x="360000" y="360000"/>
            <a:ext cx="8424000" cy="449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Геометрические конструкции в истории
</a:t>
            </a:r>
            <a:endParaRPr lang="en-US" sz="30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102100" y="925565"/>
            <a:ext cx="4684800" cy="1646569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360000" y="360000"/>
            <a:ext cx="3296100" cy="20271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Главные факты, которые нужно помнить
</a:t>
            </a:r>
            <a:endParaRPr lang="en-US" sz="3200" dirty="0"/>
          </a:p>
        </p:txBody>
      </p:sp>
      <p:sp>
        <p:nvSpPr>
          <p:cNvPr id="5" name="Text 1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300" dirty="0"/>
          </a:p>
        </p:txBody>
      </p:sp>
      <p:sp>
        <p:nvSpPr>
          <p:cNvPr id="6" name="Text 2"/>
          <p:cNvSpPr txBox="1"/>
          <p:nvPr/>
        </p:nvSpPr>
        <p:spPr>
          <a:xfrm>
            <a:off x="360000" y="2571750"/>
            <a:ext cx="3296100" cy="2211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232323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Короткая таблица показывает основные геометрические факты и то, как они применяются в задачах и построениях.
</a:t>
            </a:r>
            <a:endParaRPr lang="en-US" sz="1400" dirty="0"/>
          </a:p>
        </p:txBody>
      </p:sp>
      <p:sp>
        <p:nvSpPr>
          <p:cNvPr id="7" name="Text 3"/>
          <p:cNvSpPr txBox="1"/>
          <p:nvPr/>
        </p:nvSpPr>
        <p:spPr>
          <a:xfrm>
            <a:off x="4102100" y="4423200"/>
            <a:ext cx="46848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сведения школьного курса геометрии, 6 класс.
</a:t>
            </a:r>
            <a:endParaRPr lang="en-US" sz="1400" dirty="0"/>
          </a:p>
        </p:txBody>
      </p:sp>
      <p:sp>
        <p:nvSpPr>
          <p:cNvPr id="8" name="Text 4"/>
          <p:cNvSpPr txBox="1"/>
          <p:nvPr/>
        </p:nvSpPr>
        <p:spPr>
          <a:xfrm>
            <a:off x="4102100" y="3337825"/>
            <a:ext cx="3430800" cy="9570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Все факты связаны с точными величинами и проверяемыми построениями, поэтому геометрия даёт надёжный способ решения задач.
</a:t>
            </a:r>
            <a:endParaRPr lang="en-US" sz="14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71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Точный чертёж важен не меньше, чем ответ: если построение выполнено по правилам, его можно повторить и получить такую же фигуру без случайных отклонений.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360050" y="360000"/>
            <a:ext cx="8424000" cy="10926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90000"/>
              </a:lnSpc>
              <a:buNone/>
            </a:pPr>
            <a:r>
              <a:rPr lang="en-US" sz="32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Почему в геометрии важна точность
</a:t>
            </a:r>
            <a:endParaRPr lang="en-US" sz="3200" dirty="0"/>
          </a:p>
        </p:txBody>
      </p:sp>
      <p:sp>
        <p:nvSpPr>
          <p:cNvPr id="8" name="Text 2"/>
          <p:cNvSpPr txBox="1"/>
          <p:nvPr/>
        </p:nvSpPr>
        <p:spPr>
          <a:xfrm>
            <a:off x="8784000" y="4783350"/>
            <a:ext cx="360000" cy="3603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13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300" dirty="0"/>
          </a:p>
        </p:txBody>
      </p:sp>
      <p:sp>
        <p:nvSpPr>
          <p:cNvPr id="9" name="Text 3"/>
          <p:cNvSpPr txBox="1"/>
          <p:nvPr/>
        </p:nvSpPr>
        <p:spPr>
          <a:xfrm>
            <a:off x="33509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планах, схемах и картах даже небольшая ошибка меняет результат. Поэтому в геометрии внимательно следят за линиями, углами, точками пересечения и последовательностью действий.
</a:t>
            </a:r>
            <a:endParaRPr lang="en-US" sz="1200" dirty="0"/>
          </a:p>
        </p:txBody>
      </p:sp>
      <p:sp>
        <p:nvSpPr>
          <p:cNvPr id="10" name="Text 4"/>
          <p:cNvSpPr txBox="1"/>
          <p:nvPr/>
        </p:nvSpPr>
        <p:spPr>
          <a:xfrm>
            <a:off x="6204725" y="2465800"/>
            <a:ext cx="2460300" cy="21309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Проверка через свойства фигур учит работать аккуратно и логично: каждое действие должно быть обосновано, а не сделано на глаз.
</a:t>
            </a:r>
            <a:endParaRPr lang="en-US" sz="12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747300" y="2954250"/>
            <a:ext cx="7649400" cy="94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15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 учит видеть порядок в линиях, фигурах и построениях. Она соединяет красоту формы с точностью доказательства и помогает уверенно работать с пространством вокруг нас.
</a:t>
            </a:r>
            <a:endParaRPr lang="en-US" sz="1500" dirty="0"/>
          </a:p>
        </p:txBody>
      </p:sp>
      <p:sp>
        <p:nvSpPr>
          <p:cNvPr id="4" name="Text 1"/>
          <p:cNvSpPr txBox="1"/>
          <p:nvPr/>
        </p:nvSpPr>
        <p:spPr>
          <a:xfrm>
            <a:off x="360100" y="1127875"/>
            <a:ext cx="8423700" cy="1707300"/>
          </a:xfrm>
          <a:prstGeom prst="rect">
            <a:avLst/>
          </a:prstGeom>
          <a:noFill/>
          <a:ln/>
        </p:spPr>
        <p:txBody>
          <a:bodyPr wrap="square" lIns="0" tIns="0" rIns="0" bIns="0" rtlCol="0" anchor="b"/>
          <a:lstStyle/>
          <a:p>
            <a:pPr algn="ctr" indent="0" marL="0">
              <a:lnSpc>
                <a:spcPct val="90000"/>
              </a:lnSpc>
              <a:buNone/>
            </a:pPr>
            <a:r>
              <a:rPr lang="en-US" sz="4400" b="1" dirty="0">
                <a:solidFill>
                  <a:srgbClr val="00FFBB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Геометрия: когда простые линии становятся точным знанием
</a:t>
            </a:r>
            <a:endParaRPr lang="en-US" sz="44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2026-05-24T17:27:49Z</dcterms:created>
  <dcterms:modified xsi:type="dcterms:W3CDTF">2026-05-24T17:27:49Z</dcterms:modified>
</cp:coreProperties>
</file>