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3350" y="1149283"/>
            <a:ext cx="5700900" cy="28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 и промышленная революция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машины и фабрики изменили Британию и весь мир
</a:t>
            </a:r>
            <a:endParaRPr lang="en-US" sz="4500" dirty="0"/>
          </a:p>
        </p:txBody>
      </p:sp>
      <p:sp>
        <p:nvSpPr>
          <p:cNvPr id="4" name="Text 1"/>
          <p:cNvSpPr txBox="1"/>
          <p:nvPr/>
        </p:nvSpPr>
        <p:spPr>
          <a:xfrm>
            <a:off x="463348" y="261250"/>
            <a:ext cx="54864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858" y="1148225"/>
            <a:ext cx="3217335" cy="3155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0150" y="1213600"/>
            <a:ext cx="4829100" cy="23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XVIII веку Британия соединила торговлю, ресурсы и спрос на товары. Именно здесь сложились условия, которые сделали переход к фабрикам и машинам особенно быстрым и заметным для всей Европы.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именно Британия стала первой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13251" y="342050"/>
            <a:ext cx="68103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Предпосылки: сельское хозяйство и рост населения
</a:t>
            </a:r>
            <a:endParaRPr lang="en-US" sz="2104" dirty="0"/>
          </a:p>
        </p:txBody>
      </p:sp>
      <p:sp>
        <p:nvSpPr>
          <p:cNvPr id="9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1915015" y="1613937"/>
            <a:ext cx="3317231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землевладельцы объединяли поля, а общинных земель становилось меньше. Многие крестьяне теряли возможность жить за счёт земли и искали заработок в городах и на фабриках.
</a:t>
            </a:r>
            <a:endParaRPr lang="en-US" sz="1336" dirty="0"/>
          </a:p>
        </p:txBody>
      </p:sp>
      <p:sp>
        <p:nvSpPr>
          <p:cNvPr id="11" name="Text 3"/>
          <p:cNvSpPr txBox="1"/>
          <p:nvPr/>
        </p:nvSpPr>
        <p:spPr>
          <a:xfrm>
            <a:off x="1915015" y="1044450"/>
            <a:ext cx="3317231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Огораживания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914779" y="3380549"/>
            <a:ext cx="3317231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способы ведения хозяйства, включая систему Норфолка, помогали собирать больше зерна с тех же участков. Это уменьшало риск голода и позволяло кормить растущее население.
</a:t>
            </a:r>
            <a:endParaRPr lang="en-US" sz="1358" dirty="0"/>
          </a:p>
        </p:txBody>
      </p:sp>
      <p:sp>
        <p:nvSpPr>
          <p:cNvPr id="13" name="Text 5"/>
          <p:cNvSpPr txBox="1"/>
          <p:nvPr/>
        </p:nvSpPr>
        <p:spPr>
          <a:xfrm>
            <a:off x="1914779" y="2811062"/>
            <a:ext cx="3317231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урожая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5405715" y="1613937"/>
            <a:ext cx="3317231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Британии быстро увеличивалось, а вместе с ним рос спрос на еду, одежду, посуду и инструменты. Производителям нужно было выпускать больше товаров и быстрее.
</a:t>
            </a:r>
            <a:endParaRPr lang="en-US" sz="1348" dirty="0"/>
          </a:p>
        </p:txBody>
      </p:sp>
      <p:sp>
        <p:nvSpPr>
          <p:cNvPr id="15" name="Text 7"/>
          <p:cNvSpPr txBox="1"/>
          <p:nvPr/>
        </p:nvSpPr>
        <p:spPr>
          <a:xfrm>
            <a:off x="5405715" y="1044450"/>
            <a:ext cx="3317231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Людей становилось больше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5405479" y="3380549"/>
            <a:ext cx="3317231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Сельские жители, оставшиеся без земли, становились рабочими. Для фабрик это означало доступ к большому числу наёмных работников, готовых трудиться за плату в промышленных центрах.
</a:t>
            </a:r>
            <a:endParaRPr lang="en-US" sz="1348" dirty="0"/>
          </a:p>
        </p:txBody>
      </p:sp>
      <p:sp>
        <p:nvSpPr>
          <p:cNvPr id="17" name="Text 9"/>
          <p:cNvSpPr txBox="1"/>
          <p:nvPr/>
        </p:nvSpPr>
        <p:spPr>
          <a:xfrm>
            <a:off x="5405479" y="2811062"/>
            <a:ext cx="3317231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Рынок рабочей силы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299672"/>
            <a:ext cx="4151400" cy="24481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148225"/>
            <a:ext cx="3925500" cy="27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изобретения ускорили производство, сделали фабрики мощнее и изменили транспорт.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изобретения последовательно усиливали друг друга: сначала производство тканей, затем энергию для фабрик и, наконец, быстрый транспорт.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2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изобретения промышленной революции
</a:t>
            </a:r>
            <a:endParaRPr lang="en-US" sz="2520" dirty="0"/>
          </a:p>
        </p:txBody>
      </p:sp>
      <p:sp>
        <p:nvSpPr>
          <p:cNvPr id="8" name="Text 3"/>
          <p:cNvSpPr txBox="1"/>
          <p:nvPr/>
        </p:nvSpPr>
        <p:spPr>
          <a:xfrm>
            <a:off x="4572000" y="4033250"/>
            <a:ext cx="41514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6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материалам истории промышленной революции в Великобритании
</a:t>
            </a:r>
            <a:endParaRPr lang="en-US" sz="116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4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Текстильная промышленность — первый двигатель перемен
</a:t>
            </a:r>
            <a:endParaRPr lang="en-US" sz="2124" dirty="0"/>
          </a:p>
        </p:txBody>
      </p:sp>
      <p:sp>
        <p:nvSpPr>
          <p:cNvPr id="10" name="Text 2"/>
          <p:cNvSpPr txBox="1"/>
          <p:nvPr/>
        </p:nvSpPr>
        <p:spPr>
          <a:xfrm>
            <a:off x="420361" y="1657668"/>
            <a:ext cx="2458518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Хлопок легко превращался в недорогую ткань, поэтому фабрики быстро наращивали выпуск. Из него можно было делать одежду, которую покупало всё больше людей.
</a:t>
            </a:r>
            <a:endParaRPr lang="en-US" sz="1354" dirty="0"/>
          </a:p>
        </p:txBody>
      </p:sp>
      <p:sp>
        <p:nvSpPr>
          <p:cNvPr id="11" name="Text 3"/>
          <p:cNvSpPr txBox="1"/>
          <p:nvPr/>
        </p:nvSpPr>
        <p:spPr>
          <a:xfrm>
            <a:off x="420361" y="1044444"/>
            <a:ext cx="2458518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Хлопок как основа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20186" y="3371235"/>
            <a:ext cx="2458518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Прядение и ткачество перестали зависеть только от ручного труда. Машины работали быстрее человека и позволяли производить гораздо больше тканей за то же время.
</a:t>
            </a:r>
            <a:endParaRPr lang="en-US" sz="1302" dirty="0"/>
          </a:p>
        </p:txBody>
      </p:sp>
      <p:sp>
        <p:nvSpPr>
          <p:cNvPr id="13" name="Text 5"/>
          <p:cNvSpPr txBox="1"/>
          <p:nvPr/>
        </p:nvSpPr>
        <p:spPr>
          <a:xfrm>
            <a:off x="420186" y="2758011"/>
            <a:ext cx="2458518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Механизация процесса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3076165" y="1657668"/>
            <a:ext cx="2458518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Манчестер вырос в крупный промышленный город и стал символом хлопковой промышленности Британии. Именно здесь особенно ясно было видно, как фабрики меняют городской облик.
</a:t>
            </a:r>
            <a:endParaRPr lang="en-US" sz="1159" dirty="0"/>
          </a:p>
        </p:txBody>
      </p:sp>
      <p:sp>
        <p:nvSpPr>
          <p:cNvPr id="15" name="Text 7"/>
          <p:cNvSpPr txBox="1"/>
          <p:nvPr/>
        </p:nvSpPr>
        <p:spPr>
          <a:xfrm>
            <a:off x="3076165" y="1044444"/>
            <a:ext cx="2458518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Манчестер как центр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3075991" y="3371235"/>
            <a:ext cx="2458518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больших цехах стояли ряды станков, двигавшихся от общей передачи. Рабочие, в том числе подростки, выполняли повторяющиеся операции под постоянный шум механизмов.
</a:t>
            </a:r>
            <a:endParaRPr lang="en-US" sz="1311" dirty="0"/>
          </a:p>
        </p:txBody>
      </p:sp>
      <p:sp>
        <p:nvSpPr>
          <p:cNvPr id="17" name="Text 9"/>
          <p:cNvSpPr txBox="1"/>
          <p:nvPr/>
        </p:nvSpPr>
        <p:spPr>
          <a:xfrm>
            <a:off x="3075991" y="2758011"/>
            <a:ext cx="2458518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Фабрика как новый мир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Промышленный рост не был равномерным: после внедрения паровых машин и железных дорог выпуск ускорился особенно сильно.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отрасли росли вместе, потому что фабрикам требовались и материалы, и энергия, и новые способы перевозки.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Иллюстративный индекс роста на основе общих тенденций промышленной революции, 1760–1850
</a:t>
            </a:r>
            <a:endParaRPr lang="en-US" sz="1283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55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промышленного производства в XVIII–XIX веках
</a:t>
            </a:r>
            <a:endParaRPr lang="en-US" sz="245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978" y="1453774"/>
            <a:ext cx="258038" cy="294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10397" y="1474691"/>
            <a:ext cx="284700" cy="25306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92147" y="1458874"/>
            <a:ext cx="284700" cy="284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973897" y="1454282"/>
            <a:ext cx="284700" cy="293884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Уголь, железо и пар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14" name="Text 2"/>
          <p:cNvSpPr txBox="1"/>
          <p:nvPr/>
        </p:nvSpPr>
        <p:spPr>
          <a:xfrm>
            <a:off x="54557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Уголь давал энергию для паровых машин и фабрик. Без этого топлива промышленное производство не смогло бы работать в таких масштабах и с такой регулярностью.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129617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Уголь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262732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железа делали станки, инструменты, мосты и рельсы. Чем больше становилось заводов и дорог, тем сильнее рос спрос на качественный металл.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337792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Железо
</a:t>
            </a:r>
            <a:endParaRPr lang="en-US" sz="1300" dirty="0"/>
          </a:p>
        </p:txBody>
      </p:sp>
      <p:sp>
        <p:nvSpPr>
          <p:cNvPr id="18" name="Text 6"/>
          <p:cNvSpPr txBox="1"/>
          <p:nvPr/>
        </p:nvSpPr>
        <p:spPr>
          <a:xfrm>
            <a:off x="470907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на кокс помог выплавлять больше металла, чем при использовании древесного угля. Это сделало производство более мощным и выгодным для предприятий.
</a:t>
            </a:r>
            <a:endParaRPr lang="en-US" sz="1200" dirty="0"/>
          </a:p>
        </p:txBody>
      </p:sp>
      <p:sp>
        <p:nvSpPr>
          <p:cNvPr id="19" name="Text 7"/>
          <p:cNvSpPr txBox="1"/>
          <p:nvPr/>
        </p:nvSpPr>
        <p:spPr>
          <a:xfrm>
            <a:off x="545967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Кокс
</a:t>
            </a:r>
            <a:endParaRPr lang="en-US" sz="1300" dirty="0"/>
          </a:p>
        </p:txBody>
      </p:sp>
      <p:sp>
        <p:nvSpPr>
          <p:cNvPr id="20" name="Text 8"/>
          <p:cNvSpPr txBox="1"/>
          <p:nvPr/>
        </p:nvSpPr>
        <p:spPr>
          <a:xfrm>
            <a:off x="679082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Паровой двигатель освободил фабрики от зависимости от рек, ветра и погоды. Он стал универсальным источником энергии для машин, шахт и транспорта.
</a:t>
            </a:r>
            <a:endParaRPr lang="en-US" sz="1200" dirty="0"/>
          </a:p>
        </p:txBody>
      </p:sp>
      <p:sp>
        <p:nvSpPr>
          <p:cNvPr id="21" name="Text 9"/>
          <p:cNvSpPr txBox="1"/>
          <p:nvPr/>
        </p:nvSpPr>
        <p:spPr>
          <a:xfrm>
            <a:off x="754142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работала фабричная система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 путь сырья от доставки до прибыли и расширения производства.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города и урбанизация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1216475" y="1069650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центры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Манчестер, Бирмингем, Лидс и Ливерпуль быстро росли рядом с фабриками, шахтами и портами. Работа притягивала людей, и города за короткое время меняли свой размер и вид.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5460150" y="1069650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Тесное жильё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строили быстро, чтобы успеть за ростом населения. Из-за этого кварталы были переполнены, а комнаты в них часто делили несколько семей или даже несколько поколений.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5460150" y="2662125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санитарии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таких районах не хватало чистой воды, канализации и нормальной уборки улиц. Это ухудшало здоровье жителей и делало жизнь рабочих семей особенно трудной.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1216475" y="2662125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Переезд из деревни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семьи покидали сёла в поисках заработка. Для них город означал шанс получить плату за труд, хотя условия жизни там часто оказывались гораздо тяжелее, чем ожидалось.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рабочих и детей на фабриках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1127320" y="950577"/>
            <a:ext cx="1753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Долгий рабочий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25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фабриках люди часто работали по 12–14 часов. День был длинным и однообразным, а отдых и перерывы оставались очень короткими.
</a:t>
            </a:r>
            <a:endParaRPr lang="en-US" sz="1369" dirty="0"/>
          </a:p>
        </p:txBody>
      </p:sp>
      <p:sp>
        <p:nvSpPr>
          <p:cNvPr id="11" name="Text 3"/>
          <p:cNvSpPr txBox="1"/>
          <p:nvPr/>
        </p:nvSpPr>
        <p:spPr>
          <a:xfrm>
            <a:off x="3719075" y="950577"/>
            <a:ext cx="1753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поручения
</a:t>
            </a:r>
            <a:pPr algn="l" indent="0" marL="0">
              <a:lnSpc>
                <a:spcPct val="100000"/>
              </a:lnSpc>
              <a:buNone/>
            </a:pPr>
            <a:r>
              <a:rPr lang="en-US" sz="25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чистили машины, переносили сырьё и работали возле движущихся станков. Такие задания были тяжёлыми и нередко опасными для здоровья и безопасности.
</a:t>
            </a:r>
            <a:endParaRPr lang="en-US" sz="1366" dirty="0"/>
          </a:p>
        </p:txBody>
      </p:sp>
      <p:sp>
        <p:nvSpPr>
          <p:cNvPr id="12" name="Text 4"/>
          <p:cNvSpPr txBox="1"/>
          <p:nvPr/>
        </p:nvSpPr>
        <p:spPr>
          <a:xfrm>
            <a:off x="1127320" y="2470202"/>
            <a:ext cx="1753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Мужчины, женщины и дети
</a:t>
            </a:r>
            <a:pPr algn="l" indent="0" marL="0">
              <a:lnSpc>
                <a:spcPct val="100000"/>
              </a:lnSpc>
              <a:buNone/>
            </a:pPr>
            <a:r>
              <a:rPr lang="en-US" sz="25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предприятиях трудились все члены семьи. Детский труд был дешёвым, поэтому детей нанимали часто, хотя их работа требовала сил и внимания.
</a:t>
            </a:r>
            <a:endParaRPr lang="en-US" sz="1342" dirty="0"/>
          </a:p>
        </p:txBody>
      </p:sp>
      <p:sp>
        <p:nvSpPr>
          <p:cNvPr id="13" name="Text 5"/>
          <p:cNvSpPr txBox="1"/>
          <p:nvPr/>
        </p:nvSpPr>
        <p:spPr>
          <a:xfrm>
            <a:off x="3719070" y="2470202"/>
            <a:ext cx="1753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Трудные условия
</a:t>
            </a:r>
            <a:pPr algn="l" indent="0" marL="0">
              <a:lnSpc>
                <a:spcPct val="100000"/>
              </a:lnSpc>
              <a:buNone/>
            </a:pPr>
            <a:r>
              <a:rPr lang="en-US" sz="26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1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цехах стоял шум, воздух был тяжёлым, а помещения — тесными. Фабричная работа приносила заработок, но требовала от людей больших усилий каждый день.
</a:t>
            </a:r>
            <a:endParaRPr lang="en-US" sz="138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Каналы особенно помогали перевозить тяжёлые грузы, а железные дороги изменили не только торговлю, но и повседневные поездки между городами.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быстрее развивался транспорт, тем шире становился рынок и тем сильнее росла промышленность. Самым важным прорывом стали железные дороги.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о транспорте промышленной революции в Великобритании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39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Транспортная революция: каналы, дороги, железные дороги
</a:t>
            </a:r>
            <a:endParaRPr lang="en-US" sz="213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дороги и паровозы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501275" y="2122800"/>
            <a:ext cx="1981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Джордж Стефенсон создал ранние паровозы, которые доказали, что паровая тяга может передвигать тяжёлые составы по рельсам и работать в промышленном масштабе.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1276" y="1526925"/>
            <a:ext cx="19812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1814 — первые успешные паровозы
</a:t>
            </a:r>
            <a:endParaRPr lang="en-US" sz="1511" dirty="0"/>
          </a:p>
        </p:txBody>
      </p:sp>
      <p:sp>
        <p:nvSpPr>
          <p:cNvPr id="11" name="Text 4"/>
          <p:cNvSpPr txBox="1"/>
          <p:nvPr/>
        </p:nvSpPr>
        <p:spPr>
          <a:xfrm>
            <a:off x="3052450" y="2122800"/>
            <a:ext cx="1981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Открылась одна из первых публичных железных дорог. Она показала, что по рельсам можно быстро и надёжно перевозить не только уголь, но и пассажиров.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3052451" y="1526925"/>
            <a:ext cx="19812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1825 — линия Стоктон—Дарлингтон
</a:t>
            </a:r>
            <a:endParaRPr lang="en-US" sz="1600" dirty="0"/>
          </a:p>
        </p:txBody>
      </p:sp>
      <p:sp>
        <p:nvSpPr>
          <p:cNvPr id="13" name="Text 6"/>
          <p:cNvSpPr txBox="1"/>
          <p:nvPr/>
        </p:nvSpPr>
        <p:spPr>
          <a:xfrm>
            <a:off x="5603625" y="2122800"/>
            <a:ext cx="1981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линия стала символом новой эпохи: железные дороги ускорили перевозки, сделали торговлю выгоднее и связали между собой важные промышленные центры.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5603626" y="1526925"/>
            <a:ext cx="19812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1830 — Ливерпуль—Манчестер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13251" y="342050"/>
            <a:ext cx="68103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последствия промышленной революции
</a:t>
            </a:r>
            <a:endParaRPr lang="en-US" sz="2104" dirty="0"/>
          </a:p>
        </p:txBody>
      </p:sp>
      <p:sp>
        <p:nvSpPr>
          <p:cNvPr id="9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1915015" y="1613937"/>
            <a:ext cx="3317231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промышленной Британии усилились два новых слоя: владельцы фабрик и наёмные рабочие. Их образ жизни, доходы и возможности сильно отличались, что изменило привычное общественное устройство.
</a:t>
            </a:r>
            <a:endParaRPr lang="en-US" sz="1256" dirty="0"/>
          </a:p>
        </p:txBody>
      </p:sp>
      <p:sp>
        <p:nvSpPr>
          <p:cNvPr id="11" name="Text 3"/>
          <p:cNvSpPr txBox="1"/>
          <p:nvPr/>
        </p:nvSpPr>
        <p:spPr>
          <a:xfrm>
            <a:off x="1915015" y="1044450"/>
            <a:ext cx="3317231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слои общества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914779" y="3380549"/>
            <a:ext cx="3317231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Фабриканты быстрее накапливали богатство, чем рабочие получали оплату за свой труд. Из-за этого различие между обеспеченными и бедными жителями городов стало заметнее и острее.
</a:t>
            </a:r>
            <a:endParaRPr lang="en-US" sz="1347" dirty="0"/>
          </a:p>
        </p:txBody>
      </p:sp>
      <p:sp>
        <p:nvSpPr>
          <p:cNvPr id="13" name="Text 5"/>
          <p:cNvSpPr txBox="1"/>
          <p:nvPr/>
        </p:nvSpPr>
        <p:spPr>
          <a:xfrm>
            <a:off x="1914779" y="2811062"/>
            <a:ext cx="3317231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неравенства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5405715" y="1613937"/>
            <a:ext cx="3317231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семьи уже не могли жить только за счёт земли или ремесла. Их благополучие всё больше зависело от регулярной фабричной работы и своевременной выдачи заработной платы.
</a:t>
            </a:r>
            <a:endParaRPr lang="en-US" sz="1304" dirty="0"/>
          </a:p>
        </p:txBody>
      </p:sp>
      <p:sp>
        <p:nvSpPr>
          <p:cNvPr id="15" name="Text 7"/>
          <p:cNvSpPr txBox="1"/>
          <p:nvPr/>
        </p:nvSpPr>
        <p:spPr>
          <a:xfrm>
            <a:off x="5405715" y="1044450"/>
            <a:ext cx="3317231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зарплаты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5405479" y="3380549"/>
            <a:ext cx="3317231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одних районах строились большие дома и лавки для состоятельных жителей, а в других — тесные рабочие кварталы. Такое соседство подчёркивало социальный разрыв в промышленном городе.
</a:t>
            </a:r>
            <a:endParaRPr lang="en-US" sz="1308" dirty="0"/>
          </a:p>
        </p:txBody>
      </p:sp>
      <p:sp>
        <p:nvSpPr>
          <p:cNvPr id="17" name="Text 9"/>
          <p:cNvSpPr txBox="1"/>
          <p:nvPr/>
        </p:nvSpPr>
        <p:spPr>
          <a:xfrm>
            <a:off x="5405479" y="2811062"/>
            <a:ext cx="3317231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городские кварталы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52500" y="241125"/>
            <a:ext cx="2187900" cy="46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и защита рабочих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6454450" y="1924651"/>
            <a:ext cx="2615400" cy="129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1840-е годы — меры для шахт и предприятий
</a:t>
            </a:r>
            <a:pPr algn="l" indent="0" marL="0">
              <a:lnSpc>
                <a:spcPct val="100000"/>
              </a:lnSpc>
              <a:buNone/>
            </a:pPr>
            <a:r>
              <a:rPr lang="en-US" sz="139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новые правила, которые постепенно улучшали безопасность и условия работы на шахтах и фабриках. Это был ответ на жалобы рабочих и общественное давление.
</a:t>
            </a:r>
            <a:endParaRPr lang="en-US" sz="1399" dirty="0"/>
          </a:p>
        </p:txBody>
      </p:sp>
      <p:sp>
        <p:nvSpPr>
          <p:cNvPr id="10" name="Text 3"/>
          <p:cNvSpPr txBox="1"/>
          <p:nvPr/>
        </p:nvSpPr>
        <p:spPr>
          <a:xfrm>
            <a:off x="3270825" y="346251"/>
            <a:ext cx="2615400" cy="129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1833 — фабричный акт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Парламент впервые серьёзно ограничил детский труд на фабриках. Закон стал важным шагом к защите детей, хотя условия труда по-прежнему оставались тяжёлыми.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270825" y="3503051"/>
            <a:ext cx="2615400" cy="129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XIX века — расширение защиты
</a:t>
            </a:r>
            <a:pPr algn="r" indent="0" marL="0">
              <a:lnSpc>
                <a:spcPct val="100000"/>
              </a:lnSpc>
              <a:buNone/>
            </a:pPr>
            <a:r>
              <a:rPr lang="en-US" sz="125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07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Фабричное законодательство продолжало развиваться. Государство всё активнее вмешивалось в производство, чтобы уменьшить чрезмерную продолжительность труда и самые опасные нарушения.
</a:t>
            </a:r>
            <a:endParaRPr lang="en-US" sz="125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повседневной жизни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420361" y="1657668"/>
            <a:ext cx="2458518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Фабрики выпускали больше одежды, посуды и инструментов, поэтому многие изделия стоили дешевле и стали привычной частью быта для более широкого круга семей.
</a:t>
            </a:r>
            <a:endParaRPr lang="en-US" sz="1256" dirty="0"/>
          </a:p>
        </p:txBody>
      </p:sp>
      <p:sp>
        <p:nvSpPr>
          <p:cNvPr id="11" name="Text 3"/>
          <p:cNvSpPr txBox="1"/>
          <p:nvPr/>
        </p:nvSpPr>
        <p:spPr>
          <a:xfrm>
            <a:off x="420361" y="1044444"/>
            <a:ext cx="2458518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Товары стали доступнее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20186" y="3371235"/>
            <a:ext cx="2458518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постоянные лавки и рынки с разнообразными товарами. Покупатели могли выбирать не только нужное, но и более красивое, удобное или просто более дешёвое.
</a:t>
            </a:r>
            <a:endParaRPr lang="en-US" sz="1354" dirty="0"/>
          </a:p>
        </p:txBody>
      </p:sp>
      <p:sp>
        <p:nvSpPr>
          <p:cNvPr id="13" name="Text 5"/>
          <p:cNvSpPr txBox="1"/>
          <p:nvPr/>
        </p:nvSpPr>
        <p:spPr>
          <a:xfrm>
            <a:off x="420186" y="2758011"/>
            <a:ext cx="2458518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выбора в магазинах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3076165" y="1657668"/>
            <a:ext cx="2458518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ремесленных и фабричных изделий показывает, что машины производили больше одинаковых товаров за меньшее время, а ручная работа оставалась медленнее и дороже.
</a:t>
            </a:r>
            <a:endParaRPr lang="en-US" sz="1240" dirty="0"/>
          </a:p>
        </p:txBody>
      </p:sp>
      <p:sp>
        <p:nvSpPr>
          <p:cNvPr id="15" name="Text 7"/>
          <p:cNvSpPr txBox="1"/>
          <p:nvPr/>
        </p:nvSpPr>
        <p:spPr>
          <a:xfrm>
            <a:off x="3076165" y="1044444"/>
            <a:ext cx="2458518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Ручной труд и машины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3075991" y="3371235"/>
            <a:ext cx="2458518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стали чаще покупать готовые вещи, а не делать их дома. Это изменило повседневный уклад и усилило зависимость жизни от фабричного производства и торговли.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3075991" y="2758011"/>
            <a:ext cx="2458518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привычки потребления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Индустриализация быстро изменила экономику, но вместе с удобствами принесла новые проблемы для городов, рабочих семей и природы.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Промышленный прогресс нельзя оценить только как успех или только как бедствие: он дал развитие, но потребовал реформ и защиты людей.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о последствиях промышленной революции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Плюсы и минусы индустриализации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Британии на мир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1216475" y="1069650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 машин и идей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Британские станки, паровые машины и способы организации труда стали образцом для других стран. Их перенимали сначала в Европе и США, а затем и в колониях.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5460150" y="1069650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Спрос на сырьё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фабрик и транспорта требовались хлопок, уголь, железо и другие ресурсы. Поэтому промышленный подъём Британии усилил международную торговлю сырьём.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5460150" y="2662125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для других стран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британской индустриализации показал, как техника может изменить экономику и города. Позже на этом опыте строили развитие многие государства.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1216475" y="2662125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«Мастерская мира»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Британия выпускала огромное количество промышленных товаров и занимала важное место в мировой торговле. За это её начали называть «мастерской мира».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промышленная революция изменила страну и мир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технические новшества запустили экономические и социальные перемены в Великобритании.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13251" y="342050"/>
            <a:ext cx="68103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4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промышленная революция важна сегодня
</a:t>
            </a:r>
            <a:endParaRPr lang="en-US" sz="2124" dirty="0"/>
          </a:p>
        </p:txBody>
      </p:sp>
      <p:sp>
        <p:nvSpPr>
          <p:cNvPr id="9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1915015" y="1613937"/>
            <a:ext cx="3317231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фабрики, большие предприятия и серийный выпуск товаров выросли из идей промышленной революции. Тогда люди впервые увидели, как машины меняют объёмы производства.
</a:t>
            </a:r>
            <a:endParaRPr lang="en-US" sz="1287" dirty="0"/>
          </a:p>
        </p:txBody>
      </p:sp>
      <p:sp>
        <p:nvSpPr>
          <p:cNvPr id="11" name="Text 3"/>
          <p:cNvSpPr txBox="1"/>
          <p:nvPr/>
        </p:nvSpPr>
        <p:spPr>
          <a:xfrm>
            <a:off x="1915015" y="1044450"/>
            <a:ext cx="3317231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массового производства
</a:t>
            </a:r>
            <a:endParaRPr lang="en-US" sz="1586" dirty="0"/>
          </a:p>
        </p:txBody>
      </p:sp>
      <p:sp>
        <p:nvSpPr>
          <p:cNvPr id="12" name="Text 4"/>
          <p:cNvSpPr txBox="1"/>
          <p:nvPr/>
        </p:nvSpPr>
        <p:spPr>
          <a:xfrm>
            <a:off x="1914779" y="3380549"/>
            <a:ext cx="3317231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дороги, порты и другие транспортные сети стали частью повседневной жизни именно в индустриальную эпоху. Без этого нельзя представить современную торговлю и путешествия.
</a:t>
            </a:r>
            <a:endParaRPr lang="en-US" sz="1256" dirty="0"/>
          </a:p>
        </p:txBody>
      </p:sp>
      <p:sp>
        <p:nvSpPr>
          <p:cNvPr id="13" name="Text 5"/>
          <p:cNvSpPr txBox="1"/>
          <p:nvPr/>
        </p:nvSpPr>
        <p:spPr>
          <a:xfrm>
            <a:off x="1914779" y="2811062"/>
            <a:ext cx="3317231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Транспорт, который соединяет страны
</a:t>
            </a:r>
            <a:endParaRPr lang="en-US" sz="1580" dirty="0"/>
          </a:p>
        </p:txBody>
      </p:sp>
      <p:sp>
        <p:nvSpPr>
          <p:cNvPr id="14" name="Text 6"/>
          <p:cNvSpPr txBox="1"/>
          <p:nvPr/>
        </p:nvSpPr>
        <p:spPr>
          <a:xfrm>
            <a:off x="5405715" y="1613937"/>
            <a:ext cx="3317231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Промышленная революция показала, что развитие зависит от топлива и энергии. Это по-прежнему важно сегодня, когда страны ищут более надёжные и чистые источники энергии.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5405715" y="1044450"/>
            <a:ext cx="3317231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как двигатель экономики
</a:t>
            </a:r>
            <a:endParaRPr lang="en-US" sz="1580" dirty="0"/>
          </a:p>
        </p:txBody>
      </p:sp>
      <p:sp>
        <p:nvSpPr>
          <p:cNvPr id="16" name="Text 8"/>
          <p:cNvSpPr txBox="1"/>
          <p:nvPr/>
        </p:nvSpPr>
        <p:spPr>
          <a:xfrm>
            <a:off x="5405479" y="3380549"/>
            <a:ext cx="3317231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воздуха, неравенство и сложные условия труда возникли не только в прошлом. Эти вопросы до сих пор требуют внимания, реформ и ответственности общества.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5405479" y="2811062"/>
            <a:ext cx="3317231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Актуальные проблемы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09275" y="1252600"/>
            <a:ext cx="5767200" cy="260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258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Промышленная революция: начало нового мира
</a:t>
            </a:r>
            <a:pPr algn="ctr" indent="0" marL="0">
              <a:lnSpc>
                <a:spcPct val="100000"/>
              </a:lnSpc>
              <a:buNone/>
            </a:pPr>
            <a:r>
              <a:rPr lang="en-US" sz="170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1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Промышленная революция превратила Великобританию в первую индустриальную державу и изменила жизнь людей, транспорт и города. Её достижения и проблемы до сих пор помогают понимать современный мир.
</a:t>
            </a:r>
            <a:endParaRPr lang="en-US" sz="4258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2026-06-02T08:49:33Z</dcterms:created>
  <dcterms:modified xsi:type="dcterms:W3CDTF">2026-06-02T08:49:33Z</dcterms:modified>
</cp:coreProperties>
</file>