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Информационное право и информационная безопасность: что должен знать одиннадцатиклассник
</a:t>
            </a:r>
            <a:pPr algn="l" indent="0" marL="0">
              <a:lnSpc>
                <a:spcPct val="100000"/>
              </a:lnSpc>
              <a:buNone/>
            </a:pPr>
            <a:r>
              <a:rPr lang="en-US" sz="17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говорит закон об информации и как защитить данные, устройства и сервисы в цифровой повседневности.
</a:t>
            </a:r>
            <a:endParaRPr lang="en-US" sz="3741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 каждый день входите в аккаунты, общаетесь, учитесь в онлайн-сервисах и загружаете файлы. Поэтому на практике возникают риски: кража доступа, утечки, фишинг, вредоносные ссылки и нарушение авторских прав.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 школьников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Информационное право задаёт правила обращения с информацией в обществе и государстве, чтобы устанавливать допустимые способы доступа, использования и передачи сведений.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информационное право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включает нормы об ограничении распространения, защите тайн, электронном документообороте и ответственности за нарушения в цифровой среде.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фокусе находятся ключевые понятия: информация как объект регулирования, участники правоотношений, режимы доступа, персональные данные, служебная и государственная тайна, авторское право в сети.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и практическая ценность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документы, пароли, фотографии, переписка и учебные материалы могут быть важны и вам, и злоумышленникам. Даже «обычные» данные часто связаны с аккаунтами и доступом к сервисам.
</a:t>
            </a:r>
            <a:endParaRPr lang="en-US" sz="1375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как ценность и как объект защиты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утечки опасны
</a:t>
            </a:r>
            <a:pPr algn="l" indent="0" marL="0">
              <a:lnSpc>
                <a:spcPct val="100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данные уходят в чужие руки, нередко начинаются мошенничество, спам, подмена профилей и потеря контроля над цифровой жизнью. Поэтому защита информации — не формальность, а практическая необходимость.
</a:t>
            </a:r>
            <a:endParaRPr lang="en-US" sz="14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РФ закрепляет право законными способами искать, получать, передавать, производить и распространять информацию. Это задаёт рамку свободы и одновременно требует соблюдать правила.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российские законы в сфере информации
</a:t>
            </a:r>
            <a:endParaRPr lang="en-US" sz="2764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№149-ФЗ «Об информации, информационных технологиях и о защите информации» определяет общие принципы обращения с данными и меры защиты. Он помогает понять, что считается допустимым.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№152-ФЗ «О персональных данных» регулирует сбор, хранение и обработку сведений о человеке, а №63-ФЗ «Об электронной подписи» — юридическую силу электронных документов.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Гражданского кодекса РФ охраняют авторские права, а КоАП РФ и Уголовный кодекс РФ предусматривают ответственность за нарушения в цифровой среде.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459892"/>
            <a:ext cx="4037700" cy="29748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доступа определяется чувствительностью сведений: чем данные личнее и опаснее для злоупотреблений, тем строже требования к хранению и разглашению.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идея проста: режим доступа — это не «красивые слова», а конкретные правила, которые защищают людей и интересы государства.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№149-ФЗ; Федеральный закон №152-ФЗ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Режимы доступа к информации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данных и точки контроля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обработки данных: от сбора до удаления с проверками оснований, целей и сроков.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часто решают не «сложные» атаки, а поведение: доверие к сообщениям, установка неизвестных файлов и передача кодов подтверждения.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угрозы взаимосвязаны: одна ошибка пользователя нередко открывает путь для дальнейшего компрометации аккаунтов и данных.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визуализация категорий угроз; точные доли в презентации не приводятся.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информационной безопасности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370" y="1319944"/>
            <a:ext cx="180159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6895" y="1328222"/>
            <a:ext cx="213008" cy="1893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8945" y="3124033"/>
            <a:ext cx="213008" cy="1704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0451" y="3106289"/>
            <a:ext cx="205896" cy="20589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Персональные данные и правила их обработки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персональными данными
</a:t>
            </a:r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ФИО, телефон, адрес, паспортные данные, фотографии, сведения об учёбе, логины и иные сведения, позволяющие идентифицировать человека. В ряде случаев сюда относят и IP-адрес.
</a:t>
            </a:r>
            <a:endParaRPr lang="en-US" sz="1358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законная цель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обычно требует понятного основания и конкретной цели. Если цель не объяснена и данные собирают «на всякий случай», это повышает риск нарушения прав человека и утечки.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возникают нарушения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Проблемой считаются избыточный сбор, передача третьим лицам без оснований, хранение дольше, чем нужно для цели, а также публикация личной информации без согласия.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снизить риск утечки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Проверяйте, зачем сервису нужны данные, используйте минимально необходимую информацию, не делитесь логинами и кодами, и внимательно относитесь к запросам «срочно сообщите пароль».
</a:t>
            </a:r>
            <a:endParaRPr lang="en-US" sz="142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вправе понимать, какие сведения о нём собираются и как они используются. Если данные неточны, можно требовать их уточнения, блокирования или удаления.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человека в цифровой среде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доступно требование ограничивать распространение личной информации и контролировать публикации, которые затрагивают репутацию и приватность. Это особенно важно в школьных сообществах.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уязвимость выше из‑за активных соцсетей, мессенджеров и игровых платформ. Цифровой след складывается из публикаций, лайков, комментариев, геолокации, истории поиска и фото, размещённых другими людьми.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Старшеклассники чаще сталкиваются с поддельными страницами входа и кражей паролей, когда переходят «как будто на знакомый сервис». Также нередко заражаются устройства из‑за открытых файлов и вложений, полученных по почте или в мессенджерах.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Кибербезопасность в школе и дома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ситуации, где просят срочно сообщить код из SMS, перейти по короткой ссылке или установить «полезное» приложение из неизвестного источника. Риск усиливается утечкой личных фото и данных о местоположении, которые трудно вернуть после публикации.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и домашней среде инциденты нередко возникают не из‑за «мощной атаки», а из‑за сочетания типичных технических слабостей и невнимательного поведения пользователя.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рискованные сценарии связаны с одинаковыми паролями на разных сервисах и доверчивым переходом по сообщениям, которые имитируют знакомые контакты.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учебный обзор типовых факторов риска; точные статистические доли по инцидентам в общем виде не приведены, используется качественная шкала.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причины инцидентов безопасности
</a:t>
            </a:r>
            <a:endParaRPr lang="en-US" sz="2775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инциденте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порядок реагирования при подозрении на компрометацию аккаунта или заражение устройства.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7997" y="1124025"/>
            <a:ext cx="2240506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юридых последствий помогает отличать безопасное поведение от действий, которые могут повлечь дисциплинарные, административные, гражданские или уголовные меры.
</a:t>
            </a:r>
            <a:pPr algn="l" indent="0" marL="0">
              <a:lnSpc>
                <a:spcPct val="100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определяется характером нарушения и последствиями: от компенсации ущерба и штрафов до уголовных мер при серьезном вреде.
</a:t>
            </a:r>
            <a:pPr algn="l" indent="0" marL="0">
              <a:lnSpc>
                <a:spcPct val="100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Гражданского кодекса РФ, КоАП РФ, УК РФ и общие положения законодательства об информации и персональных данных (в учебных целях).
</a:t>
            </a:r>
            <a:endParaRPr lang="en-US" sz="1102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нарушения в информационной сфере
</a:t>
            </a:r>
            <a:endParaRPr lang="en-US" sz="2693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10292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видео, шаблоны и код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фрагменты, видео, готовые шаблоны и программный код также защищены авторским правом. Перед размещением в проекте стоит уточнить условия использования и ограничения лицензии.
</a:t>
            </a:r>
            <a:endParaRPr lang="en-US" sz="1287" dirty="0"/>
          </a:p>
        </p:txBody>
      </p:sp>
      <p:sp>
        <p:nvSpPr>
          <p:cNvPr id="7" name="Text 1"/>
          <p:cNvSpPr txBox="1"/>
          <p:nvPr/>
        </p:nvSpPr>
        <p:spPr>
          <a:xfrm>
            <a:off x="46897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 изображения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 используете чужие материалы (тексты, картинки, фото), важно проверять, есть ли согласие, лицензия или законное основание. В учебных работах особенно актуально указывать источник.
</a:t>
            </a:r>
            <a:endParaRPr lang="en-US" sz="1296" dirty="0"/>
          </a:p>
        </p:txBody>
      </p:sp>
      <p:sp>
        <p:nvSpPr>
          <p:cNvPr id="8" name="Text 2"/>
          <p:cNvSpPr txBox="1"/>
          <p:nvPr/>
        </p:nvSpPr>
        <p:spPr>
          <a:xfrm>
            <a:off x="3785950" y="1208200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Цитирование и ссылки
</a:t>
            </a:r>
            <a:pPr algn="l" indent="0" marL="0">
              <a:lnSpc>
                <a:spcPct val="100000"/>
              </a:lnSpc>
              <a:buNone/>
            </a:pPr>
            <a:r>
              <a:rPr lang="en-US" sz="6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Корректное цитирование и поясняющие ссылки помогают использовать фрагменты без произвольного копирования. При этом нужно соблюдать объем цитаты и контекст, чтобы не выдавать чужую работу за свою.
</a:t>
            </a:r>
            <a:endParaRPr lang="en-US" sz="119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право и цифровой контент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устанавливает правила обработки персональных данных и требования к защите информации, а также определяет порядок реагирования на нарушения. Это задает единые ожидания для организаций и пользователей.
</a:t>
            </a:r>
            <a:endParaRPr lang="en-US" sz="1359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 в защите информации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подпись, механизмы идентификации пользователя и защищенные государственные сервисы дают возможность выполнять действия в цифровой форме и подтверждать их юридическую значимость без бумажных процедур.
</a:t>
            </a:r>
            <a:endParaRPr lang="en-US" sz="1314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поддерживается баланс между свободным доступом к информации и защитой частной жизни. Такой принцип помогает развивать цифровые сервисы, не превращая повседневную коммуникацию в источник рисков.
</a:t>
            </a:r>
            <a:endParaRPr lang="en-US" sz="1359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угрозы могут затрагивать сразу несколько критериев: например, утечка данных одновременно снижает конфиденциальность и может повлиять на доверие к сервисам.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помогает разложить проблему на конкретные направления защиты: предотвращение доступа, исключение подмены и обеспечение работы сервисов при необходимости.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«CIA triad»; используется концептуальная шкала, без привязки к конкретной статистике.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Триада информационной безопасности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590" y="2077821"/>
            <a:ext cx="191272" cy="2185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3803" y="2077821"/>
            <a:ext cx="218597" cy="2185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678" y="2077821"/>
            <a:ext cx="218597" cy="2185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89215" y="2077821"/>
            <a:ext cx="191272" cy="21859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гигиена как ежедневная привычка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014250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пароли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надежные пароли для каждого сервиса. Уникальность снижает риск массовой компрометации, когда одна утечка затрагивает сразу несколько учетных записей и устройств.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3155127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Двухфакторная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Включайте двухфакторную аутентификацию. Даже при перехвате пароля дополнительный этап подтверждения часто останавливает злоумышленника и помогает сохранить доступ к аккаунту.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96004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Обновления и исправления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обновляйте операционную систему и приложения. Обновления закрывают известные уязвимости и уменьшают шанс заражения через уставшие версии программ.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436881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Резервные копии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Делайте резервные копии учебных файлов и важных фото. Это снижает последствия потери данных при поломке устройства, случайном удалении или заражении.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22574" y="1649799"/>
            <a:ext cx="49671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 и уважение к другим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культура включает умение проверять источники, отличать достоверные сведения от ложных и не подменять факты эмоциями. Важны уважение чужой приватности и соблюдение авторских прав даже «в мелочах».
</a:t>
            </a:r>
            <a:endParaRPr lang="en-US" sz="1591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культура и личная ответственность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22574" y="3136907"/>
            <a:ext cx="49671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в повседневных действиях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ответственность проявляется в бережном отношении к паролям, комментариям и публикациям. Это также касается чужих фотографий и конфиденциальных сведений: не копировать лишнее, не рассылать без разрешения и думать о последствиях.
</a:t>
            </a:r>
            <a:endParaRPr lang="en-US" sz="159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право и безопасность как основа цифровой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Информационное право задает правила обращения с данными, а информационная безопасность обеспечивает их защиту на практике. Для школьника это означает знание прав, законопослушное поведение и умение снижать цифровые риски.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2026-05-13T19:58:50Z</dcterms:created>
  <dcterms:modified xsi:type="dcterms:W3CDTF">2026-05-13T19:58:50Z</dcterms:modified>
</cp:coreProperties>
</file>