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Тела и вещества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 предметами вокруг и узнаем, из чего они сделаны.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 дома нас окружает множество предметов: парты, книги, ложки и игрушки. У каждого есть свой материал, а значит, свои свойства и особенности. Даже знакомый стакан может быть разным по составу и виду!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рядом с нами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2846405"/>
            <a:ext cx="8034000" cy="15691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тело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63437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— это любой отдельный предмет или объект. Его можно увидеть, назвать, а часто ещё и измерить: длину, массу, размер или форму.
</a:t>
            </a:r>
            <a:endParaRPr lang="en-US" sz="1338" dirty="0"/>
          </a:p>
        </p:txBody>
      </p:sp>
      <p:sp>
        <p:nvSpPr>
          <p:cNvPr id="12" name="Text 3"/>
          <p:cNvSpPr txBox="1"/>
          <p:nvPr/>
        </p:nvSpPr>
        <p:spPr>
          <a:xfrm>
            <a:off x="2612665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телам относятся и природные объекты: камень, лист, капля воды, облако. Они существуют в природе без помощи человека.
</a:t>
            </a:r>
            <a:endParaRPr lang="en-US" sz="1509" dirty="0"/>
          </a:p>
        </p:txBody>
      </p:sp>
      <p:sp>
        <p:nvSpPr>
          <p:cNvPr id="13" name="Text 4"/>
          <p:cNvSpPr txBox="1"/>
          <p:nvPr/>
        </p:nvSpPr>
        <p:spPr>
          <a:xfrm>
            <a:off x="4661892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Сделано человеком
</a:t>
            </a:r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тела создаёт человек: карандаш, стол, рюкзак, мяч, игрушка. Такие предметы помогают нам учиться, играть и работать.
</a:t>
            </a:r>
            <a:endParaRPr lang="en-US" sz="1338" dirty="0"/>
          </a:p>
        </p:txBody>
      </p:sp>
      <p:sp>
        <p:nvSpPr>
          <p:cNvPr id="14" name="Text 5"/>
          <p:cNvSpPr txBox="1"/>
          <p:nvPr/>
        </p:nvSpPr>
        <p:spPr>
          <a:xfrm>
            <a:off x="6711120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нас повсюду
</a:t>
            </a:r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Тела можно встретить в классе, дома, на улице и в лесу. Стоит оглянуться — и почти каждый увиденный предмет окажется телом.
</a:t>
            </a:r>
            <a:endParaRPr lang="en-US" sz="133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вещество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сделано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Вещество — это материал, из которого состоит тело. Если предмет разобрать по частям, именно вещества образуют его основу и определяют многие свойства.
</a:t>
            </a:r>
            <a:endParaRPr lang="en-US" sz="1494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воздух, соль, сахар, дерево, стекло, железо и пластмасса — это разные вещества. Одни встречаются в природе, другие создаёт человек.
</a:t>
            </a:r>
            <a:endParaRPr lang="en-US" sz="1494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веществ бывают цвет, запах, твёрдость, прозрачность, растворимость и другие признаки. По ним можно отличать один материал от другого, как по подсказкам.
</a:t>
            </a:r>
            <a:endParaRPr lang="en-US" sz="1494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Узнаём без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посмотреть и потрогать предмет, можно заметить, что одно вещество твёрдое, другое прозрачное, а третье растворяется в воде. Это помогает в наблюдениях.
</a:t>
            </a:r>
            <a:endParaRPr lang="en-US" sz="149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и вещество — не одно и то же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и материал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Стакан — это тело, а стекло — вещество, из которого он сделан. Значит, предмет и материал нельзя путать: это разные понятия.
</a:t>
            </a:r>
            <a:endParaRPr lang="en-US" sz="1494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одного предмета
</a:t>
            </a:r>
            <a:pPr algn="l" indent="0" marL="0">
              <a:lnSpc>
                <a:spcPct val="100000"/>
              </a:lnSpc>
              <a:buNone/>
            </a:pPr>
            <a:r>
              <a:rPr lang="en-US" sz="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тоже состоит не из одного материала. В ней есть бумага, клей и краска. Каждый из этих веществ выполняет свою роль.
</a:t>
            </a:r>
            <a:endParaRPr lang="en-US" sz="1373" dirty="0"/>
          </a:p>
        </p:txBody>
      </p:sp>
      <p:sp>
        <p:nvSpPr>
          <p:cNvPr id="14" name="Text 4"/>
          <p:cNvSpPr txBox="1"/>
          <p:nvPr/>
        </p:nvSpPr>
        <p:spPr>
          <a:xfrm>
            <a:off x="33130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материал — много вещей
</a:t>
            </a:r>
            <a:pPr algn="l" indent="0" marL="0">
              <a:lnSpc>
                <a:spcPct val="100000"/>
              </a:lnSpc>
              <a:buNone/>
            </a:pPr>
            <a:r>
              <a:rPr lang="en-US" sz="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материал может входить в состав разных тел. Из дерева делают стол, карандаш, линейку и даже игрушки.
</a:t>
            </a:r>
            <a:endParaRPr lang="en-US" sz="1471" dirty="0"/>
          </a:p>
        </p:txBody>
      </p:sp>
      <p:sp>
        <p:nvSpPr>
          <p:cNvPr id="15" name="Text 5"/>
          <p:cNvSpPr txBox="1"/>
          <p:nvPr/>
        </p:nvSpPr>
        <p:spPr>
          <a:xfrm>
            <a:off x="33130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сначала называют сам предмет, а потом спрашивают, из чего он сделан. Такой вопрос быстро наводит порядок в мыслях.
</a:t>
            </a:r>
            <a:endParaRPr lang="en-US" sz="132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умеет менять состояние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вода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обычном состоянии вода течёт, льётся и принимает форму сосуда. Именно такую воду мы пьём, наливаем в чашку и видим в реке.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
</a:t>
            </a:r>
            <a:pPr algn="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воду охладить, она может стать твёрдой. Так появляется лёд: он сохраняет форму и становится похожим на прозрачный холодный камешек.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нагревании вода превращается в пар — газообразное состояние воды. Пар не виден так же хорошо, как жидкость, но он тоже существует.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16" y="1342500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тела не растекаются и не принимают форму сосуда. Камень, книга, монета или кубик остаются такими, какими их сделали или нашли.
</a:t>
            </a:r>
            <a:endParaRPr lang="en-US" sz="1673" dirty="0"/>
          </a:p>
        </p:txBody>
      </p:sp>
      <p:sp>
        <p:nvSpPr>
          <p:cNvPr id="10" name="Text 1"/>
          <p:cNvSpPr txBox="1"/>
          <p:nvPr/>
        </p:nvSpPr>
        <p:spPr>
          <a:xfrm>
            <a:off x="337616" y="2378243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 сжать
</a:t>
            </a:r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Попробовать сжать твёрдое тело руками обычно нелегко. Оно сопротивляется, потому что его частицы держатся довольно крепко и не расходятся свободно.
</a:t>
            </a:r>
            <a:endParaRPr lang="en-US" sz="1673" dirty="0"/>
          </a:p>
        </p:txBody>
      </p:sp>
      <p:sp>
        <p:nvSpPr>
          <p:cNvPr id="11" name="Text 2"/>
          <p:cNvSpPr txBox="1"/>
          <p:nvPr/>
        </p:nvSpPr>
        <p:spPr>
          <a:xfrm>
            <a:off x="337616" y="3416968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твёрдых тел есть заметные края и поверхность. Благодаря этому их легко узнать: они выглядят как отдельные, хорошо очерченные предметы.
</a:t>
            </a:r>
            <a:endParaRPr lang="en-US" sz="1659" dirty="0"/>
          </a:p>
        </p:txBody>
      </p:sp>
      <p:sp>
        <p:nvSpPr>
          <p:cNvPr id="12" name="Text 3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тела
</a:t>
            </a:r>
            <a:endParaRPr lang="en-US" sz="3200" dirty="0"/>
          </a:p>
        </p:txBody>
      </p:sp>
      <p:sp>
        <p:nvSpPr>
          <p:cNvPr id="13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969" y="2529223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82156" y="2528378"/>
            <a:ext cx="25650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70332"/>
            <a:ext cx="337500" cy="27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Жидкости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Могут быть разными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жидкостям относятся вода, молоко, сок и масло. Все они похожи тем, что текут, но выглядят и ведут себя по-разному.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Текут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Жидкости свободно текут, поэтому их можно переливать из одного сосуда в другой. Они ведут себя очень ловко и немного любят путешествовать.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Принимают форму сосуда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налить жидкость в стакан, бутылку или миску, она изменит свою форму. Но сама жидкость останется той же, если её не пролить.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жидкость переливают аккуратно, её количество не меняется. Меняется только форма, а не сам объём — это важное наблюдение для опытов.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сохраняется
</a:t>
            </a:r>
            <a:endParaRPr lang="en-US" sz="115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Газы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своей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Газы не имеют собственной формы и заполняют всё свободное пространство. Поэтому они могут находиться и в комнате, и в шарике, и в воздухе.
</a:t>
            </a:r>
            <a:endParaRPr lang="en-US" sz="1334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— это смесь газов. Мы не видим его глазами, но постоянно дышим им и чувствуем, когда ветер касается лица.
</a:t>
            </a:r>
            <a:endParaRPr lang="en-US" sz="1494" dirty="0"/>
          </a:p>
        </p:txBody>
      </p:sp>
      <p:sp>
        <p:nvSpPr>
          <p:cNvPr id="14" name="Text 4"/>
          <p:cNvSpPr txBox="1"/>
          <p:nvPr/>
        </p:nvSpPr>
        <p:spPr>
          <a:xfrm>
            <a:off x="33130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Невидимый, но заметный
</a:t>
            </a:r>
            <a:pPr algn="l" indent="0" marL="0">
              <a:lnSpc>
                <a:spcPct val="100000"/>
              </a:lnSpc>
              <a:buNone/>
            </a:pPr>
            <a:r>
              <a:rPr lang="en-US" sz="7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трудно рассмотреть, зато его можно заметить по действию. Шарик надувается, если внутри есть воздух, а потом сдувается, если он выходит.
</a:t>
            </a:r>
            <a:endParaRPr lang="en-US" sz="1306" dirty="0"/>
          </a:p>
        </p:txBody>
      </p:sp>
      <p:sp>
        <p:nvSpPr>
          <p:cNvPr id="15" name="Text 5"/>
          <p:cNvSpPr txBox="1"/>
          <p:nvPr/>
        </p:nvSpPr>
        <p:spPr>
          <a:xfrm>
            <a:off x="33130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для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газов не было бы дыхания и ветра. Они окружают нас повсюду, хотя часто остаются почти незаметными для глаз.
</a:t>
            </a:r>
            <a:endParaRPr lang="en-US" sz="149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6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3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признака особенно помогают отличать одни вещества от других в начальной школе.
</a:t>
            </a:r>
            <a:endParaRPr lang="en-US" sz="661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Цвет, твёрдость и растворимость — удобные подсказки, по которым легче узнавать материалы вокруг нас.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из задания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 в природе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Капля, снег и лёд
</a:t>
            </a:r>
            <a:pPr algn="ctr" indent="0" marL="0">
              <a:lnSpc>
                <a:spcPct val="100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вода встречается по-разному: в реке она течёт, в облаке превращается в крошечные капли, а зимой становится снегом и льдом. Один и тот же материал может выглядеть совсем иначе, но остаётся водой. Природа любит такие перевоплощения.
</a:t>
            </a:r>
            <a:endParaRPr lang="en-US" sz="1116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под ногами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Песок, глина и камни часто лежат совсем рядом, но на ощупь и на вид они разные. Песок сыпучий, глина липкая, а камень твёрдый и прочный. По этим признакам можно узнать, какое вещество перед нами, даже без подписей.
</a:t>
            </a:r>
            <a:endParaRPr lang="en-US" sz="1172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тоже состоят из веществ
</a:t>
            </a:r>
            <a:pPr algn="ctr" indent="0" marL="0">
              <a:lnSpc>
                <a:spcPct val="100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 не «магические», а тоже сделаны из веществ. В растениях есть вода, сахара и соли, а в телах животных — много разных веществ, которые помогают им расти и жить. Значит, вещества окружают нас не только снаружи, но и внутри живого мира.
</a:t>
            </a:r>
            <a:endParaRPr lang="en-US" sz="103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337" y="1300825"/>
            <a:ext cx="2625125" cy="31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Вещества, созданные человеком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55825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материалы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7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научился получать материалы, которых в природе почти не было или не хватало для работы. Так появились пластмасса, стекло, бумага, мыло и краска. Каждый материал выбирают по его удобным свойствам.
</a:t>
            </a:r>
            <a:endParaRPr lang="en-US" sz="1273" dirty="0"/>
          </a:p>
        </p:txBody>
      </p:sp>
      <p:sp>
        <p:nvSpPr>
          <p:cNvPr id="12" name="Text 3"/>
          <p:cNvSpPr txBox="1"/>
          <p:nvPr/>
        </p:nvSpPr>
        <p:spPr>
          <a:xfrm>
            <a:off x="3574700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 них делают
</a:t>
            </a:r>
            <a:pPr algn="l" indent="0" marL="0">
              <a:lnSpc>
                <a:spcPct val="100000"/>
              </a:lnSpc>
              <a:buNone/>
            </a:pPr>
            <a:r>
              <a:rPr lang="en-US" sz="7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этих веществ изготавливают игрушки, посуду, упаковку, одежду и разные детали. Один и тот же материал может подойти для нескольких предметов, если он достаточно лёгкий, прочный или красивый.
</a:t>
            </a:r>
            <a:endParaRPr lang="en-US" sz="1383" dirty="0"/>
          </a:p>
        </p:txBody>
      </p:sp>
      <p:sp>
        <p:nvSpPr>
          <p:cNvPr id="13" name="Text 4"/>
          <p:cNvSpPr txBox="1"/>
          <p:nvPr/>
        </p:nvSpPr>
        <p:spPr>
          <a:xfrm>
            <a:off x="655825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7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материалы помогают делать вещи легче, прочнее и практичнее. Например, пластмасса не боится воды, стекло пропускает свет, а бумагу удобно складывать, резать и печатать на ней.
</a:t>
            </a:r>
            <a:endParaRPr lang="en-US" sz="1311" dirty="0"/>
          </a:p>
        </p:txBody>
      </p:sp>
      <p:sp>
        <p:nvSpPr>
          <p:cNvPr id="14" name="Text 5"/>
          <p:cNvSpPr txBox="1"/>
          <p:nvPr/>
        </p:nvSpPr>
        <p:spPr>
          <a:xfrm>
            <a:off x="3574700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пользоваться бережно
</a:t>
            </a:r>
            <a:pPr algn="l" indent="0" marL="0">
              <a:lnSpc>
                <a:spcPct val="100000"/>
              </a:lnSpc>
              <a:buNone/>
            </a:pPr>
            <a:r>
              <a:rPr lang="en-US" sz="6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Созданные человеком материалы нужно применять аккуратно, чтобы вещи служили дольше. Если предмет не сломан, его можно использовать повторно, а некоторые материалы — сдать на переработку.
</a:t>
            </a:r>
            <a:endParaRPr lang="en-US" sz="12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тело от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порядок вопросов: сначала называют предмет, потом определяют материал, из которого он сделан.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10250" y="365925"/>
            <a:ext cx="2655600" cy="44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вещества меняются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560750" y="1168256"/>
            <a:ext cx="25092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охлаждении вещества становятся менее подвижными. Так вода остывает, а затем может перейти в твёрдое состояние и превратиться в лёд.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74775" y="68703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Нагревание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вещество нагревается, его частицы начинают двигаться быстрее. Из-за этого некоторые вещества могут плавиться, а вода — превращаться в пар.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72800" y="2182316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Растворение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вещества исчезают из виду в воде или чае, но не пропадают. Они растворяются, и смесь становится однородной.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0750" y="3274394"/>
            <a:ext cx="25092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из одного состояния в другое
</a:t>
            </a:r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тает, вода замерзает, а при сильном нагревании вода испаряется. Одно и то же вещество может выглядеть совсем по-разному.
</a:t>
            </a:r>
            <a:endParaRPr lang="en-US" sz="13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 водой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59200" y="1974025"/>
            <a:ext cx="8760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Налили в стакан
</a:t>
            </a:r>
            <a:pPr algn="ctr" indent="0" marL="0">
              <a:lnSpc>
                <a:spcPct val="100000"/>
              </a:lnSpc>
              <a:buNone/>
            </a:pPr>
            <a:r>
              <a:rPr lang="en-US" sz="7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прозрачном стакане хорошо видно, что вода бесцветная и жидкая. Она занимает нижнюю часть сосуда и спокойно переливается.
</a:t>
            </a:r>
            <a:endParaRPr lang="en-US" sz="918" dirty="0"/>
          </a:p>
        </p:txBody>
      </p:sp>
      <p:sp>
        <p:nvSpPr>
          <p:cNvPr id="11" name="Text 3"/>
          <p:cNvSpPr txBox="1"/>
          <p:nvPr/>
        </p:nvSpPr>
        <p:spPr>
          <a:xfrm>
            <a:off x="3462741" y="1974025"/>
            <a:ext cx="8760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Перелили в другую посуду
</a:t>
            </a:r>
            <a:pPr algn="ctr" indent="0" marL="0">
              <a:lnSpc>
                <a:spcPct val="100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перелить воду в чашку или бутылку, её форма меняется вместе с сосудом. Но сама вода остаётся той же.
</a:t>
            </a:r>
            <a:endParaRPr lang="en-US" sz="975" dirty="0"/>
          </a:p>
        </p:txBody>
      </p:sp>
      <p:sp>
        <p:nvSpPr>
          <p:cNvPr id="12" name="Text 4"/>
          <p:cNvSpPr txBox="1"/>
          <p:nvPr/>
        </p:nvSpPr>
        <p:spPr>
          <a:xfrm>
            <a:off x="6366313" y="1983400"/>
            <a:ext cx="8760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Поставили в морозилку
</a:t>
            </a:r>
            <a:pPr algn="ctr" indent="0" marL="0">
              <a:lnSpc>
                <a:spcPct val="100000"/>
              </a:lnSpc>
              <a:buNone/>
            </a:pPr>
            <a:r>
              <a:rPr lang="en-US" sz="7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некоторое время вода превращается в лёд. Так становится понятно, что одно и то же вещество может быть жидким и твёрдым.
</a:t>
            </a:r>
            <a:endParaRPr lang="en-US" sz="91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39000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6725" y="1739000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5775" y="1739000"/>
            <a:ext cx="337500" cy="33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 воздухом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277938" y="1612750"/>
            <a:ext cx="15369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занимает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воздух невидим, он наполняет пространство внутри шарика и распирает его. Значит, газ нельзя увидеть глазами, но можно заметить по его действию.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099888" y="1612750"/>
            <a:ext cx="15441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Шарик становится больше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шарик надувают воздух, он увеличивается в размере. Это удобно показать на опыте: внутри есть вещество, которое заполняет объём.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937600" y="1612750"/>
            <a:ext cx="15354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может выйти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шарик проколоть, воздух быстро выйдет наружу, и шарик сдуется. Опыт помогает понять, что воздух тоже является веществом.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Камень, дерево, металл и пластмасса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
</a:t>
            </a:r>
            <a:pPr algn="l" indent="0" marL="0">
              <a:lnSpc>
                <a:spcPct val="100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обычно твёрдый, тяжёлый и хорошо держит форму. Из него не сделаешь лёгкую игрушку, зато он отлично подходит для прочных построек и украшений.
</a:t>
            </a:r>
            <a:endParaRPr lang="en-US" sz="1484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легче камня, его можно распилить, выстругать и покрасить. Поэтому из него делают мебель, карандаши, линейки и множество полезных предметов.
</a:t>
            </a:r>
            <a:endParaRPr lang="en-US" sz="1494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 прочный и выдерживает большую нагрузку. Из него делают инструменты, детали машин и крепкие предметы, которые должны служить долго.
</a:t>
            </a:r>
            <a:endParaRPr lang="en-US" sz="1494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Пластмасса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Пластмасса лёгкая, удобная и бывает разной формы и цвета. Из неё делают множество повседневных вещей, которые не должны быть слишком тяжёлыми.
</a:t>
            </a:r>
            <a:endParaRPr lang="en-US" sz="149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2846405"/>
            <a:ext cx="8034000" cy="15691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вещества и материалы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63437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воду и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и свежий воздух нужны всем живым существам. Если не загрязнять их, людям, животным и растениям будет легче жить и расти.
</a:t>
            </a:r>
            <a:endParaRPr lang="en-US" sz="1338" dirty="0"/>
          </a:p>
        </p:txBody>
      </p:sp>
      <p:sp>
        <p:nvSpPr>
          <p:cNvPr id="12" name="Text 3"/>
          <p:cNvSpPr txBox="1"/>
          <p:nvPr/>
        </p:nvSpPr>
        <p:spPr>
          <a:xfrm>
            <a:off x="2612665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оставлять мусор
</a:t>
            </a:r>
            <a:pPr algn="l" indent="0" marL="0">
              <a:lnSpc>
                <a:spcPct val="100000"/>
              </a:lnSpc>
              <a:buNone/>
            </a:pPr>
            <a:r>
              <a:rPr lang="en-US" sz="6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портит почву, воду и воздух. Если выбрасывать отходы правильно, природа остаётся чище, а гулять и отдыхать в ней становится приятнее.
</a:t>
            </a:r>
            <a:endParaRPr lang="en-US" sz="1310" dirty="0"/>
          </a:p>
        </p:txBody>
      </p:sp>
      <p:sp>
        <p:nvSpPr>
          <p:cNvPr id="13" name="Text 4"/>
          <p:cNvSpPr txBox="1"/>
          <p:nvPr/>
        </p:nvSpPr>
        <p:spPr>
          <a:xfrm>
            <a:off x="4661892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повторно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Бумагу, стекло и пластик можно применять ещё раз или сдавать на переработку. Так меньше отходов попадает на свалки, а материалы не пропадают зря.
</a:t>
            </a:r>
            <a:endParaRPr lang="en-US" sz="1229" dirty="0"/>
          </a:p>
        </p:txBody>
      </p:sp>
      <p:sp>
        <p:nvSpPr>
          <p:cNvPr id="14" name="Text 5"/>
          <p:cNvSpPr txBox="1"/>
          <p:nvPr/>
        </p:nvSpPr>
        <p:spPr>
          <a:xfrm>
            <a:off x="6711120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Относиться к вещам аккуратно
</a:t>
            </a:r>
            <a:pPr algn="l" indent="0" marL="0">
              <a:lnSpc>
                <a:spcPct val="100000"/>
              </a:lnSpc>
              <a:buNone/>
            </a:pPr>
            <a:r>
              <a:rPr lang="en-US" sz="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бережно пользоваться предметами, они служат дольше. Это помогает экономить природные богатства и не тратить материалы раньше времени.
</a:t>
            </a:r>
            <a:endParaRPr lang="en-US" sz="121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3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состояния воды помогают увидеть, что одно вещество может меняться, оставаясь самим собой.
</a:t>
            </a:r>
            <a:endParaRPr lang="en-US" sz="674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пример проще всего показывает разницу между телом и веществом: предмет остаётся предметом, а материал может выглядеть по-разному.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«Тела и вещества»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Тела и вещества: 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Тела — это предметы вокруг нас, а вещества — материалы, из которых они сделаны. Если научиться замечать свойства, мир сразу станет понятнее, а ещё немного интереснее и веселее.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2026-05-26T09:22:38Z</dcterms:created>
  <dcterms:modified xsi:type="dcterms:W3CDTF">2026-05-26T09:22:38Z</dcterms:modified>
</cp:coreProperties>
</file>