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slideLayout" Target="../slideLayouts/slideLayout1.xml"/><Relationship Id="rId10"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image" Target="../media/image-13-9.png"/><Relationship Id="rId10" Type="http://schemas.openxmlformats.org/officeDocument/2006/relationships/slideLayout" Target="../slideLayouts/slideLayout1.xml"/><Relationship Id="rId11"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image" Target="../media/image-18-7.jpe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27125" y="362514"/>
            <a:ext cx="4857000" cy="2205571"/>
          </a:xfrm>
          <a:prstGeom prst="rect">
            <a:avLst/>
          </a:prstGeom>
        </p:spPr>
      </p:pic>
      <p:sp>
        <p:nvSpPr>
          <p:cNvPr id="5" name="Text 0"/>
          <p:cNvSpPr txBox="1"/>
          <p:nvPr/>
        </p:nvSpPr>
        <p:spPr>
          <a:xfrm>
            <a:off x="360000" y="2720725"/>
            <a:ext cx="8424000" cy="1530600"/>
          </a:xfrm>
          <a:prstGeom prst="rect">
            <a:avLst/>
          </a:prstGeom>
          <a:noFill/>
          <a:ln/>
        </p:spPr>
        <p:txBody>
          <a:bodyPr wrap="square" lIns="0" tIns="0" rIns="0" bIns="0" rtlCol="0" anchor="ctr"/>
          <a:lstStyle/>
          <a:p>
            <a:pPr algn="l" indent="0" marL="0">
              <a:lnSpc>
                <a:spcPct val="100000"/>
              </a:lnSpc>
              <a:buNone/>
            </a:pPr>
            <a:r>
              <a:rPr lang="en-US" sz="3700" b="1" dirty="0">
                <a:solidFill>
                  <a:srgbClr val="00FFBB"/>
                </a:solidFill>
                <a:latin typeface="Arial" pitchFamily="34" charset="0"/>
                <a:ea typeface="Arial" pitchFamily="34" charset="-122"/>
                <a:cs typeface="Arial" pitchFamily="34" charset="-120"/>
              </a:rPr>
              <a:t>Пишем краткое содержание рассказа на английском языке: зачем это нужно
</a:t>
            </a:r>
            <a:endParaRPr lang="en-US" sz="3700" dirty="0"/>
          </a:p>
        </p:txBody>
      </p:sp>
      <p:sp>
        <p:nvSpPr>
          <p:cNvPr id="6" name="Text 1"/>
          <p:cNvSpPr txBox="1"/>
          <p:nvPr/>
        </p:nvSpPr>
        <p:spPr>
          <a:xfrm>
            <a:off x="360000" y="4486500"/>
            <a:ext cx="3121500" cy="297000"/>
          </a:xfrm>
          <a:prstGeom prst="rect">
            <a:avLst/>
          </a:prstGeom>
          <a:noFill/>
          <a:ln/>
        </p:spPr>
        <p:txBody>
          <a:bodyPr wrap="square" lIns="0" tIns="0" rIns="0" bIns="0" rtlCol="0" anchor="b"/>
          <a:lstStyle/>
          <a:p>
            <a:pPr algn="l" indent="0" marL="0">
              <a:lnSpc>
                <a:spcPct val="100000"/>
              </a:lnSpc>
              <a:buNone/>
            </a:pPr>
            <a:r>
              <a:rPr lang="en-US" sz="1400" dirty="0">
                <a:solidFill>
                  <a:srgbClr val="00FFBB"/>
                </a:solidFill>
                <a:latin typeface="Arial" pitchFamily="34" charset="0"/>
                <a:ea typeface="Arial" pitchFamily="34" charset="-122"/>
                <a:cs typeface="Arial" pitchFamily="34" charset="-120"/>
              </a:rPr>
              <a:t>
</a:t>
            </a:r>
            <a:endParaRPr lang="en-US" sz="1400" dirty="0"/>
          </a:p>
        </p:txBody>
      </p:sp>
      <p:sp>
        <p:nvSpPr>
          <p:cNvPr id="7" name="Text 2"/>
          <p:cNvSpPr txBox="1"/>
          <p:nvPr/>
        </p:nvSpPr>
        <p:spPr>
          <a:xfrm>
            <a:off x="360000" y="729775"/>
            <a:ext cx="3121500" cy="883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Краткое содержание учит понимать текст, выделять главное и писать ясно.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5994" y="360000"/>
            <a:ext cx="2332012" cy="3885000"/>
          </a:xfrm>
          <a:prstGeom prst="rect">
            <a:avLst/>
          </a:prstGeom>
        </p:spPr>
      </p:pic>
      <p:sp>
        <p:nvSpPr>
          <p:cNvPr id="4" name="Text 0"/>
          <p:cNvSpPr txBox="1"/>
          <p:nvPr/>
        </p:nvSpPr>
        <p:spPr>
          <a:xfrm>
            <a:off x="360000" y="360000"/>
            <a:ext cx="2951700" cy="2810700"/>
          </a:xfrm>
          <a:prstGeom prst="rect">
            <a:avLst/>
          </a:prstGeom>
          <a:noFill/>
          <a:ln/>
        </p:spPr>
        <p:txBody>
          <a:bodyPr wrap="square" lIns="0" tIns="0" rIns="0" bIns="0" rtlCol="0" anchor="t"/>
          <a:lstStyle/>
          <a:p>
            <a:pPr algn="l" indent="0" marL="0">
              <a:lnSpc>
                <a:spcPct val="100000"/>
              </a:lnSpc>
              <a:buNone/>
            </a:pPr>
            <a:r>
              <a:rPr lang="en-US" sz="3000" b="1" dirty="0">
                <a:solidFill>
                  <a:srgbClr val="00FFBB"/>
                </a:solidFill>
                <a:latin typeface="Arial" pitchFamily="34" charset="0"/>
                <a:ea typeface="Arial" pitchFamily="34" charset="-122"/>
                <a:cs typeface="Arial" pitchFamily="34" charset="-120"/>
              </a:rPr>
              <a:t>Зачем summary нужно на уроках английского
</a:t>
            </a:r>
            <a:endParaRPr lang="en-US" sz="3000" dirty="0"/>
          </a:p>
        </p:txBody>
      </p:sp>
      <p:sp>
        <p:nvSpPr>
          <p:cNvPr id="5" name="Text 1"/>
          <p:cNvSpPr txBox="1"/>
          <p:nvPr/>
        </p:nvSpPr>
        <p:spPr>
          <a:xfrm>
            <a:off x="6075708" y="2571750"/>
            <a:ext cx="2623800" cy="2211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10 классе summary помогает работать с short stories, excerpts and adapted texts, проверяя понимание сюжета, владение лексикой и умение сжато передавать смысл без потери содержания.
</a:t>
            </a:r>
            <a:endParaRPr lang="en-US" sz="1400" dirty="0"/>
          </a:p>
        </p:txBody>
      </p:sp>
      <p:sp>
        <p:nvSpPr>
          <p:cNvPr id="6" name="Text 2"/>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2</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06525" y="457200"/>
            <a:ext cx="4577400" cy="13659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Что должно быть в хорошем summary
</a:t>
            </a:r>
            <a:endParaRPr lang="en-US" sz="3200" dirty="0"/>
          </a:p>
        </p:txBody>
      </p:sp>
      <p:sp>
        <p:nvSpPr>
          <p:cNvPr id="9"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3</a:t>
            </a:r>
            <a:endParaRPr lang="en-US" sz="1300" dirty="0"/>
          </a:p>
        </p:txBody>
      </p:sp>
      <p:sp>
        <p:nvSpPr>
          <p:cNvPr id="10" name="Text 2"/>
          <p:cNvSpPr txBox="1"/>
          <p:nvPr/>
        </p:nvSpPr>
        <p:spPr>
          <a:xfrm>
            <a:off x="4662825" y="221161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Хорошее summary называет название, главного героя, центральный конфликт и итог истории. Эти элементы задают основу, на которой держится весь краткий пересказ и сохраняется смысл оригинала.
</a:t>
            </a:r>
            <a:endParaRPr lang="en-US" sz="900" dirty="0"/>
          </a:p>
        </p:txBody>
      </p:sp>
      <p:sp>
        <p:nvSpPr>
          <p:cNvPr id="11" name="Text 3"/>
          <p:cNvSpPr txBox="1"/>
          <p:nvPr/>
        </p:nvSpPr>
        <p:spPr>
          <a:xfrm>
            <a:off x="4662826" y="198971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Главные опоры текста
</a:t>
            </a:r>
            <a:endParaRPr lang="en-US" sz="1100" dirty="0"/>
          </a:p>
        </p:txBody>
      </p:sp>
      <p:sp>
        <p:nvSpPr>
          <p:cNvPr id="12" name="Text 4"/>
          <p:cNvSpPr txBox="1"/>
          <p:nvPr/>
        </p:nvSpPr>
        <p:spPr>
          <a:xfrm>
            <a:off x="4662825" y="296126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События следует передавать в chronological order, чтобы читатель легко видел развитие сюжета. Перестановка эпизодов сбивает логику и мешает понять, как меняется ситуация в рассказе.
</a:t>
            </a:r>
            <a:endParaRPr lang="en-US" sz="900" dirty="0"/>
          </a:p>
        </p:txBody>
      </p:sp>
      <p:sp>
        <p:nvSpPr>
          <p:cNvPr id="13" name="Text 5"/>
          <p:cNvSpPr txBox="1"/>
          <p:nvPr/>
        </p:nvSpPr>
        <p:spPr>
          <a:xfrm>
            <a:off x="4662826" y="273936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Порядок событий
</a:t>
            </a:r>
            <a:endParaRPr lang="en-US" sz="1100" dirty="0"/>
          </a:p>
        </p:txBody>
      </p:sp>
      <p:sp>
        <p:nvSpPr>
          <p:cNvPr id="14" name="Text 6"/>
          <p:cNvSpPr txBox="1"/>
          <p:nvPr/>
        </p:nvSpPr>
        <p:spPr>
          <a:xfrm>
            <a:off x="4662825" y="371091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Из summary убирают второстепенные детали, длинные описания, повторы и развернутые диалоги. Важно не сокращать каждое предложение, а отбирать только информацию, без которой история станет неполной.
</a:t>
            </a:r>
            <a:endParaRPr lang="en-US" sz="900" dirty="0"/>
          </a:p>
        </p:txBody>
      </p:sp>
      <p:sp>
        <p:nvSpPr>
          <p:cNvPr id="15" name="Text 7"/>
          <p:cNvSpPr txBox="1"/>
          <p:nvPr/>
        </p:nvSpPr>
        <p:spPr>
          <a:xfrm>
            <a:off x="4662826" y="348901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Только существенное
</a:t>
            </a:r>
            <a:endParaRPr lang="en-US" sz="1100" dirty="0"/>
          </a:p>
        </p:txBody>
      </p:sp>
      <p:sp>
        <p:nvSpPr>
          <p:cNvPr id="16" name="Text 8"/>
          <p:cNvSpPr txBox="1"/>
          <p:nvPr/>
        </p:nvSpPr>
        <p:spPr>
          <a:xfrm>
            <a:off x="4662825" y="4460562"/>
            <a:ext cx="4122600" cy="4248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Текст должен звучать сдержанно, точно и без лишней эмоциональности. Summary отражает содержание рассказа, но не копирует его дословно и не подменяет авторский стиль собственными оценками.
</a:t>
            </a:r>
            <a:endParaRPr lang="en-US" sz="900" dirty="0"/>
          </a:p>
        </p:txBody>
      </p:sp>
      <p:sp>
        <p:nvSpPr>
          <p:cNvPr id="17" name="Text 9"/>
          <p:cNvSpPr txBox="1"/>
          <p:nvPr/>
        </p:nvSpPr>
        <p:spPr>
          <a:xfrm>
            <a:off x="4662826" y="4238662"/>
            <a:ext cx="4122600" cy="180000"/>
          </a:xfrm>
          <a:prstGeom prst="rect">
            <a:avLst/>
          </a:prstGeom>
          <a:noFill/>
          <a:ln/>
        </p:spPr>
        <p:txBody>
          <a:bodyPr wrap="square" lIns="0" tIns="0" rIns="0" bIns="0" rtlCol="0" anchor="ctr"/>
          <a:lstStyle/>
          <a:p>
            <a:pPr algn="l" indent="0" marL="0">
              <a:lnSpc>
                <a:spcPct val="100000"/>
              </a:lnSpc>
              <a:buNone/>
            </a:pPr>
            <a:r>
              <a:rPr lang="en-US" sz="1100" b="1" dirty="0">
                <a:solidFill>
                  <a:srgbClr val="00FFBB"/>
                </a:solidFill>
                <a:latin typeface="Arial" pitchFamily="34" charset="0"/>
                <a:ea typeface="Arial" pitchFamily="34" charset="-122"/>
                <a:cs typeface="Arial" pitchFamily="34" charset="-120"/>
              </a:rPr>
              <a:t>Нейтральная формулировка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181" y="1556625"/>
            <a:ext cx="8434038" cy="3217500"/>
          </a:xfrm>
          <a:prstGeom prst="rect">
            <a:avLst/>
          </a:prstGeom>
        </p:spPr>
      </p:pic>
      <p:sp>
        <p:nvSpPr>
          <p:cNvPr id="4" name="Text 0"/>
          <p:cNvSpPr txBox="1"/>
          <p:nvPr/>
        </p:nvSpPr>
        <p:spPr>
          <a:xfrm>
            <a:off x="360000" y="360000"/>
            <a:ext cx="8424000" cy="488100"/>
          </a:xfrm>
          <a:prstGeom prst="rect">
            <a:avLst/>
          </a:prstGeom>
          <a:noFill/>
          <a:ln/>
        </p:spPr>
        <p:txBody>
          <a:bodyPr wrap="square" lIns="0" tIns="0" rIns="0" bIns="0" rtlCol="0" anchor="t"/>
          <a:lstStyle/>
          <a:p>
            <a:pPr algn="l" indent="0" marL="0">
              <a:lnSpc>
                <a:spcPct val="100000"/>
              </a:lnSpc>
              <a:buNone/>
            </a:pPr>
            <a:r>
              <a:rPr lang="en-US" sz="3200" b="1" dirty="0">
                <a:solidFill>
                  <a:srgbClr val="00FFBB"/>
                </a:solidFill>
                <a:latin typeface="Arial" pitchFamily="34" charset="0"/>
                <a:ea typeface="Arial" pitchFamily="34" charset="-122"/>
                <a:cs typeface="Arial" pitchFamily="34" charset="-120"/>
              </a:rPr>
              <a:t>Как написать summary по шагам
</a:t>
            </a:r>
            <a:endParaRPr lang="en-US" sz="3200" dirty="0"/>
          </a:p>
        </p:txBody>
      </p:sp>
      <p:sp>
        <p:nvSpPr>
          <p:cNvPr id="5"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4</a:t>
            </a:r>
            <a:endParaRPr lang="en-US" sz="1300" dirty="0"/>
          </a:p>
        </p:txBody>
      </p:sp>
      <p:sp>
        <p:nvSpPr>
          <p:cNvPr id="6" name="Text 2"/>
          <p:cNvSpPr txBox="1"/>
          <p:nvPr/>
        </p:nvSpPr>
        <p:spPr>
          <a:xfrm>
            <a:off x="360050" y="983413"/>
            <a:ext cx="8424000" cy="462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Последовательность работы над кратким содержанием рассказа на уроке английского языка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69501" y="1276225"/>
            <a:ext cx="2712498" cy="3495300"/>
          </a:xfrm>
          <a:prstGeom prst="rect">
            <a:avLst/>
          </a:prstGeom>
        </p:spPr>
      </p:pic>
      <p:sp>
        <p:nvSpPr>
          <p:cNvPr id="8" name="Text 0"/>
          <p:cNvSpPr txBox="1"/>
          <p:nvPr/>
        </p:nvSpPr>
        <p:spPr>
          <a:xfrm>
            <a:off x="360000" y="360000"/>
            <a:ext cx="8424000" cy="449400"/>
          </a:xfrm>
          <a:prstGeom prst="rect">
            <a:avLst/>
          </a:prstGeom>
          <a:noFill/>
          <a:ln/>
        </p:spPr>
        <p:txBody>
          <a:bodyPr wrap="square" lIns="0" tIns="0" rIns="0" bIns="0" rtlCol="0" anchor="t"/>
          <a:lstStyle/>
          <a:p>
            <a:pPr algn="l" indent="0" marL="0">
              <a:lnSpc>
                <a:spcPct val="100000"/>
              </a:lnSpc>
              <a:buNone/>
            </a:pPr>
            <a:r>
              <a:rPr lang="en-US" sz="3000" b="1" dirty="0">
                <a:solidFill>
                  <a:srgbClr val="00FFBB"/>
                </a:solidFill>
                <a:latin typeface="Arial" pitchFamily="34" charset="0"/>
                <a:ea typeface="Arial" pitchFamily="34" charset="-122"/>
                <a:cs typeface="Arial" pitchFamily="34" charset="-120"/>
              </a:rPr>
              <a:t>Первое чтение: на что обращать внимание
</a:t>
            </a:r>
            <a:endParaRPr lang="en-US" sz="3000" dirty="0"/>
          </a:p>
        </p:txBody>
      </p:sp>
      <p:sp>
        <p:nvSpPr>
          <p:cNvPr id="9"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5</a:t>
            </a:r>
            <a:endParaRPr lang="en-US" sz="1300" dirty="0"/>
          </a:p>
        </p:txBody>
      </p:sp>
      <p:sp>
        <p:nvSpPr>
          <p:cNvPr id="10" name="Text 2"/>
          <p:cNvSpPr txBox="1"/>
          <p:nvPr/>
        </p:nvSpPr>
        <p:spPr>
          <a:xfrm>
            <a:off x="477950" y="1951375"/>
            <a:ext cx="2498100" cy="905236"/>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Сначала определите главного героя и место действия, потому что именно они задают рамку истории. Без этих опор трудно понять, почему конфликт возникает именно так и именно в этот момент.
</a:t>
            </a:r>
            <a:endParaRPr lang="en-US" sz="1000" dirty="0"/>
          </a:p>
        </p:txBody>
      </p:sp>
      <p:sp>
        <p:nvSpPr>
          <p:cNvPr id="11" name="Text 3"/>
          <p:cNvSpPr txBox="1"/>
          <p:nvPr/>
        </p:nvSpPr>
        <p:spPr>
          <a:xfrm>
            <a:off x="477925" y="1432425"/>
            <a:ext cx="2498100" cy="354619"/>
          </a:xfrm>
          <a:prstGeom prst="rect">
            <a:avLst/>
          </a:prstGeom>
          <a:noFill/>
          <a:ln/>
        </p:spPr>
        <p:txBody>
          <a:bodyPr wrap="square" lIns="0" tIns="0" rIns="0" bIns="0" rtlCol="0" anchor="ctr"/>
          <a:lstStyle/>
          <a:p>
            <a:pPr algn="l" indent="0" marL="0">
              <a:lnSpc>
                <a:spcPct val="100000"/>
              </a:lnSpc>
              <a:buNone/>
            </a:pPr>
            <a:r>
              <a:rPr lang="en-US" sz="1300" b="1" dirty="0">
                <a:solidFill>
                  <a:srgbClr val="00FFBB"/>
                </a:solidFill>
                <a:latin typeface="Arial" pitchFamily="34" charset="0"/>
                <a:ea typeface="Arial" pitchFamily="34" charset="-122"/>
                <a:cs typeface="Arial" pitchFamily="34" charset="-120"/>
              </a:rPr>
              <a:t>Герой и место
</a:t>
            </a:r>
            <a:endParaRPr lang="en-US" sz="1300" dirty="0"/>
          </a:p>
        </p:txBody>
      </p:sp>
      <p:sp>
        <p:nvSpPr>
          <p:cNvPr id="12" name="Text 4"/>
          <p:cNvSpPr txBox="1"/>
          <p:nvPr/>
        </p:nvSpPr>
        <p:spPr>
          <a:xfrm>
            <a:off x="3331700" y="1951375"/>
            <a:ext cx="2498100" cy="905236"/>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Во время первого чтения важно заметить проблему или противоречие, вокруг которого строится сюжет. Это помогает сразу отделить главное действие от описательных фрагментов и случайных деталей.
</a:t>
            </a:r>
            <a:endParaRPr lang="en-US" sz="1000" dirty="0"/>
          </a:p>
        </p:txBody>
      </p:sp>
      <p:sp>
        <p:nvSpPr>
          <p:cNvPr id="13" name="Text 5"/>
          <p:cNvSpPr txBox="1"/>
          <p:nvPr/>
        </p:nvSpPr>
        <p:spPr>
          <a:xfrm>
            <a:off x="3331675" y="1432425"/>
            <a:ext cx="2498100" cy="354619"/>
          </a:xfrm>
          <a:prstGeom prst="rect">
            <a:avLst/>
          </a:prstGeom>
          <a:noFill/>
          <a:ln/>
        </p:spPr>
        <p:txBody>
          <a:bodyPr wrap="square" lIns="0" tIns="0" rIns="0" bIns="0" rtlCol="0" anchor="ctr"/>
          <a:lstStyle/>
          <a:p>
            <a:pPr algn="l" indent="0" marL="0">
              <a:lnSpc>
                <a:spcPct val="100000"/>
              </a:lnSpc>
              <a:buNone/>
            </a:pPr>
            <a:r>
              <a:rPr lang="en-US" sz="1300" b="1" dirty="0">
                <a:solidFill>
                  <a:srgbClr val="00FFBB"/>
                </a:solidFill>
                <a:latin typeface="Arial" pitchFamily="34" charset="0"/>
                <a:ea typeface="Arial" pitchFamily="34" charset="-122"/>
                <a:cs typeface="Arial" pitchFamily="34" charset="-120"/>
              </a:rPr>
              <a:t>Конфликт
</a:t>
            </a:r>
            <a:endParaRPr lang="en-US" sz="1300" dirty="0"/>
          </a:p>
        </p:txBody>
      </p:sp>
      <p:sp>
        <p:nvSpPr>
          <p:cNvPr id="14" name="Text 6"/>
          <p:cNvSpPr txBox="1"/>
          <p:nvPr/>
        </p:nvSpPr>
        <p:spPr>
          <a:xfrm>
            <a:off x="477950" y="3772244"/>
            <a:ext cx="2498100" cy="905236"/>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Отмечайте моменты, после которых ситуация меняется: неожиданное решение, открытие, встречу или поступок персонажа. Такие эпизоды обычно становятся основой краткого содержания.
</a:t>
            </a:r>
            <a:endParaRPr lang="en-US" sz="1000" dirty="0"/>
          </a:p>
        </p:txBody>
      </p:sp>
      <p:sp>
        <p:nvSpPr>
          <p:cNvPr id="15" name="Text 7"/>
          <p:cNvSpPr txBox="1"/>
          <p:nvPr/>
        </p:nvSpPr>
        <p:spPr>
          <a:xfrm>
            <a:off x="477925" y="3253294"/>
            <a:ext cx="2498100" cy="354619"/>
          </a:xfrm>
          <a:prstGeom prst="rect">
            <a:avLst/>
          </a:prstGeom>
          <a:noFill/>
          <a:ln/>
        </p:spPr>
        <p:txBody>
          <a:bodyPr wrap="square" lIns="0" tIns="0" rIns="0" bIns="0" rtlCol="0" anchor="ctr"/>
          <a:lstStyle/>
          <a:p>
            <a:pPr algn="l" indent="0" marL="0">
              <a:lnSpc>
                <a:spcPct val="100000"/>
              </a:lnSpc>
              <a:buNone/>
            </a:pPr>
            <a:r>
              <a:rPr lang="en-US" sz="1300" b="1" dirty="0">
                <a:solidFill>
                  <a:srgbClr val="00FFBB"/>
                </a:solidFill>
                <a:latin typeface="Arial" pitchFamily="34" charset="0"/>
                <a:ea typeface="Arial" pitchFamily="34" charset="-122"/>
                <a:cs typeface="Arial" pitchFamily="34" charset="-120"/>
              </a:rPr>
              <a:t>Поворотные моменты
</a:t>
            </a:r>
            <a:endParaRPr lang="en-US" sz="1300" dirty="0"/>
          </a:p>
        </p:txBody>
      </p:sp>
      <p:sp>
        <p:nvSpPr>
          <p:cNvPr id="16" name="Text 8"/>
          <p:cNvSpPr txBox="1"/>
          <p:nvPr/>
        </p:nvSpPr>
        <p:spPr>
          <a:xfrm>
            <a:off x="3331700" y="3772244"/>
            <a:ext cx="2498100" cy="905236"/>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Полезно подчеркивать слова first, then, after that, suddenly, as a result, in the end. Они показывают порядок событий и помогают не потерять логику при последующем сокращении текста.
</a:t>
            </a:r>
            <a:endParaRPr lang="en-US" sz="1000" dirty="0"/>
          </a:p>
        </p:txBody>
      </p:sp>
      <p:sp>
        <p:nvSpPr>
          <p:cNvPr id="17" name="Text 9"/>
          <p:cNvSpPr txBox="1"/>
          <p:nvPr/>
        </p:nvSpPr>
        <p:spPr>
          <a:xfrm>
            <a:off x="3331675" y="3253294"/>
            <a:ext cx="2498100" cy="354619"/>
          </a:xfrm>
          <a:prstGeom prst="rect">
            <a:avLst/>
          </a:prstGeom>
          <a:noFill/>
          <a:ln/>
        </p:spPr>
        <p:txBody>
          <a:bodyPr wrap="square" lIns="0" tIns="0" rIns="0" bIns="0" rtlCol="0" anchor="ctr"/>
          <a:lstStyle/>
          <a:p>
            <a:pPr algn="l" indent="0" marL="0">
              <a:lnSpc>
                <a:spcPct val="100000"/>
              </a:lnSpc>
              <a:buNone/>
            </a:pPr>
            <a:r>
              <a:rPr lang="en-US" sz="1300" b="1" dirty="0">
                <a:solidFill>
                  <a:srgbClr val="00FFBB"/>
                </a:solidFill>
                <a:latin typeface="Arial" pitchFamily="34" charset="0"/>
                <a:ea typeface="Arial" pitchFamily="34" charset="-122"/>
                <a:cs typeface="Arial" pitchFamily="34" charset="-120"/>
              </a:rPr>
              <a:t>Сигнальные слова
</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4475" y="2500547"/>
            <a:ext cx="4684800" cy="132965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8424000" cy="8391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Что включать и что опускать
</a:t>
            </a:r>
            <a:endParaRPr lang="en-US" sz="3200" dirty="0"/>
          </a:p>
        </p:txBody>
      </p:sp>
      <p:sp>
        <p:nvSpPr>
          <p:cNvPr id="6"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6</a:t>
            </a:r>
            <a:endParaRPr lang="en-US" sz="1300" dirty="0"/>
          </a:p>
        </p:txBody>
      </p:sp>
      <p:sp>
        <p:nvSpPr>
          <p:cNvPr id="7" name="Text 2"/>
          <p:cNvSpPr txBox="1"/>
          <p:nvPr/>
        </p:nvSpPr>
        <p:spPr>
          <a:xfrm>
            <a:off x="5356100" y="1556613"/>
            <a:ext cx="3430800" cy="1092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summary остаётся только то, что помогает понять сюжет и его смысл. Таблица показывает, как отбирать материал без потери главной линии рассказа.
</a:t>
            </a:r>
            <a:endParaRPr lang="en-US" sz="1400" dirty="0"/>
          </a:p>
        </p:txBody>
      </p:sp>
      <p:sp>
        <p:nvSpPr>
          <p:cNvPr id="8" name="Text 3"/>
          <p:cNvSpPr txBox="1"/>
          <p:nvPr/>
        </p:nvSpPr>
        <p:spPr>
          <a:xfrm>
            <a:off x="5356100" y="3047025"/>
            <a:ext cx="3430800" cy="109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Краткое содержание строится на отборе существенных элементов, а не на механическом сокращении каждого предложения.
</a:t>
            </a:r>
            <a:endParaRPr lang="en-US" sz="1400" dirty="0"/>
          </a:p>
        </p:txBody>
      </p:sp>
      <p:sp>
        <p:nvSpPr>
          <p:cNvPr id="9" name="Text 4"/>
          <p:cNvSpPr txBox="1"/>
          <p:nvPr/>
        </p:nvSpPr>
        <p:spPr>
          <a:xfrm>
            <a:off x="5356100" y="4225200"/>
            <a:ext cx="3430800" cy="558300"/>
          </a:xfrm>
          <a:prstGeom prst="rect">
            <a:avLst/>
          </a:prstGeom>
          <a:noFill/>
          <a:ln/>
        </p:spPr>
        <p:txBody>
          <a:bodyPr wrap="square" lIns="0" tIns="0" rIns="0" bIns="0" rtlCol="0" anchor="b"/>
          <a:lstStyle/>
          <a:p>
            <a:pPr algn="l" indent="0" marL="0">
              <a:lnSpc>
                <a:spcPct val="100000"/>
              </a:lnSpc>
              <a:buNone/>
            </a:pPr>
            <a:r>
              <a:rPr lang="en-US" sz="1400" dirty="0">
                <a:solidFill>
                  <a:srgbClr val="00FFBB"/>
                </a:solidFill>
                <a:latin typeface="Arial" pitchFamily="34" charset="0"/>
                <a:ea typeface="Arial" pitchFamily="34" charset="-122"/>
                <a:cs typeface="Arial" pitchFamily="34" charset="-120"/>
              </a:rPr>
              <a:t>Материал презентации по теме «Пишем краткое содержание рассказа»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19262" y="1180978"/>
            <a:ext cx="348300" cy="464400"/>
          </a:xfrm>
          <a:prstGeom prst="rect">
            <a:avLst/>
          </a:prstGeom>
        </p:spPr>
      </p:pic>
      <p:pic>
        <p:nvPicPr>
          <p:cNvPr id="5" name="Image 3" descr="preencoded.png">    </p:cNvPr>
          <p:cNvPicPr>
            <a:picLocks noChangeAspect="1"/>
          </p:cNvPicPr>
          <p:nvPr/>
        </p:nvPicPr>
        <p:blipFill>
          <a:blip r:embed="rId4"/>
          <a:stretch>
            <a:fillRect/>
          </a:stretch>
        </p:blipFill>
        <p:spPr>
          <a:xfrm>
            <a:off x="4907737" y="1227418"/>
            <a:ext cx="464400" cy="37152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61212" y="3085978"/>
            <a:ext cx="464400" cy="464400"/>
          </a:xfrm>
          <a:prstGeom prst="rect">
            <a:avLst/>
          </a:prstGeom>
        </p:spPr>
      </p:pic>
      <p:pic>
        <p:nvPicPr>
          <p:cNvPr id="8" name="Image 6" descr="preencoded.png">    </p:cNvPr>
          <p:cNvPicPr>
            <a:picLocks noChangeAspect="1"/>
          </p:cNvPicPr>
          <p:nvPr/>
        </p:nvPicPr>
        <p:blipFill>
          <a:blip r:embed="rId7"/>
          <a:stretch>
            <a:fillRect/>
          </a:stretch>
        </p:blipFill>
        <p:spPr>
          <a:xfrm>
            <a:off x="4907737" y="3132418"/>
            <a:ext cx="464400" cy="3715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FFFFFF"/>
                </a:solidFill>
                <a:latin typeface="Arial" pitchFamily="34" charset="0"/>
                <a:ea typeface="Arial" pitchFamily="34" charset="-122"/>
                <a:cs typeface="Arial" pitchFamily="34" charset="-120"/>
              </a:rPr>
              <a:t>7</a:t>
            </a:r>
            <a:endParaRPr lang="en-US" sz="1300" dirty="0"/>
          </a:p>
        </p:txBody>
      </p:sp>
      <p:sp>
        <p:nvSpPr>
          <p:cNvPr id="11" name="Text 1"/>
          <p:cNvSpPr txBox="1"/>
          <p:nvPr/>
        </p:nvSpPr>
        <p:spPr>
          <a:xfrm>
            <a:off x="360000" y="360000"/>
            <a:ext cx="8424000" cy="4491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Главная мысль как основа summary
</a:t>
            </a:r>
            <a:endParaRPr lang="en-US" sz="3000" dirty="0"/>
          </a:p>
        </p:txBody>
      </p:sp>
      <p:sp>
        <p:nvSpPr>
          <p:cNvPr id="12" name="Text 2"/>
          <p:cNvSpPr txBox="1"/>
          <p:nvPr/>
        </p:nvSpPr>
        <p:spPr>
          <a:xfrm>
            <a:off x="559829" y="2249850"/>
            <a:ext cx="3678000" cy="689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Главная мысль отвечает на вопрос, о чём рассказ на самом деле. Она помогает связать начало, конфликт и финал в одно ясное смысловое целое.
</a:t>
            </a:r>
            <a:endParaRPr lang="en-US" sz="1100" dirty="0"/>
          </a:p>
        </p:txBody>
      </p:sp>
      <p:sp>
        <p:nvSpPr>
          <p:cNvPr id="13" name="Text 3"/>
          <p:cNvSpPr txBox="1"/>
          <p:nvPr/>
        </p:nvSpPr>
        <p:spPr>
          <a:xfrm>
            <a:off x="559646" y="1703530"/>
            <a:ext cx="3678000" cy="297600"/>
          </a:xfrm>
          <a:prstGeom prst="rect">
            <a:avLst/>
          </a:prstGeom>
          <a:noFill/>
          <a:ln/>
        </p:spPr>
        <p:txBody>
          <a:bodyPr wrap="square" lIns="0" tIns="0" rIns="0" bIns="0" rtlCol="0" anchor="ctr"/>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Смысл истории
</a:t>
            </a:r>
            <a:endParaRPr lang="en-US" sz="1300" dirty="0"/>
          </a:p>
        </p:txBody>
      </p:sp>
      <p:sp>
        <p:nvSpPr>
          <p:cNvPr id="14" name="Text 4"/>
          <p:cNvSpPr txBox="1"/>
          <p:nvPr/>
        </p:nvSpPr>
        <p:spPr>
          <a:xfrm>
            <a:off x="4906354" y="2249850"/>
            <a:ext cx="3678000" cy="689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Часто смысл связан с friendship, honesty, courage, responsibility или growing up. Такие темы показывают не только события, но и то, чему учит история.
</a:t>
            </a:r>
            <a:endParaRPr lang="en-US" sz="1100" dirty="0"/>
          </a:p>
        </p:txBody>
      </p:sp>
      <p:sp>
        <p:nvSpPr>
          <p:cNvPr id="15" name="Text 5"/>
          <p:cNvSpPr txBox="1"/>
          <p:nvPr/>
        </p:nvSpPr>
        <p:spPr>
          <a:xfrm>
            <a:off x="4906171" y="1697050"/>
            <a:ext cx="3678000" cy="297600"/>
          </a:xfrm>
          <a:prstGeom prst="rect">
            <a:avLst/>
          </a:prstGeom>
          <a:noFill/>
          <a:ln/>
        </p:spPr>
        <p:txBody>
          <a:bodyPr wrap="square" lIns="0" tIns="0" rIns="0" bIns="0" rtlCol="0" anchor="ctr"/>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Тематический фокус
</a:t>
            </a:r>
            <a:endParaRPr lang="en-US" sz="1300" dirty="0"/>
          </a:p>
        </p:txBody>
      </p:sp>
      <p:sp>
        <p:nvSpPr>
          <p:cNvPr id="16" name="Text 6"/>
          <p:cNvSpPr txBox="1"/>
          <p:nvPr/>
        </p:nvSpPr>
        <p:spPr>
          <a:xfrm>
            <a:off x="559829" y="4154850"/>
            <a:ext cx="3678000" cy="689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10 классе важно формулировать main idea как конкретное утверждение, а не как расплывчатую фразу. Чем точнее формулировка, тем легче сохранить логику summary.
</a:t>
            </a:r>
            <a:endParaRPr lang="en-US" sz="1100" dirty="0"/>
          </a:p>
        </p:txBody>
      </p:sp>
      <p:sp>
        <p:nvSpPr>
          <p:cNvPr id="17" name="Text 7"/>
          <p:cNvSpPr txBox="1"/>
          <p:nvPr/>
        </p:nvSpPr>
        <p:spPr>
          <a:xfrm>
            <a:off x="559646" y="3608530"/>
            <a:ext cx="3678000" cy="297600"/>
          </a:xfrm>
          <a:prstGeom prst="rect">
            <a:avLst/>
          </a:prstGeom>
          <a:noFill/>
          <a:ln/>
        </p:spPr>
        <p:txBody>
          <a:bodyPr wrap="square" lIns="0" tIns="0" rIns="0" bIns="0" rtlCol="0" anchor="ctr"/>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Точная формулировка
</a:t>
            </a:r>
            <a:endParaRPr lang="en-US" sz="1300" dirty="0"/>
          </a:p>
        </p:txBody>
      </p:sp>
      <p:sp>
        <p:nvSpPr>
          <p:cNvPr id="18" name="Text 8"/>
          <p:cNvSpPr txBox="1"/>
          <p:nvPr/>
        </p:nvSpPr>
        <p:spPr>
          <a:xfrm>
            <a:off x="4906354" y="4154850"/>
            <a:ext cx="3678000" cy="689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Хорошая главная мысль всегда опирается на действия персонажей и итог конфликта. Если она не связана с событиями, summary теряет содержательную цель.
</a:t>
            </a:r>
            <a:endParaRPr lang="en-US" sz="1100" dirty="0"/>
          </a:p>
        </p:txBody>
      </p:sp>
      <p:sp>
        <p:nvSpPr>
          <p:cNvPr id="19" name="Text 9"/>
          <p:cNvSpPr txBox="1"/>
          <p:nvPr/>
        </p:nvSpPr>
        <p:spPr>
          <a:xfrm>
            <a:off x="4906171" y="3602050"/>
            <a:ext cx="3678000" cy="297600"/>
          </a:xfrm>
          <a:prstGeom prst="rect">
            <a:avLst/>
          </a:prstGeom>
          <a:noFill/>
          <a:ln/>
        </p:spPr>
        <p:txBody>
          <a:bodyPr wrap="square" lIns="0" tIns="0" rIns="0" bIns="0" rtlCol="0" anchor="ctr"/>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Связь с сюжетом
</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4475" y="1557551"/>
            <a:ext cx="4516200" cy="321564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8424000" cy="8391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Структура summary рассказа
</a:t>
            </a:r>
            <a:endParaRPr lang="en-US" sz="3200" dirty="0"/>
          </a:p>
        </p:txBody>
      </p:sp>
      <p:sp>
        <p:nvSpPr>
          <p:cNvPr id="6"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8</a:t>
            </a:r>
            <a:endParaRPr lang="en-US" sz="1300" dirty="0"/>
          </a:p>
        </p:txBody>
      </p:sp>
      <p:sp>
        <p:nvSpPr>
          <p:cNvPr id="7" name="Text 2"/>
          <p:cNvSpPr txBox="1"/>
          <p:nvPr/>
        </p:nvSpPr>
        <p:spPr>
          <a:xfrm>
            <a:off x="5356100" y="1556613"/>
            <a:ext cx="3430800" cy="1092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Диаграмма показывает, как объём текста уменьшается от верхнего уровня к нижнему: от смысла и конфликта к деталям и замечаниям.
</a:t>
            </a:r>
            <a:endParaRPr lang="en-US" sz="1400" dirty="0"/>
          </a:p>
        </p:txBody>
      </p:sp>
      <p:sp>
        <p:nvSpPr>
          <p:cNvPr id="8" name="Text 3"/>
          <p:cNvSpPr txBox="1"/>
          <p:nvPr/>
        </p:nvSpPr>
        <p:spPr>
          <a:xfrm>
            <a:off x="5356100" y="3047025"/>
            <a:ext cx="3430800" cy="109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Чем ниже уровень, тем меньше его роль в summary; основа текста — верхний и средний уровни.
</a:t>
            </a:r>
            <a:endParaRPr lang="en-US" sz="1400" dirty="0"/>
          </a:p>
        </p:txBody>
      </p:sp>
      <p:sp>
        <p:nvSpPr>
          <p:cNvPr id="9" name="Text 4"/>
          <p:cNvSpPr txBox="1"/>
          <p:nvPr/>
        </p:nvSpPr>
        <p:spPr>
          <a:xfrm>
            <a:off x="5356100" y="4225200"/>
            <a:ext cx="3430800" cy="558300"/>
          </a:xfrm>
          <a:prstGeom prst="rect">
            <a:avLst/>
          </a:prstGeom>
          <a:noFill/>
          <a:ln/>
        </p:spPr>
        <p:txBody>
          <a:bodyPr wrap="square" lIns="0" tIns="0" rIns="0" bIns="0" rtlCol="0" anchor="b"/>
          <a:lstStyle/>
          <a:p>
            <a:pPr algn="l" indent="0" marL="0">
              <a:lnSpc>
                <a:spcPct val="90000"/>
              </a:lnSpc>
              <a:buNone/>
            </a:pPr>
            <a:r>
              <a:rPr lang="en-US" sz="1400" dirty="0">
                <a:solidFill>
                  <a:srgbClr val="00FFBB"/>
                </a:solidFill>
                <a:latin typeface="Arial" pitchFamily="34" charset="0"/>
                <a:ea typeface="Arial" pitchFamily="34" charset="-122"/>
                <a:cs typeface="Arial" pitchFamily="34" charset="-120"/>
              </a:rPr>
              <a:t>Учебная схема по теме summary, 2024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232323"/>
                </a:solidFill>
                <a:latin typeface="Arial" pitchFamily="34" charset="0"/>
                <a:ea typeface="Arial" pitchFamily="34" charset="-122"/>
                <a:cs typeface="Arial" pitchFamily="34" charset="-120"/>
              </a:rPr>
              <a:t>9</a:t>
            </a:r>
            <a:endParaRPr lang="en-US" sz="1300" dirty="0"/>
          </a:p>
        </p:txBody>
      </p:sp>
      <p:sp>
        <p:nvSpPr>
          <p:cNvPr id="8" name="Text 1"/>
          <p:cNvSpPr txBox="1"/>
          <p:nvPr/>
        </p:nvSpPr>
        <p:spPr>
          <a:xfrm>
            <a:off x="360000" y="360000"/>
            <a:ext cx="8228400" cy="810300"/>
          </a:xfrm>
          <a:prstGeom prst="rect">
            <a:avLst/>
          </a:prstGeom>
          <a:noFill/>
          <a:ln/>
        </p:spPr>
        <p:txBody>
          <a:bodyPr wrap="square" lIns="0" tIns="0" rIns="0" bIns="0" rtlCol="0" anchor="t"/>
          <a:lstStyle/>
          <a:p>
            <a:pPr algn="l" indent="0" marL="0">
              <a:lnSpc>
                <a:spcPct val="100000"/>
              </a:lnSpc>
              <a:buNone/>
            </a:pPr>
            <a:r>
              <a:rPr lang="en-US" sz="3200" b="1" dirty="0">
                <a:solidFill>
                  <a:srgbClr val="232323"/>
                </a:solidFill>
                <a:latin typeface="Arial" pitchFamily="34" charset="0"/>
                <a:ea typeface="Arial" pitchFamily="34" charset="-122"/>
                <a:cs typeface="Arial" pitchFamily="34" charset="-120"/>
              </a:rPr>
              <a:t>Как начать summary на английском
</a:t>
            </a:r>
            <a:endParaRPr lang="en-US" sz="3200" dirty="0"/>
          </a:p>
        </p:txBody>
      </p:sp>
      <p:sp>
        <p:nvSpPr>
          <p:cNvPr id="9" name="Text 2"/>
          <p:cNvSpPr txBox="1"/>
          <p:nvPr/>
        </p:nvSpPr>
        <p:spPr>
          <a:xfrm>
            <a:off x="360000" y="3044976"/>
            <a:ext cx="2003100" cy="1674300"/>
          </a:xfrm>
          <a:prstGeom prst="rect">
            <a:avLst/>
          </a:prstGeom>
          <a:noFill/>
          <a:ln/>
        </p:spPr>
        <p:txBody>
          <a:bodyPr wrap="square" lIns="0" tIns="0" rIns="0" bIns="0" rtlCol="0" anchor="t"/>
          <a:lstStyle/>
          <a:p>
            <a:pPr algn="l" indent="0" marL="0">
              <a:lnSpc>
                <a:spcPct val="100000"/>
              </a:lnSpc>
              <a:buNone/>
            </a:pPr>
            <a:r>
              <a:rPr lang="en-US" sz="1200" dirty="0">
                <a:solidFill>
                  <a:srgbClr val="232323"/>
                </a:solidFill>
                <a:latin typeface="Arial" pitchFamily="34" charset="0"/>
                <a:ea typeface="Arial" pitchFamily="34" charset="-122"/>
                <a:cs typeface="Arial" pitchFamily="34" charset="-120"/>
              </a:rPr>
              <a:t>Первое предложение обычно вводит title и, если это уместно, author. Так читатель сразу понимает, какой именно текст будет кратко пересказан и в каком контексте он рассматривается.
</a:t>
            </a:r>
            <a:endParaRPr lang="en-US" sz="1200" dirty="0"/>
          </a:p>
        </p:txBody>
      </p:sp>
      <p:sp>
        <p:nvSpPr>
          <p:cNvPr id="10" name="Text 3"/>
          <p:cNvSpPr txBox="1"/>
          <p:nvPr/>
        </p:nvSpPr>
        <p:spPr>
          <a:xfrm>
            <a:off x="360000" y="2470775"/>
            <a:ext cx="2003100" cy="4494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Назвать текст
</a:t>
            </a:r>
            <a:endParaRPr lang="en-US" sz="1400" dirty="0"/>
          </a:p>
        </p:txBody>
      </p:sp>
      <p:sp>
        <p:nvSpPr>
          <p:cNvPr id="11" name="Text 4"/>
          <p:cNvSpPr txBox="1"/>
          <p:nvPr/>
        </p:nvSpPr>
        <p:spPr>
          <a:xfrm>
            <a:off x="6780850" y="3044976"/>
            <a:ext cx="2003100" cy="1674300"/>
          </a:xfrm>
          <a:prstGeom prst="rect">
            <a:avLst/>
          </a:prstGeom>
          <a:noFill/>
          <a:ln/>
        </p:spPr>
        <p:txBody>
          <a:bodyPr wrap="square" lIns="0" tIns="0" rIns="0" bIns="0" rtlCol="0" anchor="t"/>
          <a:lstStyle/>
          <a:p>
            <a:pPr algn="l" indent="0" marL="0">
              <a:lnSpc>
                <a:spcPct val="100000"/>
              </a:lnSpc>
              <a:buNone/>
            </a:pPr>
            <a:r>
              <a:rPr lang="en-US" sz="1200" dirty="0">
                <a:solidFill>
                  <a:srgbClr val="232323"/>
                </a:solidFill>
                <a:latin typeface="Arial" pitchFamily="34" charset="0"/>
                <a:ea typeface="Arial" pitchFamily="34" charset="-122"/>
                <a:cs typeface="Arial" pitchFamily="34" charset="-120"/>
              </a:rPr>
              <a:t>Начало summary должно быть информативным и нейтральным, без лишних оценок. Его задача — быстро представить текст, а не пересказать первые страницы подробно или эмоционально.
</a:t>
            </a:r>
            <a:endParaRPr lang="en-US" sz="1200" dirty="0"/>
          </a:p>
        </p:txBody>
      </p:sp>
      <p:sp>
        <p:nvSpPr>
          <p:cNvPr id="12" name="Text 5"/>
          <p:cNvSpPr txBox="1"/>
          <p:nvPr/>
        </p:nvSpPr>
        <p:spPr>
          <a:xfrm>
            <a:off x="6780850" y="2470775"/>
            <a:ext cx="2003100" cy="4494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Соблюдать сдержанный тон
</a:t>
            </a:r>
            <a:endParaRPr lang="en-US" sz="1400" dirty="0"/>
          </a:p>
        </p:txBody>
      </p:sp>
      <p:sp>
        <p:nvSpPr>
          <p:cNvPr id="13" name="Text 6"/>
          <p:cNvSpPr txBox="1"/>
          <p:nvPr/>
        </p:nvSpPr>
        <p:spPr>
          <a:xfrm>
            <a:off x="4640567" y="3044976"/>
            <a:ext cx="2003100" cy="1674300"/>
          </a:xfrm>
          <a:prstGeom prst="rect">
            <a:avLst/>
          </a:prstGeom>
          <a:noFill/>
          <a:ln/>
        </p:spPr>
        <p:txBody>
          <a:bodyPr wrap="square" lIns="0" tIns="0" rIns="0" bIns="0" rtlCol="0" anchor="t"/>
          <a:lstStyle/>
          <a:p>
            <a:pPr algn="l" indent="0" marL="0">
              <a:lnSpc>
                <a:spcPct val="100000"/>
              </a:lnSpc>
              <a:buNone/>
            </a:pPr>
            <a:r>
              <a:rPr lang="en-US" sz="1200" dirty="0">
                <a:solidFill>
                  <a:srgbClr val="232323"/>
                </a:solidFill>
                <a:latin typeface="Arial" pitchFamily="34" charset="0"/>
                <a:ea typeface="Arial" pitchFamily="34" charset="-122"/>
                <a:cs typeface="Arial" pitchFamily="34" charset="-120"/>
              </a:rPr>
              <a:t>После вводной части следует назвать главного персонажа и его основную трудность. Такое начало помогает сразу установить сюжетную опору, на которой будет строиться дальнейшее изложение.
</a:t>
            </a:r>
            <a:endParaRPr lang="en-US" sz="1200" dirty="0"/>
          </a:p>
        </p:txBody>
      </p:sp>
      <p:sp>
        <p:nvSpPr>
          <p:cNvPr id="14" name="Text 7"/>
          <p:cNvSpPr txBox="1"/>
          <p:nvPr/>
        </p:nvSpPr>
        <p:spPr>
          <a:xfrm>
            <a:off x="4640567" y="2470775"/>
            <a:ext cx="2003100" cy="4494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Показать героя и проблему
</a:t>
            </a:r>
            <a:endParaRPr lang="en-US" sz="1400" dirty="0"/>
          </a:p>
        </p:txBody>
      </p:sp>
      <p:sp>
        <p:nvSpPr>
          <p:cNvPr id="15" name="Text 8"/>
          <p:cNvSpPr txBox="1"/>
          <p:nvPr/>
        </p:nvSpPr>
        <p:spPr>
          <a:xfrm>
            <a:off x="2500283" y="3044976"/>
            <a:ext cx="2003100" cy="1674300"/>
          </a:xfrm>
          <a:prstGeom prst="rect">
            <a:avLst/>
          </a:prstGeom>
          <a:noFill/>
          <a:ln/>
        </p:spPr>
        <p:txBody>
          <a:bodyPr wrap="square" lIns="0" tIns="0" rIns="0" bIns="0" rtlCol="0" anchor="t"/>
          <a:lstStyle/>
          <a:p>
            <a:pPr algn="l" indent="0" marL="0">
              <a:lnSpc>
                <a:spcPct val="100000"/>
              </a:lnSpc>
              <a:buNone/>
            </a:pPr>
            <a:r>
              <a:rPr lang="en-US" sz="1200" dirty="0">
                <a:solidFill>
                  <a:srgbClr val="232323"/>
                </a:solidFill>
                <a:latin typeface="Arial" pitchFamily="34" charset="0"/>
                <a:ea typeface="Arial" pitchFamily="34" charset="-122"/>
                <a:cs typeface="Arial" pitchFamily="34" charset="-120"/>
              </a:rPr>
              <a:t>Затем кратко описывают общую ситуацию рассказа: кто оказался в центре событий, где происходит действие и что нарушает обычный ход жизни. Это создаёт ясный вход в summary.
</a:t>
            </a:r>
            <a:endParaRPr lang="en-US" sz="1200" dirty="0"/>
          </a:p>
        </p:txBody>
      </p:sp>
      <p:sp>
        <p:nvSpPr>
          <p:cNvPr id="16" name="Text 9"/>
          <p:cNvSpPr txBox="1"/>
          <p:nvPr/>
        </p:nvSpPr>
        <p:spPr>
          <a:xfrm>
            <a:off x="2500283" y="2470775"/>
            <a:ext cx="2003100" cy="4494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Обозначить ситуацию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10</a:t>
            </a:r>
            <a:endParaRPr lang="en-US" sz="1300" dirty="0"/>
          </a:p>
        </p:txBody>
      </p:sp>
      <p:sp>
        <p:nvSpPr>
          <p:cNvPr id="10" name="Text 1"/>
          <p:cNvSpPr txBox="1"/>
          <p:nvPr/>
        </p:nvSpPr>
        <p:spPr>
          <a:xfrm>
            <a:off x="360000" y="303450"/>
            <a:ext cx="8424000" cy="505800"/>
          </a:xfrm>
          <a:prstGeom prst="rect">
            <a:avLst/>
          </a:prstGeom>
          <a:noFill/>
          <a:ln/>
        </p:spPr>
        <p:txBody>
          <a:bodyPr wrap="square" lIns="0" tIns="0" rIns="0" bIns="0" rtlCol="0" anchor="t"/>
          <a:lstStyle/>
          <a:p>
            <a:pPr algn="l" indent="0" marL="0">
              <a:lnSpc>
                <a:spcPct val="100000"/>
              </a:lnSpc>
              <a:buNone/>
            </a:pPr>
            <a:r>
              <a:rPr lang="en-US" sz="2906" b="1" dirty="0">
                <a:solidFill>
                  <a:srgbClr val="FFFFFF"/>
                </a:solidFill>
                <a:latin typeface="Arial" pitchFamily="34" charset="0"/>
                <a:ea typeface="Arial" pitchFamily="34" charset="-122"/>
                <a:cs typeface="Arial" pitchFamily="34" charset="-120"/>
              </a:rPr>
              <a:t>Как сохранить правильный порядок событий
</a:t>
            </a:r>
            <a:endParaRPr lang="en-US" sz="2906" dirty="0"/>
          </a:p>
        </p:txBody>
      </p:sp>
      <p:sp>
        <p:nvSpPr>
          <p:cNvPr id="11" name="Text 2"/>
          <p:cNvSpPr txBox="1"/>
          <p:nvPr/>
        </p:nvSpPr>
        <p:spPr>
          <a:xfrm>
            <a:off x="613850" y="3712599"/>
            <a:ext cx="2460000" cy="8322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Сначала фиксируют исходную ситуацию: кто герой, где он находится и какой вопрос запускает сюжет. Это создаёт основу для дальнейшего краткого изложения.
</a:t>
            </a:r>
            <a:endParaRPr lang="en-US" sz="1100" dirty="0"/>
          </a:p>
        </p:txBody>
      </p:sp>
      <p:sp>
        <p:nvSpPr>
          <p:cNvPr id="12" name="Text 3"/>
          <p:cNvSpPr txBox="1"/>
          <p:nvPr/>
        </p:nvSpPr>
        <p:spPr>
          <a:xfrm>
            <a:off x="613850" y="3378074"/>
            <a:ext cx="2460000" cy="297600"/>
          </a:xfrm>
          <a:prstGeom prst="rect">
            <a:avLst/>
          </a:prstGeom>
          <a:noFill/>
          <a:ln/>
        </p:spPr>
        <p:txBody>
          <a:bodyPr wrap="square" lIns="0" tIns="0" rIns="0" bIns="0" rtlCol="0" anchor="ctr"/>
          <a:lstStyle/>
          <a:p>
            <a:pPr algn="l" indent="0" marL="0">
              <a:lnSpc>
                <a:spcPct val="90000"/>
              </a:lnSpc>
              <a:buNone/>
            </a:pPr>
            <a:r>
              <a:rPr lang="en-US" sz="1200" dirty="0">
                <a:solidFill>
                  <a:srgbClr val="00FFBB"/>
                </a:solidFill>
                <a:latin typeface="Arial" pitchFamily="34" charset="0"/>
                <a:ea typeface="Arial" pitchFamily="34" charset="-122"/>
                <a:cs typeface="Arial" pitchFamily="34" charset="-120"/>
              </a:rPr>
              <a:t>Начало
</a:t>
            </a:r>
            <a:endParaRPr lang="en-US" sz="1200" dirty="0"/>
          </a:p>
        </p:txBody>
      </p:sp>
      <p:sp>
        <p:nvSpPr>
          <p:cNvPr id="13" name="Text 4"/>
          <p:cNvSpPr txBox="1"/>
          <p:nvPr/>
        </p:nvSpPr>
        <p:spPr>
          <a:xfrm>
            <a:off x="2325684" y="1438800"/>
            <a:ext cx="2460000" cy="8322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Затем передают основные события по мере их возникновения, используя first, next, meanwhile и later. Важно не перескакивать через эпизоды и не смешивать отдельные действия.
</a:t>
            </a:r>
            <a:endParaRPr lang="en-US" sz="1100" dirty="0"/>
          </a:p>
        </p:txBody>
      </p:sp>
      <p:sp>
        <p:nvSpPr>
          <p:cNvPr id="14" name="Text 5"/>
          <p:cNvSpPr txBox="1"/>
          <p:nvPr/>
        </p:nvSpPr>
        <p:spPr>
          <a:xfrm>
            <a:off x="2325684" y="1104275"/>
            <a:ext cx="2460000" cy="297600"/>
          </a:xfrm>
          <a:prstGeom prst="rect">
            <a:avLst/>
          </a:prstGeom>
          <a:noFill/>
          <a:ln/>
        </p:spPr>
        <p:txBody>
          <a:bodyPr wrap="square" lIns="0" tIns="0" rIns="0" bIns="0" rtlCol="0" anchor="ctr"/>
          <a:lstStyle/>
          <a:p>
            <a:pPr algn="l" indent="0" marL="0">
              <a:lnSpc>
                <a:spcPct val="90000"/>
              </a:lnSpc>
              <a:buNone/>
            </a:pPr>
            <a:r>
              <a:rPr lang="en-US" sz="1200" dirty="0">
                <a:solidFill>
                  <a:srgbClr val="00FFBB"/>
                </a:solidFill>
                <a:latin typeface="Arial" pitchFamily="34" charset="0"/>
                <a:ea typeface="Arial" pitchFamily="34" charset="-122"/>
                <a:cs typeface="Arial" pitchFamily="34" charset="-120"/>
              </a:rPr>
              <a:t>Развитие
</a:t>
            </a:r>
            <a:endParaRPr lang="en-US" sz="1200" dirty="0"/>
          </a:p>
        </p:txBody>
      </p:sp>
      <p:sp>
        <p:nvSpPr>
          <p:cNvPr id="15" name="Text 6"/>
          <p:cNvSpPr txBox="1"/>
          <p:nvPr/>
        </p:nvSpPr>
        <p:spPr>
          <a:xfrm>
            <a:off x="4037518" y="3378074"/>
            <a:ext cx="2460000" cy="297600"/>
          </a:xfrm>
          <a:prstGeom prst="rect">
            <a:avLst/>
          </a:prstGeom>
          <a:noFill/>
          <a:ln/>
        </p:spPr>
        <p:txBody>
          <a:bodyPr wrap="square" lIns="0" tIns="0" rIns="0" bIns="0" rtlCol="0" anchor="ctr"/>
          <a:lstStyle/>
          <a:p>
            <a:pPr algn="l" indent="0" marL="0">
              <a:lnSpc>
                <a:spcPct val="90000"/>
              </a:lnSpc>
              <a:buNone/>
            </a:pPr>
            <a:r>
              <a:rPr lang="en-US" sz="1200" dirty="0">
                <a:solidFill>
                  <a:srgbClr val="00FFBB"/>
                </a:solidFill>
                <a:latin typeface="Arial" pitchFamily="34" charset="0"/>
                <a:ea typeface="Arial" pitchFamily="34" charset="-122"/>
                <a:cs typeface="Arial" pitchFamily="34" charset="-120"/>
              </a:rPr>
              <a:t>Кульминация
</a:t>
            </a:r>
            <a:endParaRPr lang="en-US" sz="1200" dirty="0"/>
          </a:p>
        </p:txBody>
      </p:sp>
      <p:sp>
        <p:nvSpPr>
          <p:cNvPr id="16" name="Text 7"/>
          <p:cNvSpPr txBox="1"/>
          <p:nvPr/>
        </p:nvSpPr>
        <p:spPr>
          <a:xfrm>
            <a:off x="4037518" y="3712599"/>
            <a:ext cx="2460000" cy="832200"/>
          </a:xfrm>
          <a:prstGeom prst="rect">
            <a:avLst/>
          </a:prstGeom>
          <a:noFill/>
          <a:ln/>
        </p:spPr>
        <p:txBody>
          <a:bodyPr wrap="square" lIns="0" tIns="0" rIns="0" bIns="0" rtlCol="0" anchor="t"/>
          <a:lstStyle/>
          <a:p>
            <a:pPr algn="l" indent="0" marL="0">
              <a:lnSpc>
                <a:spcPct val="100000"/>
              </a:lnSpc>
              <a:buNone/>
            </a:pPr>
            <a:r>
              <a:rPr lang="en-US" sz="1099" dirty="0">
                <a:solidFill>
                  <a:srgbClr val="FFFFFF"/>
                </a:solidFill>
                <a:latin typeface="Arial" pitchFamily="34" charset="0"/>
                <a:ea typeface="Arial" pitchFamily="34" charset="-122"/>
                <a:cs typeface="Arial" pitchFamily="34" charset="-120"/>
              </a:rPr>
              <a:t>После этого называют момент, в котором конфликт достигает наибольшего напряжения. Здесь особенно важно показать, что именно меняет ход истории и почему.
</a:t>
            </a:r>
            <a:endParaRPr lang="en-US" sz="1099" dirty="0"/>
          </a:p>
        </p:txBody>
      </p:sp>
      <p:sp>
        <p:nvSpPr>
          <p:cNvPr id="17" name="Text 8"/>
          <p:cNvSpPr txBox="1"/>
          <p:nvPr/>
        </p:nvSpPr>
        <p:spPr>
          <a:xfrm>
            <a:off x="5749352" y="1438800"/>
            <a:ext cx="2460000" cy="8322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конце summarу подводят к развязке, используя finally или as a result. Заключение должно ясно показывать исход конфликта и завершать логическую цепочку.
</a:t>
            </a:r>
            <a:endParaRPr lang="en-US" sz="1100" dirty="0"/>
          </a:p>
        </p:txBody>
      </p:sp>
      <p:sp>
        <p:nvSpPr>
          <p:cNvPr id="18" name="Text 9"/>
          <p:cNvSpPr txBox="1"/>
          <p:nvPr/>
        </p:nvSpPr>
        <p:spPr>
          <a:xfrm>
            <a:off x="5749352" y="1104275"/>
            <a:ext cx="2460000" cy="297600"/>
          </a:xfrm>
          <a:prstGeom prst="rect">
            <a:avLst/>
          </a:prstGeom>
          <a:noFill/>
          <a:ln/>
        </p:spPr>
        <p:txBody>
          <a:bodyPr wrap="square" lIns="0" tIns="0" rIns="0" bIns="0" rtlCol="0" anchor="ctr"/>
          <a:lstStyle/>
          <a:p>
            <a:pPr algn="l" indent="0" marL="0">
              <a:lnSpc>
                <a:spcPct val="90000"/>
              </a:lnSpc>
              <a:buNone/>
            </a:pPr>
            <a:r>
              <a:rPr lang="en-US" sz="1200" dirty="0">
                <a:solidFill>
                  <a:srgbClr val="00FFBB"/>
                </a:solidFill>
                <a:latin typeface="Arial" pitchFamily="34" charset="0"/>
                <a:ea typeface="Arial" pitchFamily="34" charset="-122"/>
                <a:cs typeface="Arial" pitchFamily="34" charset="-120"/>
              </a:rPr>
              <a:t>Финал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354444" y="1279025"/>
            <a:ext cx="3429012" cy="3504300"/>
          </a:xfrm>
          <a:prstGeom prst="rect">
            <a:avLst/>
          </a:prstGeom>
        </p:spPr>
      </p:pic>
      <p:sp>
        <p:nvSpPr>
          <p:cNvPr id="8"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11</a:t>
            </a:r>
            <a:endParaRPr lang="en-US" sz="1300" dirty="0"/>
          </a:p>
        </p:txBody>
      </p:sp>
      <p:sp>
        <p:nvSpPr>
          <p:cNvPr id="9" name="Text 1"/>
          <p:cNvSpPr txBox="1"/>
          <p:nvPr/>
        </p:nvSpPr>
        <p:spPr>
          <a:xfrm>
            <a:off x="360000" y="360000"/>
            <a:ext cx="8424000" cy="449100"/>
          </a:xfrm>
          <a:prstGeom prst="rect">
            <a:avLst/>
          </a:prstGeom>
          <a:noFill/>
          <a:ln/>
        </p:spPr>
        <p:txBody>
          <a:bodyPr wrap="square" lIns="0" tIns="0" rIns="0" bIns="0" rtlCol="0" anchor="t"/>
          <a:lstStyle/>
          <a:p>
            <a:pPr algn="l" indent="0" marL="0">
              <a:lnSpc>
                <a:spcPct val="100000"/>
              </a:lnSpc>
              <a:buNone/>
            </a:pPr>
            <a:r>
              <a:rPr lang="en-US" sz="3000" b="1" dirty="0">
                <a:solidFill>
                  <a:srgbClr val="00FFBB"/>
                </a:solidFill>
                <a:latin typeface="Arial" pitchFamily="34" charset="0"/>
                <a:ea typeface="Arial" pitchFamily="34" charset="-122"/>
                <a:cs typeface="Arial" pitchFamily="34" charset="-120"/>
              </a:rPr>
              <a:t>The Role of Characters in a Short Summary
</a:t>
            </a:r>
            <a:endParaRPr lang="en-US" sz="3000" dirty="0"/>
          </a:p>
        </p:txBody>
      </p:sp>
      <p:sp>
        <p:nvSpPr>
          <p:cNvPr id="10" name="Text 2"/>
          <p:cNvSpPr txBox="1"/>
          <p:nvPr/>
        </p:nvSpPr>
        <p:spPr>
          <a:xfrm>
            <a:off x="545600" y="1742470"/>
            <a:ext cx="4442400" cy="552300"/>
          </a:xfrm>
          <a:prstGeom prst="rect">
            <a:avLst/>
          </a:prstGeom>
          <a:noFill/>
          <a:ln/>
        </p:spPr>
        <p:txBody>
          <a:bodyPr wrap="square" lIns="0" tIns="0" rIns="0" bIns="0" rtlCol="0" anchor="t"/>
          <a:lstStyle/>
          <a:p>
            <a:pPr algn="l" indent="0" marL="0">
              <a:lnSpc>
                <a:spcPct val="100000"/>
              </a:lnSpc>
              <a:buNone/>
            </a:pPr>
            <a:r>
              <a:rPr lang="en-US" sz="1087" dirty="0">
                <a:solidFill>
                  <a:srgbClr val="FFFFFF"/>
                </a:solidFill>
                <a:latin typeface="Arial" pitchFamily="34" charset="0"/>
                <a:ea typeface="Arial" pitchFamily="34" charset="-122"/>
                <a:cs typeface="Arial" pitchFamily="34" charset="-120"/>
              </a:rPr>
              <a:t>В кратком содержании упоминают лишь тех персонажей, чьи поступки меняют ход событий или раскрывают конфликт. Второстепенные фигуры не отвлекают внимание от основной линии рассказа.
</a:t>
            </a:r>
            <a:endParaRPr lang="en-US" sz="1087" dirty="0"/>
          </a:p>
        </p:txBody>
      </p:sp>
      <p:sp>
        <p:nvSpPr>
          <p:cNvPr id="11" name="Text 3"/>
          <p:cNvSpPr txBox="1"/>
          <p:nvPr/>
        </p:nvSpPr>
        <p:spPr>
          <a:xfrm>
            <a:off x="545600" y="1314885"/>
            <a:ext cx="4529100" cy="272100"/>
          </a:xfrm>
          <a:prstGeom prst="rect">
            <a:avLst/>
          </a:prstGeom>
          <a:noFill/>
          <a:ln/>
        </p:spPr>
        <p:txBody>
          <a:bodyPr wrap="square" lIns="0" tIns="0" rIns="0" bIns="0" rtlCol="0" anchor="ctr"/>
          <a:lstStyle/>
          <a:p>
            <a:pPr algn="l" indent="0" marL="0">
              <a:lnSpc>
                <a:spcPct val="100000"/>
              </a:lnSpc>
              <a:buNone/>
            </a:pPr>
            <a:r>
              <a:rPr lang="en-US" sz="1500" b="1" dirty="0">
                <a:solidFill>
                  <a:srgbClr val="232323"/>
                </a:solidFill>
                <a:latin typeface="Arial" pitchFamily="34" charset="0"/>
                <a:ea typeface="Arial" pitchFamily="34" charset="-122"/>
                <a:cs typeface="Arial" pitchFamily="34" charset="-120"/>
              </a:rPr>
              <a:t>Только значимые герои
</a:t>
            </a:r>
            <a:endParaRPr lang="en-US" sz="1500" dirty="0"/>
          </a:p>
        </p:txBody>
      </p:sp>
      <p:sp>
        <p:nvSpPr>
          <p:cNvPr id="12" name="Text 4"/>
          <p:cNvSpPr txBox="1"/>
          <p:nvPr/>
        </p:nvSpPr>
        <p:spPr>
          <a:xfrm>
            <a:off x="545600" y="4306270"/>
            <a:ext cx="4442400" cy="5523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между персонажами есть спор, сотрудничество или доверие, это стоит передать кратко и точно. Такая связь объясняет мотивацию героев и помогает читателю увидеть логику сюжета.
</a:t>
            </a:r>
            <a:endParaRPr lang="en-US" sz="1100" dirty="0"/>
          </a:p>
        </p:txBody>
      </p:sp>
      <p:sp>
        <p:nvSpPr>
          <p:cNvPr id="13" name="Text 5"/>
          <p:cNvSpPr txBox="1"/>
          <p:nvPr/>
        </p:nvSpPr>
        <p:spPr>
          <a:xfrm>
            <a:off x="545600" y="3878685"/>
            <a:ext cx="4529100" cy="272100"/>
          </a:xfrm>
          <a:prstGeom prst="rect">
            <a:avLst/>
          </a:prstGeom>
          <a:noFill/>
          <a:ln/>
        </p:spPr>
        <p:txBody>
          <a:bodyPr wrap="square" lIns="0" tIns="0" rIns="0" bIns="0" rtlCol="0" anchor="ctr"/>
          <a:lstStyle/>
          <a:p>
            <a:pPr algn="l" indent="0" marL="0">
              <a:lnSpc>
                <a:spcPct val="100000"/>
              </a:lnSpc>
              <a:buNone/>
            </a:pPr>
            <a:r>
              <a:rPr lang="en-US" sz="1500" b="1" dirty="0">
                <a:solidFill>
                  <a:srgbClr val="232323"/>
                </a:solidFill>
                <a:latin typeface="Arial" pitchFamily="34" charset="0"/>
                <a:ea typeface="Arial" pitchFamily="34" charset="-122"/>
                <a:cs typeface="Arial" pitchFamily="34" charset="-120"/>
              </a:rPr>
              <a:t>Связь между героями
</a:t>
            </a:r>
            <a:endParaRPr lang="en-US" sz="1500" dirty="0"/>
          </a:p>
        </p:txBody>
      </p:sp>
      <p:sp>
        <p:nvSpPr>
          <p:cNvPr id="14" name="Text 6"/>
          <p:cNvSpPr txBox="1"/>
          <p:nvPr/>
        </p:nvSpPr>
        <p:spPr>
          <a:xfrm>
            <a:off x="545600" y="3024370"/>
            <a:ext cx="4442400" cy="5523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Описание внешности почти не помогает понять сюжет, поэтому в summary важнее решения, реакции и выбор героев. Именно они показывают, как развивается действие и чем оно заканчивается.
</a:t>
            </a:r>
            <a:endParaRPr lang="en-US" sz="1100" dirty="0"/>
          </a:p>
        </p:txBody>
      </p:sp>
      <p:sp>
        <p:nvSpPr>
          <p:cNvPr id="15" name="Text 7"/>
          <p:cNvSpPr txBox="1"/>
          <p:nvPr/>
        </p:nvSpPr>
        <p:spPr>
          <a:xfrm>
            <a:off x="545600" y="2596785"/>
            <a:ext cx="4529100" cy="272100"/>
          </a:xfrm>
          <a:prstGeom prst="rect">
            <a:avLst/>
          </a:prstGeom>
          <a:noFill/>
          <a:ln/>
        </p:spPr>
        <p:txBody>
          <a:bodyPr wrap="square" lIns="0" tIns="0" rIns="0" bIns="0" rtlCol="0" anchor="ctr"/>
          <a:lstStyle/>
          <a:p>
            <a:pPr algn="l" indent="0" marL="0">
              <a:lnSpc>
                <a:spcPct val="100000"/>
              </a:lnSpc>
              <a:buNone/>
            </a:pPr>
            <a:r>
              <a:rPr lang="en-US" sz="1500" b="1" dirty="0">
                <a:solidFill>
                  <a:srgbClr val="232323"/>
                </a:solidFill>
                <a:latin typeface="Arial" pitchFamily="34" charset="0"/>
                <a:ea typeface="Arial" pitchFamily="34" charset="-122"/>
                <a:cs typeface="Arial" pitchFamily="34" charset="-120"/>
              </a:rPr>
              <a:t>Поступки важнее внешности
</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4475" y="1557551"/>
            <a:ext cx="4516200" cy="321564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8424000" cy="8391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From Details to Meaning: What Is Reduced First
</a:t>
            </a:r>
            <a:endParaRPr lang="en-US" sz="3200" dirty="0"/>
          </a:p>
        </p:txBody>
      </p:sp>
      <p:sp>
        <p:nvSpPr>
          <p:cNvPr id="6"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12</a:t>
            </a:r>
            <a:endParaRPr lang="en-US" sz="1300" dirty="0"/>
          </a:p>
        </p:txBody>
      </p:sp>
      <p:sp>
        <p:nvSpPr>
          <p:cNvPr id="7" name="Text 2"/>
          <p:cNvSpPr txBox="1"/>
          <p:nvPr/>
        </p:nvSpPr>
        <p:spPr>
          <a:xfrm>
            <a:off x="5356100" y="1556613"/>
            <a:ext cx="3430800" cy="1092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Сокращение должно быть избирательным: форма уходит первой, а смысловые поворотные моменты сохраняются почти полностью.
</a:t>
            </a:r>
            <a:endParaRPr lang="en-US" sz="1400" dirty="0"/>
          </a:p>
        </p:txBody>
      </p:sp>
      <p:sp>
        <p:nvSpPr>
          <p:cNvPr id="8" name="Text 3"/>
          <p:cNvSpPr txBox="1"/>
          <p:nvPr/>
        </p:nvSpPr>
        <p:spPr>
          <a:xfrm>
            <a:off x="5356100" y="3047025"/>
            <a:ext cx="3430800" cy="109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Чем менее событие влияет на конфликт и финал, тем раньше его убирают из summary; ядро сюжета остаётся неизменным.
</a:t>
            </a:r>
            <a:endParaRPr lang="en-US" sz="1400" dirty="0"/>
          </a:p>
        </p:txBody>
      </p:sp>
      <p:sp>
        <p:nvSpPr>
          <p:cNvPr id="9" name="Text 4"/>
          <p:cNvSpPr txBox="1"/>
          <p:nvPr/>
        </p:nvSpPr>
        <p:spPr>
          <a:xfrm>
            <a:off x="5356100" y="4225200"/>
            <a:ext cx="3430800" cy="558300"/>
          </a:xfrm>
          <a:prstGeom prst="rect">
            <a:avLst/>
          </a:prstGeom>
          <a:noFill/>
          <a:ln/>
        </p:spPr>
        <p:txBody>
          <a:bodyPr wrap="square" lIns="0" tIns="0" rIns="0" bIns="0" rtlCol="0" anchor="b"/>
          <a:lstStyle/>
          <a:p>
            <a:pPr algn="l" indent="0" marL="0">
              <a:lnSpc>
                <a:spcPct val="90000"/>
              </a:lnSpc>
              <a:buNone/>
            </a:pPr>
            <a:r>
              <a:rPr lang="en-US" sz="1400" dirty="0">
                <a:solidFill>
                  <a:srgbClr val="00FFBB"/>
                </a:solidFill>
                <a:latin typeface="Arial" pitchFamily="34" charset="0"/>
                <a:ea typeface="Arial" pitchFamily="34" charset="-122"/>
                <a:cs typeface="Arial" pitchFamily="34" charset="-120"/>
              </a:rPr>
              <a:t>Учебная схема по работе с кратким содержанием рассказа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85850" y="1572310"/>
            <a:ext cx="468000" cy="416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6425" y="1593110"/>
            <a:ext cx="468000" cy="374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766425" y="3325760"/>
            <a:ext cx="468000" cy="374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5850" y="3325760"/>
            <a:ext cx="468000" cy="374400"/>
          </a:xfrm>
          <a:prstGeom prst="rect">
            <a:avLst/>
          </a:prstGeom>
        </p:spPr>
      </p:pic>
      <p:sp>
        <p:nvSpPr>
          <p:cNvPr id="11" name="Text 0"/>
          <p:cNvSpPr txBox="1"/>
          <p:nvPr/>
        </p:nvSpPr>
        <p:spPr>
          <a:xfrm>
            <a:off x="360000" y="360000"/>
            <a:ext cx="8424000" cy="812400"/>
          </a:xfrm>
          <a:prstGeom prst="rect">
            <a:avLst/>
          </a:prstGeom>
          <a:noFill/>
          <a:ln/>
        </p:spPr>
        <p:txBody>
          <a:bodyPr wrap="square" lIns="0" tIns="0" rIns="0" bIns="0" rtlCol="0" anchor="t"/>
          <a:lstStyle/>
          <a:p>
            <a:pPr algn="l" indent="0" marL="0">
              <a:lnSpc>
                <a:spcPct val="100000"/>
              </a:lnSpc>
              <a:buNone/>
            </a:pPr>
            <a:r>
              <a:rPr lang="en-US" sz="3000" b="1" dirty="0">
                <a:solidFill>
                  <a:srgbClr val="00FFBB"/>
                </a:solidFill>
                <a:latin typeface="Arial" pitchFamily="34" charset="0"/>
                <a:ea typeface="Arial" pitchFamily="34" charset="-122"/>
                <a:cs typeface="Arial" pitchFamily="34" charset="-120"/>
              </a:rPr>
              <a:t>Language Features of a Summary in English
</a:t>
            </a:r>
            <a:endParaRPr lang="en-US" sz="3000" dirty="0"/>
          </a:p>
        </p:txBody>
      </p:sp>
      <p:sp>
        <p:nvSpPr>
          <p:cNvPr id="12" name="Text 1"/>
          <p:cNvSpPr txBox="1"/>
          <p:nvPr/>
        </p:nvSpPr>
        <p:spPr>
          <a:xfrm>
            <a:off x="485850" y="2155942"/>
            <a:ext cx="3893100" cy="7734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В summary лучше использовать простые и компактные фразы. Короткие предложения помогают избежать лишних деталей и делают текст более ясным для проверки и чтения.
</a:t>
            </a:r>
            <a:endParaRPr lang="en-US" sz="1300" dirty="0"/>
          </a:p>
        </p:txBody>
      </p:sp>
      <p:sp>
        <p:nvSpPr>
          <p:cNvPr id="13" name="Text 2"/>
          <p:cNvSpPr txBox="1"/>
          <p:nvPr/>
        </p:nvSpPr>
        <p:spPr>
          <a:xfrm>
            <a:off x="1073900" y="1545710"/>
            <a:ext cx="3213000" cy="469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Короткие предложения
</a:t>
            </a:r>
            <a:endParaRPr lang="en-US" sz="1400" dirty="0"/>
          </a:p>
        </p:txBody>
      </p:sp>
      <p:sp>
        <p:nvSpPr>
          <p:cNvPr id="14" name="Text 3"/>
          <p:cNvSpPr txBox="1"/>
          <p:nvPr/>
        </p:nvSpPr>
        <p:spPr>
          <a:xfrm>
            <a:off x="4766425" y="2155942"/>
            <a:ext cx="3893100" cy="7734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Связки first, then, after that, finally помогают удержать последовательность событий. Они показывают логические отношения между частями текста и делают изложение связным.
</a:t>
            </a:r>
            <a:endParaRPr lang="en-US" sz="1300" dirty="0"/>
          </a:p>
        </p:txBody>
      </p:sp>
      <p:sp>
        <p:nvSpPr>
          <p:cNvPr id="15" name="Text 4"/>
          <p:cNvSpPr txBox="1"/>
          <p:nvPr/>
        </p:nvSpPr>
        <p:spPr>
          <a:xfrm>
            <a:off x="5354475" y="1545710"/>
            <a:ext cx="3213000" cy="469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Связующие слова
</a:t>
            </a:r>
            <a:endParaRPr lang="en-US" sz="1400" dirty="0"/>
          </a:p>
        </p:txBody>
      </p:sp>
      <p:sp>
        <p:nvSpPr>
          <p:cNvPr id="16" name="Text 5"/>
          <p:cNvSpPr txBox="1"/>
          <p:nvPr/>
        </p:nvSpPr>
        <p:spPr>
          <a:xfrm>
            <a:off x="4766425" y="3888592"/>
            <a:ext cx="3893100" cy="773400"/>
          </a:xfrm>
          <a:prstGeom prst="rect">
            <a:avLst/>
          </a:prstGeom>
          <a:noFill/>
          <a:ln/>
        </p:spPr>
        <p:txBody>
          <a:bodyPr wrap="square" lIns="0" tIns="0" rIns="0" bIns="0" rtlCol="0" anchor="t"/>
          <a:lstStyle/>
          <a:p>
            <a:pPr algn="l" indent="0" marL="0">
              <a:lnSpc>
                <a:spcPct val="100000"/>
              </a:lnSpc>
              <a:buNone/>
            </a:pPr>
            <a:r>
              <a:rPr lang="en-US" sz="1220" dirty="0">
                <a:solidFill>
                  <a:srgbClr val="FFFFFF"/>
                </a:solidFill>
                <a:latin typeface="Arial" pitchFamily="34" charset="0"/>
                <a:ea typeface="Arial" pitchFamily="34" charset="-122"/>
                <a:cs typeface="Arial" pitchFamily="34" charset="-120"/>
              </a:rPr>
              <a:t>Для summary выбирают общеупотребительные слова и избегают идиом, сложных оборотов и прямых цитат. Такая лексика сохраняет формальность и делает смысл рассказа прозрачным.
</a:t>
            </a:r>
            <a:endParaRPr lang="en-US" sz="1220" dirty="0"/>
          </a:p>
        </p:txBody>
      </p:sp>
      <p:sp>
        <p:nvSpPr>
          <p:cNvPr id="17" name="Text 6"/>
          <p:cNvSpPr txBox="1"/>
          <p:nvPr/>
        </p:nvSpPr>
        <p:spPr>
          <a:xfrm>
            <a:off x="5354475" y="3278360"/>
            <a:ext cx="3213000" cy="469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Простая лексика
</a:t>
            </a:r>
            <a:endParaRPr lang="en-US" sz="1400" dirty="0"/>
          </a:p>
        </p:txBody>
      </p:sp>
      <p:sp>
        <p:nvSpPr>
          <p:cNvPr id="18" name="Text 7"/>
          <p:cNvSpPr txBox="1"/>
          <p:nvPr/>
        </p:nvSpPr>
        <p:spPr>
          <a:xfrm>
            <a:off x="485850" y="3888592"/>
            <a:ext cx="3893100" cy="7734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Краткое содержание не должно звучать слишком эмоционально или оценочно. Нейтральные глаголы и точная лексика передают сюжет без лишних впечатлений и авторских комментариев.
</a:t>
            </a:r>
            <a:endParaRPr lang="en-US" sz="1300" dirty="0"/>
          </a:p>
        </p:txBody>
      </p:sp>
      <p:sp>
        <p:nvSpPr>
          <p:cNvPr id="19" name="Text 8"/>
          <p:cNvSpPr txBox="1"/>
          <p:nvPr/>
        </p:nvSpPr>
        <p:spPr>
          <a:xfrm>
            <a:off x="1073900" y="3278360"/>
            <a:ext cx="3213000" cy="469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Нейтральный тон
</a:t>
            </a:r>
            <a:endParaRPr lang="en-US" sz="1400" dirty="0"/>
          </a:p>
        </p:txBody>
      </p:sp>
      <p:sp>
        <p:nvSpPr>
          <p:cNvPr id="20" name="Text 9"/>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13</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181" y="1556625"/>
            <a:ext cx="8434038" cy="3217500"/>
          </a:xfrm>
          <a:prstGeom prst="rect">
            <a:avLst/>
          </a:prstGeom>
        </p:spPr>
      </p:pic>
      <p:sp>
        <p:nvSpPr>
          <p:cNvPr id="4" name="Text 0"/>
          <p:cNvSpPr txBox="1"/>
          <p:nvPr/>
        </p:nvSpPr>
        <p:spPr>
          <a:xfrm>
            <a:off x="360000" y="360000"/>
            <a:ext cx="8424000" cy="488100"/>
          </a:xfrm>
          <a:prstGeom prst="rect">
            <a:avLst/>
          </a:prstGeom>
          <a:noFill/>
          <a:ln/>
        </p:spPr>
        <p:txBody>
          <a:bodyPr wrap="square" lIns="0" tIns="0" rIns="0" bIns="0" rtlCol="0" anchor="t"/>
          <a:lstStyle/>
          <a:p>
            <a:pPr algn="l" indent="0" marL="0">
              <a:lnSpc>
                <a:spcPct val="100000"/>
              </a:lnSpc>
              <a:buNone/>
            </a:pPr>
            <a:r>
              <a:rPr lang="en-US" sz="3200" b="1" dirty="0">
                <a:solidFill>
                  <a:srgbClr val="00FFBB"/>
                </a:solidFill>
                <a:latin typeface="Arial" pitchFamily="34" charset="0"/>
                <a:ea typeface="Arial" pitchFamily="34" charset="-122"/>
                <a:cs typeface="Arial" pitchFamily="34" charset="-120"/>
              </a:rPr>
              <a:t>Checking the Finished Summary
</a:t>
            </a:r>
            <a:endParaRPr lang="en-US" sz="3200" dirty="0"/>
          </a:p>
        </p:txBody>
      </p:sp>
      <p:sp>
        <p:nvSpPr>
          <p:cNvPr id="5"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14</a:t>
            </a:r>
            <a:endParaRPr lang="en-US" sz="1300" dirty="0"/>
          </a:p>
        </p:txBody>
      </p:sp>
      <p:sp>
        <p:nvSpPr>
          <p:cNvPr id="6" name="Text 2"/>
          <p:cNvSpPr txBox="1"/>
          <p:nvPr/>
        </p:nvSpPr>
        <p:spPr>
          <a:xfrm>
            <a:off x="360050" y="983413"/>
            <a:ext cx="8424000" cy="4629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Последовательность проверки помогает увидеть, соответствует ли краткое содержание исходному рассказу.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02100" y="1084021"/>
            <a:ext cx="4684800" cy="1329656"/>
          </a:xfrm>
          <a:prstGeom prst="rect">
            <a:avLst/>
          </a:prstGeom>
        </p:spPr>
      </p:pic>
      <p:sp>
        <p:nvSpPr>
          <p:cNvPr id="4" name="Text 0"/>
          <p:cNvSpPr txBox="1"/>
          <p:nvPr/>
        </p:nvSpPr>
        <p:spPr>
          <a:xfrm>
            <a:off x="360000" y="360000"/>
            <a:ext cx="3296100" cy="2027100"/>
          </a:xfrm>
          <a:prstGeom prst="rect">
            <a:avLst/>
          </a:prstGeom>
          <a:noFill/>
          <a:ln/>
        </p:spPr>
        <p:txBody>
          <a:bodyPr wrap="square" lIns="0" tIns="0" rIns="0" bIns="0" rtlCol="0" anchor="t"/>
          <a:lstStyle/>
          <a:p>
            <a:pPr algn="l" indent="0" marL="0">
              <a:lnSpc>
                <a:spcPct val="100000"/>
              </a:lnSpc>
              <a:buNone/>
            </a:pPr>
            <a:r>
              <a:rPr lang="en-US" sz="3200" b="1" dirty="0">
                <a:solidFill>
                  <a:srgbClr val="232323"/>
                </a:solidFill>
                <a:latin typeface="Arial" pitchFamily="34" charset="0"/>
                <a:ea typeface="Arial" pitchFamily="34" charset="-122"/>
                <a:cs typeface="Arial" pitchFamily="34" charset="-120"/>
              </a:rPr>
              <a:t>Typical Mistakes in Student Summaries
</a:t>
            </a:r>
            <a:endParaRPr lang="en-US" sz="3200" dirty="0"/>
          </a:p>
        </p:txBody>
      </p:sp>
      <p:sp>
        <p:nvSpPr>
          <p:cNvPr id="5"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00FFBB"/>
                </a:solidFill>
                <a:latin typeface="Arial" pitchFamily="34" charset="0"/>
                <a:ea typeface="Arial" pitchFamily="34" charset="-122"/>
                <a:cs typeface="Arial" pitchFamily="34" charset="-120"/>
              </a:rPr>
              <a:t>15</a:t>
            </a:r>
            <a:endParaRPr lang="en-US" sz="1300" dirty="0"/>
          </a:p>
        </p:txBody>
      </p:sp>
      <p:sp>
        <p:nvSpPr>
          <p:cNvPr id="6" name="Text 2"/>
          <p:cNvSpPr txBox="1"/>
          <p:nvPr/>
        </p:nvSpPr>
        <p:spPr>
          <a:xfrm>
            <a:off x="360000" y="2571750"/>
            <a:ext cx="3296100" cy="2211900"/>
          </a:xfrm>
          <a:prstGeom prst="rect">
            <a:avLst/>
          </a:prstGeom>
          <a:noFill/>
          <a:ln/>
        </p:spPr>
        <p:txBody>
          <a:bodyPr wrap="square" lIns="0" tIns="0" rIns="0" bIns="0" rtlCol="0" anchor="t"/>
          <a:lstStyle/>
          <a:p>
            <a:pPr algn="l" indent="0" marL="0">
              <a:lnSpc>
                <a:spcPct val="100000"/>
              </a:lnSpc>
              <a:buNone/>
            </a:pPr>
            <a:r>
              <a:rPr lang="en-US" sz="1400" dirty="0">
                <a:solidFill>
                  <a:srgbClr val="232323"/>
                </a:solidFill>
                <a:latin typeface="Arial" pitchFamily="34" charset="0"/>
                <a:ea typeface="Arial" pitchFamily="34" charset="-122"/>
                <a:cs typeface="Arial" pitchFamily="34" charset="-120"/>
              </a:rPr>
              <a:t>Таблица показывает самые частые ошибки и сразу предлагает способ исправления, чтобы краткое содержание стало точным и связным.
</a:t>
            </a:r>
            <a:endParaRPr lang="en-US" sz="1400" dirty="0"/>
          </a:p>
        </p:txBody>
      </p:sp>
      <p:sp>
        <p:nvSpPr>
          <p:cNvPr id="7" name="Text 3"/>
          <p:cNvSpPr txBox="1"/>
          <p:nvPr/>
        </p:nvSpPr>
        <p:spPr>
          <a:xfrm>
            <a:off x="4102100" y="4423200"/>
            <a:ext cx="4684800" cy="360300"/>
          </a:xfrm>
          <a:prstGeom prst="rect">
            <a:avLst/>
          </a:prstGeom>
          <a:noFill/>
          <a:ln/>
        </p:spPr>
        <p:txBody>
          <a:bodyPr wrap="square" lIns="0" tIns="0" rIns="0" bIns="0" rtlCol="0" anchor="b"/>
          <a:lstStyle/>
          <a:p>
            <a:pPr algn="l" indent="0" marL="0">
              <a:lnSpc>
                <a:spcPct val="100000"/>
              </a:lnSpc>
              <a:buNone/>
            </a:pPr>
            <a:r>
              <a:rPr lang="en-US" sz="1400" dirty="0">
                <a:solidFill>
                  <a:srgbClr val="00FFBB"/>
                </a:solidFill>
                <a:latin typeface="Arial" pitchFamily="34" charset="0"/>
                <a:ea typeface="Arial" pitchFamily="34" charset="-122"/>
                <a:cs typeface="Arial" pitchFamily="34" charset="-120"/>
              </a:rPr>
              <a:t>Учебная практика письменных работ по английскому языку
</a:t>
            </a:r>
            <a:endParaRPr lang="en-US" sz="1400" dirty="0"/>
          </a:p>
        </p:txBody>
      </p:sp>
      <p:sp>
        <p:nvSpPr>
          <p:cNvPr id="8" name="Text 4"/>
          <p:cNvSpPr txBox="1"/>
          <p:nvPr/>
        </p:nvSpPr>
        <p:spPr>
          <a:xfrm>
            <a:off x="4102100" y="3337825"/>
            <a:ext cx="3430800" cy="957000"/>
          </a:xfrm>
          <a:prstGeom prst="rect">
            <a:avLst/>
          </a:prstGeom>
          <a:noFill/>
          <a:ln/>
        </p:spPr>
        <p:txBody>
          <a:bodyPr wrap="square" lIns="0" tIns="0" rIns="0" bIns="0" rtlCol="0" anchor="b"/>
          <a:lstStyle/>
          <a:p>
            <a:pPr algn="l" indent="0" marL="0">
              <a:lnSpc>
                <a:spcPct val="100000"/>
              </a:lnSpc>
              <a:buNone/>
            </a:pPr>
            <a:r>
              <a:rPr lang="en-US" sz="1400" dirty="0">
                <a:solidFill>
                  <a:srgbClr val="00FFBB"/>
                </a:solidFill>
                <a:latin typeface="Arial" pitchFamily="34" charset="0"/>
                <a:ea typeface="Arial" pitchFamily="34" charset="-122"/>
                <a:cs typeface="Arial" pitchFamily="34" charset="-120"/>
              </a:rPr>
              <a:t>Главная проблема чаще всего связана не с языком, а с отбором материала: нужно сокращать, но не терять смысл.
</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40575" y="457194"/>
            <a:ext cx="4143300" cy="13659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Summary and Retelling: The Difference
</a:t>
            </a:r>
            <a:endParaRPr lang="en-US" sz="3200" dirty="0"/>
          </a:p>
        </p:txBody>
      </p:sp>
      <p:sp>
        <p:nvSpPr>
          <p:cNvPr id="8"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16</a:t>
            </a:r>
            <a:endParaRPr lang="en-US" sz="1300" dirty="0"/>
          </a:p>
        </p:txBody>
      </p:sp>
      <p:sp>
        <p:nvSpPr>
          <p:cNvPr id="9" name="Text 2"/>
          <p:cNvSpPr txBox="1"/>
          <p:nvPr/>
        </p:nvSpPr>
        <p:spPr>
          <a:xfrm>
            <a:off x="5096875" y="2446397"/>
            <a:ext cx="3747000" cy="5034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Пересказ стремится сохранить почти весь сюжет, включая эпизоды, диалоги и подробности. Он полезен для проверки понимания, но не требует сильного сжатия информации.
</a:t>
            </a:r>
            <a:endParaRPr lang="en-US" sz="1000" dirty="0"/>
          </a:p>
        </p:txBody>
      </p:sp>
      <p:sp>
        <p:nvSpPr>
          <p:cNvPr id="10" name="Text 3"/>
          <p:cNvSpPr txBox="1"/>
          <p:nvPr/>
        </p:nvSpPr>
        <p:spPr>
          <a:xfrm>
            <a:off x="5096875" y="2160300"/>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Полный пересказ
</a:t>
            </a:r>
            <a:endParaRPr lang="en-US" sz="1400" dirty="0"/>
          </a:p>
        </p:txBody>
      </p:sp>
      <p:sp>
        <p:nvSpPr>
          <p:cNvPr id="11" name="Text 4"/>
          <p:cNvSpPr txBox="1"/>
          <p:nvPr/>
        </p:nvSpPr>
        <p:spPr>
          <a:xfrm>
            <a:off x="5096875" y="4279947"/>
            <a:ext cx="3747000" cy="5034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английском языке эти жанры оценивают по-разному. Пересказ показывает память и понимание, а summary — умение отбирать главное, сохранять логику и писать точно.
</a:t>
            </a:r>
            <a:endParaRPr lang="en-US" sz="1000" dirty="0"/>
          </a:p>
        </p:txBody>
      </p:sp>
      <p:sp>
        <p:nvSpPr>
          <p:cNvPr id="12" name="Text 5"/>
          <p:cNvSpPr txBox="1"/>
          <p:nvPr/>
        </p:nvSpPr>
        <p:spPr>
          <a:xfrm>
            <a:off x="5096875" y="3993850"/>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Разная учебная цель
</a:t>
            </a:r>
            <a:endParaRPr lang="en-US" sz="1400" dirty="0"/>
          </a:p>
        </p:txBody>
      </p:sp>
      <p:sp>
        <p:nvSpPr>
          <p:cNvPr id="13" name="Text 6"/>
          <p:cNvSpPr txBox="1"/>
          <p:nvPr/>
        </p:nvSpPr>
        <p:spPr>
          <a:xfrm>
            <a:off x="5096875" y="3363172"/>
            <a:ext cx="3747000" cy="5034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Summary оставляет только каркас истории: героев, конфликт, ключевые события и финал. Здесь важно не повторить текст, а передать его смысл в сжатой форме.
</a:t>
            </a:r>
            <a:endParaRPr lang="en-US" sz="1000" dirty="0"/>
          </a:p>
        </p:txBody>
      </p:sp>
      <p:sp>
        <p:nvSpPr>
          <p:cNvPr id="14" name="Text 7"/>
          <p:cNvSpPr txBox="1"/>
          <p:nvPr/>
        </p:nvSpPr>
        <p:spPr>
          <a:xfrm>
            <a:off x="5096875" y="3077075"/>
            <a:ext cx="3747000" cy="244200"/>
          </a:xfrm>
          <a:prstGeom prst="rect">
            <a:avLst/>
          </a:prstGeom>
          <a:noFill/>
          <a:ln/>
        </p:spPr>
        <p:txBody>
          <a:bodyPr wrap="square" lIns="0" tIns="0" rIns="0" bIns="0" rtlCol="0" anchor="ctr"/>
          <a:lstStyle/>
          <a:p>
            <a:pPr algn="l" indent="0" marL="0">
              <a:lnSpc>
                <a:spcPct val="100000"/>
              </a:lnSpc>
              <a:buNone/>
            </a:pPr>
            <a:r>
              <a:rPr lang="en-US" sz="1400" b="1" dirty="0">
                <a:solidFill>
                  <a:srgbClr val="00FFBB"/>
                </a:solidFill>
                <a:latin typeface="Arial" pitchFamily="34" charset="0"/>
                <a:ea typeface="Arial" pitchFamily="34" charset="-122"/>
                <a:cs typeface="Arial" pitchFamily="34" charset="-120"/>
              </a:rPr>
              <a:t>Краткое содержание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4475" y="1557551"/>
            <a:ext cx="4516200" cy="321564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360000"/>
            <a:ext cx="8424000" cy="839100"/>
          </a:xfrm>
          <a:prstGeom prst="rect">
            <a:avLst/>
          </a:prstGeom>
          <a:noFill/>
          <a:ln/>
        </p:spPr>
        <p:txBody>
          <a:bodyPr wrap="square" lIns="0" tIns="0" rIns="0" bIns="0" rtlCol="0" anchor="t"/>
          <a:lstStyle/>
          <a:p>
            <a:pPr algn="l" indent="0" marL="0">
              <a:lnSpc>
                <a:spcPct val="100000"/>
              </a:lnSpc>
              <a:buNone/>
            </a:pPr>
            <a:r>
              <a:rPr lang="en-US" sz="3200" b="1" dirty="0">
                <a:solidFill>
                  <a:srgbClr val="FFFFFF"/>
                </a:solidFill>
                <a:latin typeface="Arial" pitchFamily="34" charset="0"/>
                <a:ea typeface="Arial" pitchFamily="34" charset="-122"/>
                <a:cs typeface="Arial" pitchFamily="34" charset="-120"/>
              </a:rPr>
              <a:t>Recommended Length of a Summary
</a:t>
            </a:r>
            <a:endParaRPr lang="en-US" sz="3200" dirty="0"/>
          </a:p>
        </p:txBody>
      </p:sp>
      <p:sp>
        <p:nvSpPr>
          <p:cNvPr id="6" name="Text 1"/>
          <p:cNvSpPr txBox="1"/>
          <p:nvPr/>
        </p:nvSpPr>
        <p:spPr>
          <a:xfrm>
            <a:off x="8784000" y="4783350"/>
            <a:ext cx="360000" cy="360300"/>
          </a:xfrm>
          <a:prstGeom prst="rect">
            <a:avLst/>
          </a:prstGeom>
          <a:noFill/>
          <a:ln/>
        </p:spPr>
        <p:txBody>
          <a:bodyPr wrap="square" lIns="0" tIns="0" rIns="0" bIns="0" rtlCol="0" anchor="t"/>
          <a:lstStyle/>
          <a:p>
            <a:pPr algn="ctr" indent="0" marL="0">
              <a:lnSpc>
                <a:spcPct val="90000"/>
              </a:lnSpc>
              <a:buNone/>
            </a:pPr>
            <a:r>
              <a:rPr lang="en-US" sz="1300" dirty="0">
                <a:solidFill>
                  <a:srgbClr val="FFFFFF"/>
                </a:solidFill>
                <a:latin typeface="Arial" pitchFamily="34" charset="0"/>
                <a:ea typeface="Arial" pitchFamily="34" charset="-122"/>
                <a:cs typeface="Arial" pitchFamily="34" charset="-120"/>
              </a:rPr>
              <a:t>17</a:t>
            </a:r>
            <a:endParaRPr lang="en-US" sz="1300" dirty="0"/>
          </a:p>
        </p:txBody>
      </p:sp>
      <p:sp>
        <p:nvSpPr>
          <p:cNvPr id="7" name="Text 2"/>
          <p:cNvSpPr txBox="1"/>
          <p:nvPr/>
        </p:nvSpPr>
        <p:spPr>
          <a:xfrm>
            <a:off x="5356100" y="1556613"/>
            <a:ext cx="3430800" cy="1092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Объём зависит от сложности текста, но одно значимое событие обычно передают одним предложением. Это помогает удержать баланс между полнотой и сжатостью.
</a:t>
            </a:r>
            <a:endParaRPr lang="en-US" sz="1400" dirty="0"/>
          </a:p>
        </p:txBody>
      </p:sp>
      <p:sp>
        <p:nvSpPr>
          <p:cNvPr id="8" name="Text 3"/>
          <p:cNvSpPr txBox="1"/>
          <p:nvPr/>
        </p:nvSpPr>
        <p:spPr>
          <a:xfrm>
            <a:off x="5356100" y="3047025"/>
            <a:ext cx="3430800" cy="1092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Чем больше ключевых событий, тем длиннее summary, однако рост объёма должен сопровождаться сокращением второстепенных деталей.
</a:t>
            </a:r>
            <a:endParaRPr lang="en-US" sz="1400" dirty="0"/>
          </a:p>
        </p:txBody>
      </p:sp>
      <p:sp>
        <p:nvSpPr>
          <p:cNvPr id="9" name="Text 4"/>
          <p:cNvSpPr txBox="1"/>
          <p:nvPr/>
        </p:nvSpPr>
        <p:spPr>
          <a:xfrm>
            <a:off x="5356100" y="4225200"/>
            <a:ext cx="3430800" cy="558300"/>
          </a:xfrm>
          <a:prstGeom prst="rect">
            <a:avLst/>
          </a:prstGeom>
          <a:noFill/>
          <a:ln/>
        </p:spPr>
        <p:txBody>
          <a:bodyPr wrap="square" lIns="0" tIns="0" rIns="0" bIns="0" rtlCol="0" anchor="b"/>
          <a:lstStyle/>
          <a:p>
            <a:pPr algn="l" indent="0" marL="0">
              <a:lnSpc>
                <a:spcPct val="90000"/>
              </a:lnSpc>
              <a:buNone/>
            </a:pPr>
            <a:r>
              <a:rPr lang="en-US" sz="1400" dirty="0">
                <a:solidFill>
                  <a:srgbClr val="00FFBB"/>
                </a:solidFill>
                <a:latin typeface="Arial" pitchFamily="34" charset="0"/>
                <a:ea typeface="Arial" pitchFamily="34" charset="-122"/>
                <a:cs typeface="Arial" pitchFamily="34" charset="-120"/>
              </a:rPr>
              <a:t>Ориентир для кратких содержаний рассказов в 10 классе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925" y="1172517"/>
            <a:ext cx="2716500" cy="155456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13738" y="1172517"/>
            <a:ext cx="2716500" cy="155456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67563" y="1172517"/>
            <a:ext cx="2716500" cy="1554560"/>
          </a:xfrm>
          <a:prstGeom prst="rect">
            <a:avLst/>
          </a:prstGeom>
        </p:spPr>
      </p:pic>
      <p:sp>
        <p:nvSpPr>
          <p:cNvPr id="9"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00FFBB"/>
                </a:solidFill>
                <a:latin typeface="Arial" pitchFamily="34" charset="0"/>
                <a:ea typeface="Arial" pitchFamily="34" charset="-122"/>
                <a:cs typeface="Arial" pitchFamily="34" charset="-120"/>
              </a:rPr>
              <a:t>18</a:t>
            </a:r>
            <a:endParaRPr lang="en-US" sz="1300" dirty="0"/>
          </a:p>
        </p:txBody>
      </p:sp>
      <p:sp>
        <p:nvSpPr>
          <p:cNvPr id="10" name="Text 1"/>
          <p:cNvSpPr txBox="1"/>
          <p:nvPr/>
        </p:nvSpPr>
        <p:spPr>
          <a:xfrm>
            <a:off x="360000" y="360000"/>
            <a:ext cx="8424000" cy="449100"/>
          </a:xfrm>
          <a:prstGeom prst="rect">
            <a:avLst/>
          </a:prstGeom>
          <a:noFill/>
          <a:ln/>
        </p:spPr>
        <p:txBody>
          <a:bodyPr wrap="square" lIns="0" tIns="0" rIns="0" bIns="0" rtlCol="0" anchor="t"/>
          <a:lstStyle/>
          <a:p>
            <a:pPr algn="l" indent="0" marL="0">
              <a:lnSpc>
                <a:spcPct val="100000"/>
              </a:lnSpc>
              <a:buNone/>
            </a:pPr>
            <a:r>
              <a:rPr lang="en-US" sz="3000" b="1" dirty="0">
                <a:solidFill>
                  <a:srgbClr val="00FFBB"/>
                </a:solidFill>
                <a:latin typeface="Arial" pitchFamily="34" charset="0"/>
                <a:ea typeface="Arial" pitchFamily="34" charset="-122"/>
                <a:cs typeface="Arial" pitchFamily="34" charset="-120"/>
              </a:rPr>
              <a:t>What a Strong Sample Paragraph Looks Like
</a:t>
            </a:r>
            <a:endParaRPr lang="en-US" sz="3000" dirty="0"/>
          </a:p>
        </p:txBody>
      </p:sp>
      <p:sp>
        <p:nvSpPr>
          <p:cNvPr id="11" name="Text 2"/>
          <p:cNvSpPr txBox="1"/>
          <p:nvPr/>
        </p:nvSpPr>
        <p:spPr>
          <a:xfrm>
            <a:off x="463800" y="3640725"/>
            <a:ext cx="2533200" cy="1142700"/>
          </a:xfrm>
          <a:prstGeom prst="rect">
            <a:avLst/>
          </a:prstGeom>
          <a:noFill/>
          <a:ln/>
        </p:spPr>
        <p:txBody>
          <a:bodyPr wrap="square" lIns="0" tIns="0" rIns="0" bIns="0" rtlCol="0" anchor="t"/>
          <a:lstStyle/>
          <a:p>
            <a:pPr algn="l" indent="0" marL="0">
              <a:lnSpc>
                <a:spcPct val="100000"/>
              </a:lnSpc>
              <a:buNone/>
            </a:pPr>
            <a:r>
              <a:rPr lang="en-US" sz="1168" dirty="0">
                <a:solidFill>
                  <a:srgbClr val="FFFFFF"/>
                </a:solidFill>
                <a:latin typeface="Arial" pitchFamily="34" charset="0"/>
                <a:ea typeface="Arial" pitchFamily="34" charset="-122"/>
                <a:cs typeface="Arial" pitchFamily="34" charset="-120"/>
              </a:rPr>
              <a:t>In the short story «The Lost Key,» the main character is a boy who accidentally finds a key and realizes it may solve a family problem. The paragraph names the story, introduces the hero, and quickly sets up the conflict without unnecessary detail.
</a:t>
            </a:r>
            <a:endParaRPr lang="en-US" sz="1168" dirty="0"/>
          </a:p>
        </p:txBody>
      </p:sp>
      <p:sp>
        <p:nvSpPr>
          <p:cNvPr id="12" name="Text 3"/>
          <p:cNvSpPr txBox="1"/>
          <p:nvPr/>
        </p:nvSpPr>
        <p:spPr>
          <a:xfrm>
            <a:off x="463800" y="2845747"/>
            <a:ext cx="2533200" cy="6513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Удачный старт
</a:t>
            </a:r>
            <a:endParaRPr lang="en-US" sz="1400" dirty="0"/>
          </a:p>
        </p:txBody>
      </p:sp>
      <p:sp>
        <p:nvSpPr>
          <p:cNvPr id="13" name="Text 4"/>
          <p:cNvSpPr txBox="1"/>
          <p:nvPr/>
        </p:nvSpPr>
        <p:spPr>
          <a:xfrm>
            <a:off x="3317600" y="2845747"/>
            <a:ext cx="2533200" cy="6513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Ясный ход событий
</a:t>
            </a:r>
            <a:endParaRPr lang="en-US" sz="1400" dirty="0"/>
          </a:p>
        </p:txBody>
      </p:sp>
      <p:sp>
        <p:nvSpPr>
          <p:cNvPr id="14" name="Text 5"/>
          <p:cNvSpPr txBox="1"/>
          <p:nvPr/>
        </p:nvSpPr>
        <p:spPr>
          <a:xfrm>
            <a:off x="3317625" y="3640725"/>
            <a:ext cx="2533200" cy="1142700"/>
          </a:xfrm>
          <a:prstGeom prst="rect">
            <a:avLst/>
          </a:prstGeom>
          <a:noFill/>
          <a:ln/>
        </p:spPr>
        <p:txBody>
          <a:bodyPr wrap="square" lIns="0" tIns="0" rIns="0" bIns="0" rtlCol="0" anchor="t"/>
          <a:lstStyle/>
          <a:p>
            <a:pPr algn="l" indent="0" marL="0">
              <a:lnSpc>
                <a:spcPct val="100000"/>
              </a:lnSpc>
              <a:buNone/>
            </a:pPr>
            <a:r>
              <a:rPr lang="en-US" sz="1124" dirty="0">
                <a:solidFill>
                  <a:srgbClr val="FFFFFF"/>
                </a:solidFill>
                <a:latin typeface="Arial" pitchFamily="34" charset="0"/>
                <a:ea typeface="Arial" pitchFamily="34" charset="-122"/>
                <a:cs typeface="Arial" pitchFamily="34" charset="-120"/>
              </a:rPr>
              <a:t>After the boy searches the house and asks his sister for help, he discovers that the key opens an old box in the attic. Inside, he finds a letter that changes his understanding of the situation. The sequence stays compact, but every sentence moves the plot forward.
</a:t>
            </a:r>
            <a:endParaRPr lang="en-US" sz="1124" dirty="0"/>
          </a:p>
        </p:txBody>
      </p:sp>
      <p:sp>
        <p:nvSpPr>
          <p:cNvPr id="15" name="Text 6"/>
          <p:cNvSpPr txBox="1"/>
          <p:nvPr/>
        </p:nvSpPr>
        <p:spPr>
          <a:xfrm>
            <a:off x="6171450" y="3640725"/>
            <a:ext cx="2533200" cy="11427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By the end, the family understands the truth, and the boy learns to trust others more carefully. The paragraph closes with the outcome and the main idea, showing how brief writing can still capture the meaning of the story.
</a:t>
            </a:r>
            <a:endParaRPr lang="en-US" sz="1200" dirty="0"/>
          </a:p>
        </p:txBody>
      </p:sp>
      <p:sp>
        <p:nvSpPr>
          <p:cNvPr id="16" name="Text 7"/>
          <p:cNvSpPr txBox="1"/>
          <p:nvPr/>
        </p:nvSpPr>
        <p:spPr>
          <a:xfrm>
            <a:off x="6171425" y="2845747"/>
            <a:ext cx="2533200" cy="651300"/>
          </a:xfrm>
          <a:prstGeom prst="rect">
            <a:avLst/>
          </a:prstGeom>
          <a:noFill/>
          <a:ln/>
        </p:spPr>
        <p:txBody>
          <a:bodyPr wrap="square" lIns="0" tIns="0" rIns="0" bIns="0" rtlCol="0" anchor="ctr"/>
          <a:lstStyle/>
          <a:p>
            <a:pPr algn="l" indent="0" marL="0">
              <a:lnSpc>
                <a:spcPct val="100000"/>
              </a:lnSpc>
              <a:buNone/>
            </a:pPr>
            <a:r>
              <a:rPr lang="en-US" sz="1400" b="1" dirty="0">
                <a:solidFill>
                  <a:srgbClr val="232323"/>
                </a:solidFill>
                <a:latin typeface="Arial" pitchFamily="34" charset="0"/>
                <a:ea typeface="Arial" pitchFamily="34" charset="-122"/>
                <a:cs typeface="Arial" pitchFamily="34" charset="-120"/>
              </a:rPr>
              <a:t>Чёткий финал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84000" y="4783350"/>
            <a:ext cx="360000" cy="360300"/>
          </a:xfrm>
          <a:prstGeom prst="rect">
            <a:avLst/>
          </a:prstGeom>
          <a:noFill/>
          <a:ln/>
        </p:spPr>
        <p:txBody>
          <a:bodyPr wrap="square" lIns="0" tIns="0" rIns="0" bIns="0" rtlCol="0" anchor="t"/>
          <a:lstStyle/>
          <a:p>
            <a:pPr algn="ctr" indent="0" marL="0">
              <a:lnSpc>
                <a:spcPct val="100000"/>
              </a:lnSpc>
              <a:buNone/>
            </a:pPr>
            <a:r>
              <a:rPr lang="en-US" sz="1300" dirty="0">
                <a:solidFill>
                  <a:srgbClr val="232323"/>
                </a:solidFill>
                <a:latin typeface="Arial" pitchFamily="34" charset="0"/>
                <a:ea typeface="Arial" pitchFamily="34" charset="-122"/>
                <a:cs typeface="Arial" pitchFamily="34" charset="-120"/>
              </a:rPr>
              <a:t>19</a:t>
            </a:r>
            <a:endParaRPr lang="en-US" sz="1300" dirty="0"/>
          </a:p>
        </p:txBody>
      </p:sp>
      <p:sp>
        <p:nvSpPr>
          <p:cNvPr id="10" name="Text 1"/>
          <p:cNvSpPr txBox="1"/>
          <p:nvPr/>
        </p:nvSpPr>
        <p:spPr>
          <a:xfrm>
            <a:off x="360000" y="360000"/>
            <a:ext cx="8228400" cy="508800"/>
          </a:xfrm>
          <a:prstGeom prst="rect">
            <a:avLst/>
          </a:prstGeom>
          <a:noFill/>
          <a:ln/>
        </p:spPr>
        <p:txBody>
          <a:bodyPr wrap="square" lIns="0" tIns="0" rIns="0" bIns="0" rtlCol="0" anchor="t"/>
          <a:lstStyle/>
          <a:p>
            <a:pPr algn="l" indent="0" marL="0">
              <a:lnSpc>
                <a:spcPct val="100000"/>
              </a:lnSpc>
              <a:buNone/>
            </a:pPr>
            <a:r>
              <a:rPr lang="en-US" sz="3125" b="1" dirty="0">
                <a:solidFill>
                  <a:srgbClr val="232323"/>
                </a:solidFill>
                <a:latin typeface="Arial" pitchFamily="34" charset="0"/>
                <a:ea typeface="Arial" pitchFamily="34" charset="-122"/>
                <a:cs typeface="Arial" pitchFamily="34" charset="-120"/>
              </a:rPr>
              <a:t>A Universal Formula for Writing a Summary
</a:t>
            </a:r>
            <a:endParaRPr lang="en-US" sz="3125" dirty="0"/>
          </a:p>
        </p:txBody>
      </p:sp>
      <p:sp>
        <p:nvSpPr>
          <p:cNvPr id="11" name="Text 2"/>
          <p:cNvSpPr txBox="1"/>
          <p:nvPr/>
        </p:nvSpPr>
        <p:spPr>
          <a:xfrm>
            <a:off x="360000" y="2111799"/>
            <a:ext cx="2716500" cy="783600"/>
          </a:xfrm>
          <a:prstGeom prst="rect">
            <a:avLst/>
          </a:prstGeom>
          <a:noFill/>
          <a:ln/>
        </p:spPr>
        <p:txBody>
          <a:bodyPr wrap="square" lIns="0" tIns="0" rIns="0" bIns="0" rtlCol="0" anchor="t"/>
          <a:lstStyle/>
          <a:p>
            <a:pPr algn="l" indent="0" marL="0">
              <a:lnSpc>
                <a:spcPct val="100000"/>
              </a:lnSpc>
              <a:buNone/>
            </a:pPr>
            <a:r>
              <a:rPr lang="en-US" sz="1000" dirty="0">
                <a:solidFill>
                  <a:srgbClr val="232323"/>
                </a:solidFill>
                <a:latin typeface="Arial" pitchFamily="34" charset="0"/>
                <a:ea typeface="Arial" pitchFamily="34" charset="-122"/>
                <a:cs typeface="Arial" pitchFamily="34" charset="-120"/>
              </a:rPr>
              <a:t>Начните с указания названия рассказа и, если нужно, автора. Это сразу задаёт контекст и показывает, о каком произведении идёт речь.
</a:t>
            </a:r>
            <a:endParaRPr lang="en-US" sz="1000" dirty="0"/>
          </a:p>
        </p:txBody>
      </p:sp>
      <p:sp>
        <p:nvSpPr>
          <p:cNvPr id="12" name="Text 3"/>
          <p:cNvSpPr txBox="1"/>
          <p:nvPr/>
        </p:nvSpPr>
        <p:spPr>
          <a:xfrm>
            <a:off x="360000" y="1772704"/>
            <a:ext cx="2716500" cy="302100"/>
          </a:xfrm>
          <a:prstGeom prst="rect">
            <a:avLst/>
          </a:prstGeom>
          <a:noFill/>
          <a:ln/>
        </p:spPr>
        <p:txBody>
          <a:bodyPr wrap="square" lIns="0" tIns="0" rIns="0" bIns="0" rtlCol="0" anchor="ctr"/>
          <a:lstStyle/>
          <a:p>
            <a:pPr algn="l" indent="0" marL="0">
              <a:lnSpc>
                <a:spcPct val="100000"/>
              </a:lnSpc>
              <a:buNone/>
            </a:pPr>
            <a:r>
              <a:rPr lang="en-US" sz="1200" b="1" dirty="0">
                <a:solidFill>
                  <a:srgbClr val="232323"/>
                </a:solidFill>
                <a:latin typeface="Arial" pitchFamily="34" charset="0"/>
                <a:ea typeface="Arial" pitchFamily="34" charset="-122"/>
                <a:cs typeface="Arial" pitchFamily="34" charset="-120"/>
              </a:rPr>
              <a:t>Назвать текст
</a:t>
            </a:r>
            <a:endParaRPr lang="en-US" sz="1200" dirty="0"/>
          </a:p>
        </p:txBody>
      </p:sp>
      <p:sp>
        <p:nvSpPr>
          <p:cNvPr id="13" name="Text 4"/>
          <p:cNvSpPr txBox="1"/>
          <p:nvPr/>
        </p:nvSpPr>
        <p:spPr>
          <a:xfrm>
            <a:off x="6071867" y="2111799"/>
            <a:ext cx="2716500" cy="783600"/>
          </a:xfrm>
          <a:prstGeom prst="rect">
            <a:avLst/>
          </a:prstGeom>
          <a:noFill/>
          <a:ln/>
        </p:spPr>
        <p:txBody>
          <a:bodyPr wrap="square" lIns="0" tIns="0" rIns="0" bIns="0" rtlCol="0" anchor="t"/>
          <a:lstStyle/>
          <a:p>
            <a:pPr algn="l" indent="0" marL="0">
              <a:lnSpc>
                <a:spcPct val="100000"/>
              </a:lnSpc>
              <a:buNone/>
            </a:pPr>
            <a:r>
              <a:rPr lang="en-US" sz="1000" dirty="0">
                <a:solidFill>
                  <a:srgbClr val="232323"/>
                </a:solidFill>
                <a:latin typeface="Arial" pitchFamily="34" charset="0"/>
                <a:ea typeface="Arial" pitchFamily="34" charset="-122"/>
                <a:cs typeface="Arial" pitchFamily="34" charset="-120"/>
              </a:rPr>
              <a:t>Затем обозначьте центральный конфликт или трудность. Именно проблема объясняет, почему события начинают развиваться и к чему приводит действие героев.
</a:t>
            </a:r>
            <a:endParaRPr lang="en-US" sz="1000" dirty="0"/>
          </a:p>
        </p:txBody>
      </p:sp>
      <p:sp>
        <p:nvSpPr>
          <p:cNvPr id="14" name="Text 5"/>
          <p:cNvSpPr txBox="1"/>
          <p:nvPr/>
        </p:nvSpPr>
        <p:spPr>
          <a:xfrm>
            <a:off x="6071867" y="1772704"/>
            <a:ext cx="2716500" cy="302100"/>
          </a:xfrm>
          <a:prstGeom prst="rect">
            <a:avLst/>
          </a:prstGeom>
          <a:noFill/>
          <a:ln/>
        </p:spPr>
        <p:txBody>
          <a:bodyPr wrap="square" lIns="0" tIns="0" rIns="0" bIns="0" rtlCol="0" anchor="ctr"/>
          <a:lstStyle/>
          <a:p>
            <a:pPr algn="l" indent="0" marL="0">
              <a:lnSpc>
                <a:spcPct val="100000"/>
              </a:lnSpc>
              <a:buNone/>
            </a:pPr>
            <a:r>
              <a:rPr lang="en-US" sz="1200" b="1" dirty="0">
                <a:solidFill>
                  <a:srgbClr val="232323"/>
                </a:solidFill>
                <a:latin typeface="Arial" pitchFamily="34" charset="0"/>
                <a:ea typeface="Arial" pitchFamily="34" charset="-122"/>
                <a:cs typeface="Arial" pitchFamily="34" charset="-120"/>
              </a:rPr>
              <a:t>Сформулировать проблему
</a:t>
            </a:r>
            <a:endParaRPr lang="en-US" sz="1200" dirty="0"/>
          </a:p>
        </p:txBody>
      </p:sp>
      <p:sp>
        <p:nvSpPr>
          <p:cNvPr id="15" name="Text 6"/>
          <p:cNvSpPr txBox="1"/>
          <p:nvPr/>
        </p:nvSpPr>
        <p:spPr>
          <a:xfrm>
            <a:off x="3215929" y="2111799"/>
            <a:ext cx="2716500" cy="783600"/>
          </a:xfrm>
          <a:prstGeom prst="rect">
            <a:avLst/>
          </a:prstGeom>
          <a:noFill/>
          <a:ln/>
        </p:spPr>
        <p:txBody>
          <a:bodyPr wrap="square" lIns="0" tIns="0" rIns="0" bIns="0" rtlCol="0" anchor="t"/>
          <a:lstStyle/>
          <a:p>
            <a:pPr algn="l" indent="0" marL="0">
              <a:lnSpc>
                <a:spcPct val="100000"/>
              </a:lnSpc>
              <a:buNone/>
            </a:pPr>
            <a:r>
              <a:rPr lang="en-US" sz="1000" dirty="0">
                <a:solidFill>
                  <a:srgbClr val="232323"/>
                </a:solidFill>
                <a:latin typeface="Arial" pitchFamily="34" charset="0"/>
                <a:ea typeface="Arial" pitchFamily="34" charset="-122"/>
                <a:cs typeface="Arial" pitchFamily="34" charset="-120"/>
              </a:rPr>
              <a:t>Кратко назовите главного персонажа и его исходную ситуацию. Одной фразы достаточно, чтобы читатель понял, кто движет сюжетом.
</a:t>
            </a:r>
            <a:endParaRPr lang="en-US" sz="1000" dirty="0"/>
          </a:p>
        </p:txBody>
      </p:sp>
      <p:sp>
        <p:nvSpPr>
          <p:cNvPr id="16" name="Text 7"/>
          <p:cNvSpPr txBox="1"/>
          <p:nvPr/>
        </p:nvSpPr>
        <p:spPr>
          <a:xfrm>
            <a:off x="3215929" y="1772704"/>
            <a:ext cx="2716500" cy="302100"/>
          </a:xfrm>
          <a:prstGeom prst="rect">
            <a:avLst/>
          </a:prstGeom>
          <a:noFill/>
          <a:ln/>
        </p:spPr>
        <p:txBody>
          <a:bodyPr wrap="square" lIns="0" tIns="0" rIns="0" bIns="0" rtlCol="0" anchor="ctr"/>
          <a:lstStyle/>
          <a:p>
            <a:pPr algn="l" indent="0" marL="0">
              <a:lnSpc>
                <a:spcPct val="100000"/>
              </a:lnSpc>
              <a:buNone/>
            </a:pPr>
            <a:r>
              <a:rPr lang="en-US" sz="1200" b="1" dirty="0">
                <a:solidFill>
                  <a:srgbClr val="232323"/>
                </a:solidFill>
                <a:latin typeface="Arial" pitchFamily="34" charset="0"/>
                <a:ea typeface="Arial" pitchFamily="34" charset="-122"/>
                <a:cs typeface="Arial" pitchFamily="34" charset="-120"/>
              </a:rPr>
              <a:t>Представить героя
</a:t>
            </a:r>
            <a:endParaRPr lang="en-US" sz="1200" dirty="0"/>
          </a:p>
        </p:txBody>
      </p:sp>
      <p:sp>
        <p:nvSpPr>
          <p:cNvPr id="17" name="Text 8"/>
          <p:cNvSpPr txBox="1"/>
          <p:nvPr/>
        </p:nvSpPr>
        <p:spPr>
          <a:xfrm>
            <a:off x="3215942" y="3922724"/>
            <a:ext cx="2716500" cy="783600"/>
          </a:xfrm>
          <a:prstGeom prst="rect">
            <a:avLst/>
          </a:prstGeom>
          <a:noFill/>
          <a:ln/>
        </p:spPr>
        <p:txBody>
          <a:bodyPr wrap="square" lIns="0" tIns="0" rIns="0" bIns="0" rtlCol="0" anchor="t"/>
          <a:lstStyle/>
          <a:p>
            <a:pPr algn="l" indent="0" marL="0">
              <a:lnSpc>
                <a:spcPct val="100000"/>
              </a:lnSpc>
              <a:buNone/>
            </a:pPr>
            <a:r>
              <a:rPr lang="en-US" sz="1000" dirty="0">
                <a:solidFill>
                  <a:srgbClr val="232323"/>
                </a:solidFill>
                <a:latin typeface="Arial" pitchFamily="34" charset="0"/>
                <a:ea typeface="Arial" pitchFamily="34" charset="-122"/>
                <a:cs typeface="Arial" pitchFamily="34" charset="-120"/>
              </a:rPr>
              <a:t>Последнее предложение должно кратко обозначать финал и связать его с основной мыслью рассказа. Так summary выглядит завершённым и цельным.
</a:t>
            </a:r>
            <a:endParaRPr lang="en-US" sz="1000" dirty="0"/>
          </a:p>
        </p:txBody>
      </p:sp>
      <p:sp>
        <p:nvSpPr>
          <p:cNvPr id="18" name="Text 9"/>
          <p:cNvSpPr txBox="1"/>
          <p:nvPr/>
        </p:nvSpPr>
        <p:spPr>
          <a:xfrm>
            <a:off x="3215942" y="3583629"/>
            <a:ext cx="2716500" cy="302100"/>
          </a:xfrm>
          <a:prstGeom prst="rect">
            <a:avLst/>
          </a:prstGeom>
          <a:noFill/>
          <a:ln/>
        </p:spPr>
        <p:txBody>
          <a:bodyPr wrap="square" lIns="0" tIns="0" rIns="0" bIns="0" rtlCol="0" anchor="ctr"/>
          <a:lstStyle/>
          <a:p>
            <a:pPr algn="l" indent="0" marL="0">
              <a:lnSpc>
                <a:spcPct val="100000"/>
              </a:lnSpc>
              <a:buNone/>
            </a:pPr>
            <a:r>
              <a:rPr lang="en-US" sz="1200" b="1" dirty="0">
                <a:solidFill>
                  <a:srgbClr val="232323"/>
                </a:solidFill>
                <a:latin typeface="Arial" pitchFamily="34" charset="0"/>
                <a:ea typeface="Arial" pitchFamily="34" charset="-122"/>
                <a:cs typeface="Arial" pitchFamily="34" charset="-120"/>
              </a:rPr>
              <a:t>Завершить выводом
</a:t>
            </a:r>
            <a:endParaRPr lang="en-US" sz="1200" dirty="0"/>
          </a:p>
        </p:txBody>
      </p:sp>
      <p:sp>
        <p:nvSpPr>
          <p:cNvPr id="19" name="Text 10"/>
          <p:cNvSpPr txBox="1"/>
          <p:nvPr/>
        </p:nvSpPr>
        <p:spPr>
          <a:xfrm>
            <a:off x="360004" y="3922724"/>
            <a:ext cx="2716500" cy="783600"/>
          </a:xfrm>
          <a:prstGeom prst="rect">
            <a:avLst/>
          </a:prstGeom>
          <a:noFill/>
          <a:ln/>
        </p:spPr>
        <p:txBody>
          <a:bodyPr wrap="square" lIns="0" tIns="0" rIns="0" bIns="0" rtlCol="0" anchor="t"/>
          <a:lstStyle/>
          <a:p>
            <a:pPr algn="l" indent="0" marL="0">
              <a:lnSpc>
                <a:spcPct val="100000"/>
              </a:lnSpc>
              <a:buNone/>
            </a:pPr>
            <a:r>
              <a:rPr lang="en-US" sz="1000" dirty="0">
                <a:solidFill>
                  <a:srgbClr val="232323"/>
                </a:solidFill>
                <a:latin typeface="Arial" pitchFamily="34" charset="0"/>
                <a:ea typeface="Arial" pitchFamily="34" charset="-122"/>
                <a:cs typeface="Arial" pitchFamily="34" charset="-120"/>
              </a:rPr>
              <a:t>Опишите 3–4 главных события в логической последовательности. Каждое из них должно показывать изменение ситуации, а не просто повторять отдельные эпизоды.
</a:t>
            </a:r>
            <a:endParaRPr lang="en-US" sz="1000" dirty="0"/>
          </a:p>
        </p:txBody>
      </p:sp>
      <p:sp>
        <p:nvSpPr>
          <p:cNvPr id="20" name="Text 11"/>
          <p:cNvSpPr txBox="1"/>
          <p:nvPr/>
        </p:nvSpPr>
        <p:spPr>
          <a:xfrm>
            <a:off x="360004" y="3583629"/>
            <a:ext cx="2716500" cy="302100"/>
          </a:xfrm>
          <a:prstGeom prst="rect">
            <a:avLst/>
          </a:prstGeom>
          <a:noFill/>
          <a:ln/>
        </p:spPr>
        <p:txBody>
          <a:bodyPr wrap="square" lIns="0" tIns="0" rIns="0" bIns="0" rtlCol="0" anchor="ctr"/>
          <a:lstStyle/>
          <a:p>
            <a:pPr algn="l" indent="0" marL="0">
              <a:lnSpc>
                <a:spcPct val="100000"/>
              </a:lnSpc>
              <a:buNone/>
            </a:pPr>
            <a:r>
              <a:rPr lang="en-US" sz="1200" b="1" dirty="0">
                <a:solidFill>
                  <a:srgbClr val="232323"/>
                </a:solidFill>
                <a:latin typeface="Arial" pitchFamily="34" charset="0"/>
                <a:ea typeface="Arial" pitchFamily="34" charset="-122"/>
                <a:cs typeface="Arial" pitchFamily="34" charset="-120"/>
              </a:rPr>
              <a:t>Передать ключевые события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47300" y="2954250"/>
            <a:ext cx="7649400" cy="944400"/>
          </a:xfrm>
          <a:prstGeom prst="rect">
            <a:avLst/>
          </a:prstGeom>
          <a:noFill/>
          <a:ln/>
        </p:spPr>
        <p:txBody>
          <a:bodyPr wrap="square" lIns="0" tIns="0" rIns="0" bIns="0" rtlCol="0" anchor="t"/>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Умение писать summary помогает не только пересказывать рассказ, но и ясно мыслить: выделять главное, строить логику и выражать смысл кратко, точно и по-английски.
</a:t>
            </a:r>
            <a:endParaRPr lang="en-US" sz="1500" dirty="0"/>
          </a:p>
        </p:txBody>
      </p:sp>
      <p:sp>
        <p:nvSpPr>
          <p:cNvPr id="4" name="Text 1"/>
          <p:cNvSpPr txBox="1"/>
          <p:nvPr/>
        </p:nvSpPr>
        <p:spPr>
          <a:xfrm>
            <a:off x="360100" y="1127875"/>
            <a:ext cx="8423700" cy="1707300"/>
          </a:xfrm>
          <a:prstGeom prst="rect">
            <a:avLst/>
          </a:prstGeom>
          <a:noFill/>
          <a:ln/>
        </p:spPr>
        <p:txBody>
          <a:bodyPr wrap="square" lIns="0" tIns="0" rIns="0" bIns="0" rtlCol="0" anchor="b"/>
          <a:lstStyle/>
          <a:p>
            <a:pPr algn="ctr" indent="0" marL="0">
              <a:lnSpc>
                <a:spcPct val="100000"/>
              </a:lnSpc>
              <a:buNone/>
            </a:pPr>
            <a:r>
              <a:rPr lang="en-US" sz="4400" b="1" dirty="0">
                <a:solidFill>
                  <a:srgbClr val="00FFBB"/>
                </a:solidFill>
                <a:latin typeface="Arial" pitchFamily="34" charset="0"/>
                <a:ea typeface="Arial" pitchFamily="34" charset="-122"/>
                <a:cs typeface="Arial" pitchFamily="34" charset="-120"/>
              </a:rPr>
              <a:t>Краткое содержание как навык точного мышления
</a:t>
            </a:r>
            <a:endParaRPr lang="en-US" sz="4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2026-05-31T15:31:23Z</dcterms:created>
  <dcterms:modified xsi:type="dcterms:W3CDTF">2026-05-31T15:31:23Z</dcterms:modified>
</cp:coreProperties>
</file>