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всемирной истории: XIX — начало XXI века
</a:t>
            </a:r>
            <a:endParaRPr lang="en-US" sz="2892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паровой эпохи до цифровой глобализации: прогресс, конфликты и права человека.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индустриальное общество и массовое производство изменили экономику и повседневность. XX век принёс мировые войны и холодную войну, которые перекроили карты. В XXI веке ключевыми стали интернет, миграции, терроризм, климатические риски и соперничество центров силы.
</a:t>
            </a:r>
            <a:endParaRPr lang="en-US" sz="1232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XIX–XXI века стали эпохой глобальных переломов
</a:t>
            </a:r>
            <a:endParaRPr lang="en-US" sz="2609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1800–1848: индустриализация и революционные идеи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переворот начался в Великобритании и затем распространился в Европу и США. Он проявился в механизации текстильной отрасли, росте фабрик, применении паровой энергии и ускорении перевозок.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революция и наполеоновские войны сделали идеи гражданства и конституционализма частью политического лексикона Европы. Активно обсуждались равенство перед законом и право народов определять собственный строй.
</a:t>
            </a:r>
            <a:endParaRPr lang="en-US" sz="1196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 1830 и 1848 годов показали: требование политических прав стало массовым. Люди боролись за свободу печати, расширение участия в управлении и национальное самоопределение — в разных странах одновременно.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86774" y="2477750"/>
            <a:ext cx="2223552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Выберите вехи, которые помогли перейти от «старого порядка» монархий к политике массовых обществ и укреплению современных государств.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половина XIX века сочетала попытки стабилизировать международный порядок и нарастание национальных и политических движений внутри европейских обществ.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всеобщей истории.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события первой половины XIX века
</a:t>
            </a:r>
            <a:endParaRPr lang="en-US" sz="254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ремесла к фабрике: логика промышленной революции
</a:t>
            </a:r>
            <a:endParaRPr lang="en-US" sz="197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цепочка изменений в производстве, транспорте и занятости.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половине XIX века мировую политику во многом определяли Британская, Французская, Российская, Османская и Австро-Венгерская империи. К 1914 году европейские державы контролировали значительную часть Африки и территории Азии.
</a:t>
            </a:r>
            <a:endParaRPr lang="en-US" sz="1096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Колониальная экспансия означала захват рынков, ресурсов и стратегических путей, включая морские маршруты и порты. На этом фоне усиливались антиколониальные движения, а в Европе распространялись расовые теории и идеи «цивилизаторской миссии».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Империи и колониальная экспансия во второй половине XIX века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передаёт не абсолютные площади, а доминирование морских империй и неравномерность «раздела» колониального мира.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государство опиралось на морскую торговлю и флот, тем масштабнее оказывался его колониальный охват к 1914 году.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 школьным обобщениям: условные доли, без точного подсчёта по территории.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империи и зоны влияния к 1914 году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50" y="1325900"/>
            <a:ext cx="368100" cy="32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3825" y="3167775"/>
            <a:ext cx="334950" cy="38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2075" y="3211935"/>
            <a:ext cx="368100" cy="2944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32075" y="1305450"/>
            <a:ext cx="368100" cy="368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1870–1914: научно-технический рывок и «вторая индустриализация»
</a:t>
            </a:r>
            <a:endParaRPr lang="en-US" sz="2013" dirty="0"/>
          </a:p>
        </p:txBody>
      </p:sp>
      <p:sp>
        <p:nvSpPr>
          <p:cNvPr id="13" name="Text 2"/>
          <p:cNvSpPr txBox="1"/>
          <p:nvPr/>
        </p:nvSpPr>
        <p:spPr>
          <a:xfrm>
            <a:off x="436500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Сталь, электричество и химия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промышленной революции основу ускорения производства составили сталь, электротехника и химическая промышленность. Это повышало эффективность заводов и расширяло ассортимент товаров массового спроса.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36500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Коммуникации и скорость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и массовая печать ускорили обмен новостями и деловую связь. Когда информация проходила быстрее, менялись рынки, решения управляющих и ожидания общества.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18925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Корпорации, конвейер и неравенство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компании, картели и конвейерные методы укрепляли фабричную организацию труда. Рост производительности сопровождался социальным разрывом между центрами индустрии и периферией.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18925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 наука в повседневной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открытия меняли быт и здоровье людей: вакцинация снижала потери от инфекций, а рентген улучшал диагностику. Научные достижения становились понятнее широкой публике благодаря образованию и печати.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Поводом к войне стало Сараевское убийство: после него конфликт между двумя военно-политическими блоками быстро распространился по Европе и дальше. Это привело к масштабной мобилизации и втягиванию многих государств.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Сторонами были Антанта и Центральные державы. По характеру война стала «индустриальной»: окопы, массовая артиллерия, пулемёты, а также использование танков и авиации изменили способы ведения боя.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Боевые действия обернулись миллионами погибших и тяжёлыми разрушениями инфраструктуры. Экономика крупных регионов понесла потери, а социальные последствия ощущались ещё долгие годы после окончания боёв.
</a:t>
            </a:r>
            <a:endParaRPr lang="en-US" sz="1031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завершению войны крупнейшие империи распались или заметно ослабли. Версальская система попыталась установить новый порядок, но он оказался нестабильным и создавал условия для последующих кризисов.
</a:t>
            </a:r>
            <a:endParaRPr lang="en-US" sz="1095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1914–1918: Первая мировая война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сопоставляет величину потерь по условной шкале: точные цифры зависят от статистики по погибшим, раненым и пропавшим без вести.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 точных чисел видно: война ударила по демографии и экономике особенно сильно в Восточной и Центральной Европе, подрывая старые структуры.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обобщение: показан условный индекс масштаба потерь, чтобы не подменять точную историческую статистику одной методикой.
</a:t>
            </a:r>
            <a:endParaRPr lang="en-US" sz="859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и разрушения Первой мировой войны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859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1917: Русская революция
</a:t>
            </a:r>
            <a:pPr algn="l" indent="0" marL="0">
              <a:lnSpc>
                <a:spcPct val="100000"/>
              </a:lnSpc>
              <a:buNone/>
            </a:pPr>
            <a:r>
              <a:rPr lang="en-US" sz="102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1917 году рушится монархический строй. На смену ему приходит советская власть, которая затем оформляется в виде государства и идеологии нового типа. Эти перемены меняют политическую карту и задают импульс другим странам.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28171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1920-е: период нестабильности и радикализации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101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и социальные потрясения подталкивают общества к поиску «быстрых решений». Растут требования к власти и усиливается конфронтация внутри стран. Внешняя политика становится более жесткой, а доверие к компромиссам — меньше.
</a:t>
            </a:r>
            <a:endParaRPr lang="en-US" sz="1010" dirty="0"/>
          </a:p>
        </p:txBody>
      </p:sp>
      <p:sp>
        <p:nvSpPr>
          <p:cNvPr id="10" name="Text 3"/>
          <p:cNvSpPr txBox="1"/>
          <p:nvPr/>
        </p:nvSpPr>
        <p:spPr>
          <a:xfrm>
            <a:off x="47483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1929: Великая депрессия
</a:t>
            </a:r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экономический кризис 1929 года приводит к массовой безработице и спаду производства. Чтобы защитить внутренние рынки, государства усиливают протекционизм. В результате недовольство политикой элит быстро нарастает.
</a:t>
            </a:r>
            <a:endParaRPr lang="en-US" sz="1106" dirty="0"/>
          </a:p>
        </p:txBody>
      </p:sp>
      <p:sp>
        <p:nvSpPr>
          <p:cNvPr id="11" name="Text 4"/>
          <p:cNvSpPr txBox="1"/>
          <p:nvPr/>
        </p:nvSpPr>
        <p:spPr>
          <a:xfrm>
            <a:off x="66795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1930-е: приход авторитаризма и милитаризма
</a:t>
            </a:r>
            <a:pPr algn="l" indent="0" marL="0">
              <a:lnSpc>
                <a:spcPct val="100000"/>
              </a:lnSpc>
              <a:buNone/>
            </a:pPr>
            <a:r>
              <a:rPr lang="en-US" sz="94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Италии, Германии и Японии укрепляются авторитарные и милитаристские режимы. Их опора — культ вождя, контроль над обществом и идея территориального расширения: как «жизненного пространства», так и имперского влияния. Это формирует условия для следующего витка войны.
</a:t>
            </a:r>
            <a:endParaRPr lang="en-US" sz="942" dirty="0"/>
          </a:p>
        </p:txBody>
      </p:sp>
      <p:sp>
        <p:nvSpPr>
          <p:cNvPr id="12" name="Text 5"/>
          <p:cNvSpPr txBox="1"/>
          <p:nvPr/>
        </p:nvSpPr>
        <p:spPr>
          <a:xfrm>
            <a:off x="885950" y="785900"/>
            <a:ext cx="74112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1917–1939: революции, кризисы и тоталитарные режимы
</a:t>
            </a:r>
            <a:endParaRPr lang="en-US" sz="2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Сентябрь 1939 года: война начинается в Европе
</a:t>
            </a:r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Нападение Германии на Польшу в сентябре 1939 года запустило цепочку боевых действий по всему европейскому континенту. Конфликт быстро вышел за пределы Европы, затронув Северную Африку и Азию. Война стала мировой, потому что линии фронта и тылов переплелись.
</a:t>
            </a:r>
            <a:endParaRPr lang="en-US" sz="916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Тени Холокоста и фронтовая действительность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2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Холокост стал одним из самых страшных символов войны: уничтожение людей по признаку происхождения происходило систематически. Одновременно гражданское население переживало ужасы осады и постоянных ударов. Блокада Ленинграда и другие трагедии показали цену для мирных жителей.
</a:t>
            </a:r>
            <a:endParaRPr lang="en-US" sz="848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Места, которые стали символами победы и конца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Сталинградская битва, высадка в Нормандии и атомные бомбардировки Хиросимы и Нагасаки обозначили перелом в ходе войны. Эти события связали военную технику, стратегию и человеческие судьбы. После них мир менялся очень быстро и необратимо.
</a:t>
            </a:r>
            <a:endParaRPr lang="en-US" sz="939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мировая война: 1939–1945 — хроника катастрофы и перелома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Послевоенное устройство мира: от победы к институтам безопасности
</a:t>
            </a:r>
            <a:endParaRPr lang="en-US" sz="1777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логическую цепочку формирования международного порядка после Второй мировой войны.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8200" y="3904215"/>
            <a:ext cx="46443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1970-е и 1980-е: разрядка и распад СССР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1970-е годы происходит разрядка, но она не отменяет соперничества. К концу 1980-х советская система ослабевает, а в 1991 году СССР распадается. Биполярная модель прекращает существование.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188200" y="3009177"/>
            <a:ext cx="46443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1962: Карибский кризис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Карибский кризис стал одной из самых опасных точек противостояния. Мир оказался на грани прямого столкновения. Событие показало, что дипломатия и контроль коммуникаций могут удерживать баланс сил.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188200" y="2114138"/>
            <a:ext cx="46443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1948–1960-е: гонка вооружений и «символические» фронты
</a:t>
            </a:r>
            <a:pPr algn="l" indent="0" marL="0">
              <a:lnSpc>
                <a:spcPct val="100000"/>
              </a:lnSpc>
              <a:buNone/>
            </a:pPr>
            <a:r>
              <a:rPr lang="en-US" sz="98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выражается в гонке вооружений, космическом соперничестве и идеологической пропаганде. Региональные войны получают статус проверок прочности систем. Корейская война и другие узлы напряжения усиливают ощущение угрозы.
</a:t>
            </a:r>
            <a:endParaRPr lang="en-US" sz="1069" dirty="0"/>
          </a:p>
        </p:txBody>
      </p:sp>
      <p:sp>
        <p:nvSpPr>
          <p:cNvPr id="9" name="Text 3"/>
          <p:cNvSpPr txBox="1"/>
          <p:nvPr/>
        </p:nvSpPr>
        <p:spPr>
          <a:xfrm>
            <a:off x="4188200" y="1173800"/>
            <a:ext cx="46443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1947: разделение на два блока
</a:t>
            </a:r>
            <a:pPr algn="l" indent="0" marL="0">
              <a:lnSpc>
                <a:spcPct val="100000"/>
              </a:lnSpc>
              <a:buNone/>
            </a:pPr>
            <a:r>
              <a:rPr lang="en-US" sz="103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1947 года мир фактически складывается из двух противостоящих центров силы во главе с США и СССР. Политическое соперничество проявляется не только в дипломатии, но и в подготовке к конфликтам. Идеология становится оружием.
</a:t>
            </a:r>
            <a:endParaRPr lang="en-US" sz="1127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11" name="Text 5"/>
          <p:cNvSpPr txBox="1"/>
          <p:nvPr/>
        </p:nvSpPr>
        <p:spPr>
          <a:xfrm>
            <a:off x="436500" y="464800"/>
            <a:ext cx="2855100" cy="27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1947–1991: холодная война и биполярный мир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1960-м годам деколонизация стала всемирным процессом: новые государства включались в политику неприсоединения и перестраивали экономику после ухода метрополий.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независимых государств показывает, как колониальные империи быстро теряли управляемость. К середине 1970-х суверенитет стал нормой для большинства территорий региона.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всеобщей истории (динамика по этапам деколонизации, 1945–1975).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Деколонизация Азии и Африки после 1945 года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Послевоенное восстановление Западной Европы и Японии ускорили план Маршалла, регулирование экономики и развитие массового производства. Это укрепило потребительский спрос и ускорило промышленное обновление.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 росли города и число учащихся: расширялась доступность высшего образования, постепенно укреплялись социальные гарантии. Параллельно усиливались гражданские права и борьба за равноправие.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Телевидение, массовая культура и реклама изменили повседневность: люди чаще выбирали товары и идеи по образцам из медиапространства. Так формировались новые привычки потребления и общения.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1945–1970-е: экономическое восстановление и общественные перемены
</a:t>
            </a:r>
            <a:endParaRPr lang="en-US" sz="201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1366" y="1771425"/>
            <a:ext cx="4039668" cy="207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1973–2001 годов отражают смену экономических моделей, политических блоков и представлений о безопасности в глобальной системе.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биполярности к сложной системе мир перешёл через череду кризисов: энергетических, политических и связанных с безопасностью. С каждым этапом менялась повестка государств.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всеобщей истории.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ключевых мировых сдвигов конца XX века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XXI века: глобализация, цифровая революция и новые угрозы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312875" y="19447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Интернет, мобильная связь, смартфоны и социальные сети изменили общение, торговлю и способы политической мобилизации. Информация стала распространяться быстрее, а участие в общественной жизни — проще. Одновременно выросла уязвимость к киберрискам и информационным кампаниям.
</a:t>
            </a:r>
            <a:endParaRPr lang="en-US" sz="1125" dirty="0"/>
          </a:p>
        </p:txBody>
      </p:sp>
      <p:sp>
        <p:nvSpPr>
          <p:cNvPr id="7" name="Text 2"/>
          <p:cNvSpPr txBox="1"/>
          <p:nvPr/>
        </p:nvSpPr>
        <p:spPr>
          <a:xfrm>
            <a:off x="1312875" y="32591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экономика стала теснее благодаря транснациональным корпорациям, международным финансовым рынкам и глобальным цепочкам поставок. Параллельно усилились международный терроризм, финансовые кризисы, пандемии и климатические риски. Поэтому центры силы, включая Китай, Индию, ЕС и США, стали особенно значимыми.
</a:t>
            </a:r>
            <a:endParaRPr lang="en-US" sz="103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устойчивое развитие связано с технологиями, транспортом и коммуникациями: они связывают людей и рынки быстрее, чем успевают правила безопасности. Это ускорение влияет и на конфликтность.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подчеркивают противоречие эпохи: интеграция мира шла вместе с ростом разрушительных масштабов войн и кризисов. При этом развитие прав человека и международного права отставало.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сравнительная схема на основе школьного курса всеобщей истории (качественная сопоставимость трендов).
</a:t>
            </a:r>
            <a:endParaRPr lang="en-US" sz="968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долгосрочные тренды XIX — начала XXI века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от имперского мира к взаимозависимой планете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два столетия мир перешёл от паровой индустрии, сословных монархий и колониальных империй к цифровой глобализации, массовому обществу и системе международных организаций. Современный мир сложился на пересечении модернизации, войн, деколонизации и интеграции государств.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2026-05-12T22:15:37Z</dcterms:created>
  <dcterms:modified xsi:type="dcterms:W3CDTF">2026-05-12T22:15:37Z</dcterms:modified>
</cp:coreProperties>
</file>