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jpe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jpeg"/><Relationship Id="rId5" Type="http://schemas.openxmlformats.org/officeDocument/2006/relationships/image" Target="../media/image-8-5.png"/><Relationship Id="rId6" Type="http://schemas.openxmlformats.org/officeDocument/2006/relationships/image" Target="../media/image-8-6.jpe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jpe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jpe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914325" y="562650"/>
            <a:ext cx="10363500" cy="5732700"/>
          </a:xfrm>
          <a:prstGeom prst="rect">
            <a:avLst/>
          </a:prstGeom>
          <a:noFill/>
          <a:ln/>
        </p:spPr>
        <p:txBody>
          <a:bodyPr wrap="square" lIns="0" tIns="0" rIns="0" bIns="0" rtlCol="0" anchor="ctr"/>
          <a:lstStyle/>
          <a:p>
            <a:pPr algn="ctr" indent="0" marL="0">
              <a:lnSpc>
                <a:spcPct val="100000"/>
              </a:lnSpc>
              <a:buNone/>
            </a:pPr>
            <a:r>
              <a:rPr lang="en-US" sz="4000" b="1" dirty="0">
                <a:solidFill>
                  <a:srgbClr val="FFFFFF"/>
                </a:solidFill>
                <a:latin typeface="Arial" pitchFamily="34" charset="0"/>
                <a:ea typeface="Arial" pitchFamily="34" charset="-122"/>
                <a:cs typeface="Arial" pitchFamily="34" charset="-120"/>
              </a:rPr>
              <a:t>Unit 5. My country’s history highlights
</a:t>
            </a:r>
            <a:pPr algn="ctr" indent="0" marL="0">
              <a:lnSpc>
                <a:spcPct val="100000"/>
              </a:lnSpc>
              <a:buNone/>
            </a:pPr>
            <a:r>
              <a:rPr lang="en-US" sz="32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2000" dirty="0">
                <a:solidFill>
                  <a:srgbClr val="FFFFFF"/>
                </a:solidFill>
                <a:latin typeface="Arial" pitchFamily="34" charset="0"/>
                <a:ea typeface="Arial" pitchFamily="34" charset="-122"/>
                <a:cs typeface="Arial" pitchFamily="34" charset="-120"/>
              </a:rPr>
              <a:t>История страны: истоки, реформы, независимость, наследие и развитие.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800" i="1" dirty="0">
                <a:solidFill>
                  <a:srgbClr val="FFFFFF"/>
                </a:solidFill>
                <a:latin typeface="Arial" pitchFamily="34" charset="0"/>
                <a:ea typeface="Arial" pitchFamily="34" charset="-122"/>
                <a:cs typeface="Arial" pitchFamily="34" charset="-120"/>
              </a:rPr>
              <a:t>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33772" y="177200"/>
            <a:ext cx="5476705" cy="65211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277475" y="3429000"/>
            <a:ext cx="5835600" cy="2617500"/>
          </a:xfrm>
          <a:prstGeom prst="rect">
            <a:avLst/>
          </a:prstGeom>
          <a:noFill/>
          <a:ln/>
        </p:spPr>
        <p:txBody>
          <a:bodyPr wrap="square" lIns="0" tIns="0" rIns="0" bIns="0" rtlCol="0" anchor="ctr"/>
          <a:lstStyle/>
          <a:p>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Эта тема помогает рассказывать о датах, личностях и причинах событий, используя точные исторические формулировки и связную логику изложения.
</a:t>
            </a:r>
            <a:endParaRPr lang="en-US" sz="1600" dirty="0"/>
          </a:p>
        </p:txBody>
      </p:sp>
      <p:sp>
        <p:nvSpPr>
          <p:cNvPr id="7" name="Text 1"/>
          <p:cNvSpPr txBox="1"/>
          <p:nvPr/>
        </p:nvSpPr>
        <p:spPr>
          <a:xfrm>
            <a:off x="277475" y="552175"/>
            <a:ext cx="5835600" cy="2081400"/>
          </a:xfrm>
          <a:prstGeom prst="rect">
            <a:avLst/>
          </a:prstGeom>
          <a:noFill/>
          <a:ln/>
        </p:spPr>
        <p:txBody>
          <a:bodyPr wrap="square" lIns="0" tIns="0" rIns="0" bIns="0" rtlCol="0" anchor="b"/>
          <a:lstStyle/>
          <a:p>
            <a:pPr algn="l" indent="0" marL="0">
              <a:lnSpc>
                <a:spcPct val="100000"/>
              </a:lnSpc>
              <a:buNone/>
            </a:pPr>
            <a:r>
              <a:rPr lang="en-US" sz="3200" b="1" dirty="0">
                <a:solidFill>
                  <a:srgbClr val="2A3E5C"/>
                </a:solidFill>
                <a:latin typeface="Arial" pitchFamily="34" charset="0"/>
                <a:ea typeface="Arial" pitchFamily="34" charset="-122"/>
                <a:cs typeface="Arial" pitchFamily="34" charset="-120"/>
              </a:rPr>
              <a:t>История страны на английском: как говорить о прошлом
</a:t>
            </a:r>
            <a:endParaRPr lang="en-US" sz="3200" dirty="0"/>
          </a:p>
        </p:txBody>
      </p:sp>
      <p:sp>
        <p:nvSpPr>
          <p:cNvPr id="8" name="Text 2"/>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2</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3</a:t>
            </a:r>
            <a:endParaRPr lang="en-US" sz="2300" dirty="0"/>
          </a:p>
        </p:txBody>
      </p:sp>
      <p:sp>
        <p:nvSpPr>
          <p:cNvPr id="7" name="Text 1"/>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Ключевая лексика по теме history highlights
</a:t>
            </a:r>
            <a:endParaRPr lang="en-US" sz="3200" dirty="0"/>
          </a:p>
        </p:txBody>
      </p:sp>
      <p:sp>
        <p:nvSpPr>
          <p:cNvPr id="8" name="Text 2"/>
          <p:cNvSpPr txBox="1"/>
          <p:nvPr/>
        </p:nvSpPr>
        <p:spPr>
          <a:xfrm>
            <a:off x="334476" y="2406651"/>
            <a:ext cx="4732348" cy="885641"/>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Исторические этапы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00" dirty="0">
                <a:solidFill>
                  <a:srgbClr val="000000"/>
                </a:solidFill>
                <a:latin typeface="Arial" pitchFamily="34" charset="0"/>
                <a:ea typeface="Arial" pitchFamily="34" charset="-122"/>
                <a:cs typeface="Arial" pitchFamily="34" charset="-120"/>
              </a:rPr>
              <a:t>Для описания прошлого нужны слова ancient settlements, early statehood, period, era и turning point. Они помогают назвать этапы развития страны и показать, как менялось её историческое значение.
</a:t>
            </a:r>
            <a:endParaRPr lang="en-US" sz="1600" dirty="0"/>
          </a:p>
        </p:txBody>
      </p:sp>
      <p:sp>
        <p:nvSpPr>
          <p:cNvPr id="9" name="Text 3"/>
          <p:cNvSpPr txBox="1"/>
          <p:nvPr/>
        </p:nvSpPr>
        <p:spPr>
          <a:xfrm>
            <a:off x="2621044" y="3383805"/>
            <a:ext cx="4732348" cy="885641"/>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Глаголы действия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00" dirty="0">
                <a:solidFill>
                  <a:srgbClr val="000000"/>
                </a:solidFill>
                <a:latin typeface="Arial" pitchFamily="34" charset="0"/>
                <a:ea typeface="Arial" pitchFamily="34" charset="-122"/>
                <a:cs typeface="Arial" pitchFamily="34" charset="-120"/>
              </a:rPr>
              <a:t>В рассказе об истории часто используют to establish, to unite, to defend, to strengthen, to reform, to preserve и to rebuild. Эти глаголы делают текст точным и динамичным.
</a:t>
            </a:r>
            <a:endParaRPr lang="en-US" sz="1600" dirty="0"/>
          </a:p>
        </p:txBody>
      </p:sp>
      <p:sp>
        <p:nvSpPr>
          <p:cNvPr id="10" name="Text 4"/>
          <p:cNvSpPr txBox="1"/>
          <p:nvPr/>
        </p:nvSpPr>
        <p:spPr>
          <a:xfrm>
            <a:off x="4907613" y="4360959"/>
            <a:ext cx="4732348" cy="885641"/>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Причины и последствия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00" dirty="0">
                <a:solidFill>
                  <a:srgbClr val="000000"/>
                </a:solidFill>
                <a:latin typeface="Arial" pitchFamily="34" charset="0"/>
                <a:ea typeface="Arial" pitchFamily="34" charset="-122"/>
                <a:cs typeface="Arial" pitchFamily="34" charset="-120"/>
              </a:rPr>
              <a:t>Связки because, therefore, as a result, due to, led to, influenced, changed и transformed помогают объяснить, почему событие произошло и к чему оно привело.
</a:t>
            </a:r>
            <a:endParaRPr lang="en-US" sz="1600" dirty="0"/>
          </a:p>
        </p:txBody>
      </p:sp>
      <p:sp>
        <p:nvSpPr>
          <p:cNvPr id="11" name="Text 5"/>
          <p:cNvSpPr txBox="1"/>
          <p:nvPr/>
        </p:nvSpPr>
        <p:spPr>
          <a:xfrm>
            <a:off x="7194181" y="5338115"/>
            <a:ext cx="4732348" cy="885703"/>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Память и наследие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00" dirty="0">
                <a:solidFill>
                  <a:srgbClr val="000000"/>
                </a:solidFill>
                <a:latin typeface="Arial" pitchFamily="34" charset="0"/>
                <a:ea typeface="Arial" pitchFamily="34" charset="-122"/>
                <a:cs typeface="Arial" pitchFamily="34" charset="-120"/>
              </a:rPr>
              <a:t>Слова independence movement, constitution, cultural heritage, national symbol, historical memory, legacy и achievement передают связь между прошлым и современной национальной идентичностью.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222075" y="4368581"/>
            <a:ext cx="11728625" cy="1878413"/>
          </a:xfrm>
          <a:prstGeom prst="rect">
            <a:avLst/>
          </a:prstGeom>
        </p:spPr>
      </p:pic>
      <p:sp>
        <p:nvSpPr>
          <p:cNvPr id="7"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4</a:t>
            </a:r>
            <a:endParaRPr lang="en-US" sz="2300" dirty="0"/>
          </a:p>
        </p:txBody>
      </p:sp>
      <p:sp>
        <p:nvSpPr>
          <p:cNvPr id="8" name="Text 1"/>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Ранние поселения и первые центры цивилизации
</a:t>
            </a:r>
            <a:endParaRPr lang="en-US" sz="3200" dirty="0"/>
          </a:p>
        </p:txBody>
      </p:sp>
      <p:sp>
        <p:nvSpPr>
          <p:cNvPr id="9" name="Text 2"/>
          <p:cNvSpPr txBox="1"/>
          <p:nvPr/>
        </p:nvSpPr>
        <p:spPr>
          <a:xfrm>
            <a:off x="370165" y="2406649"/>
            <a:ext cx="2522084" cy="1752395"/>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Удачное расположение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50" dirty="0">
                <a:solidFill>
                  <a:srgbClr val="000000"/>
                </a:solidFill>
                <a:latin typeface="Arial" pitchFamily="34" charset="0"/>
                <a:ea typeface="Arial" pitchFamily="34" charset="-122"/>
                <a:cs typeface="Arial" pitchFamily="34" charset="-120"/>
              </a:rPr>
              <a:t>Первые поселения обычно возникали near rivers, trade routes and fertile land. Такое положение обеспечивало воду, обмен товарами и условия для устойчивого хозяйства.
</a:t>
            </a:r>
            <a:endParaRPr lang="en-US" sz="1400" dirty="0"/>
          </a:p>
        </p:txBody>
      </p:sp>
      <p:sp>
        <p:nvSpPr>
          <p:cNvPr id="10" name="Text 3"/>
          <p:cNvSpPr txBox="1"/>
          <p:nvPr/>
        </p:nvSpPr>
        <p:spPr>
          <a:xfrm>
            <a:off x="3352292" y="2406649"/>
            <a:ext cx="2522084" cy="1752395"/>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Археологические следы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50" dirty="0">
                <a:solidFill>
                  <a:srgbClr val="000000"/>
                </a:solidFill>
                <a:latin typeface="Arial" pitchFamily="34" charset="0"/>
                <a:ea typeface="Arial" pitchFamily="34" charset="-122"/>
                <a:cs typeface="Arial" pitchFamily="34" charset="-120"/>
              </a:rPr>
              <a:t>О прошлом ранних общин напоминают pottery, tools, burial sites и остатки ancient fortifications. Эти находки позволяют восстановить быт, занятия и уровень организации людей.
</a:t>
            </a:r>
            <a:endParaRPr lang="en-US" sz="1400" dirty="0"/>
          </a:p>
        </p:txBody>
      </p:sp>
      <p:sp>
        <p:nvSpPr>
          <p:cNvPr id="11" name="Text 4"/>
          <p:cNvSpPr txBox="1"/>
          <p:nvPr/>
        </p:nvSpPr>
        <p:spPr>
          <a:xfrm>
            <a:off x="6334422" y="2406649"/>
            <a:ext cx="2522084" cy="1752395"/>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Центры обмена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50" dirty="0">
                <a:solidFill>
                  <a:srgbClr val="000000"/>
                </a:solidFill>
                <a:latin typeface="Arial" pitchFamily="34" charset="0"/>
                <a:ea typeface="Arial" pitchFamily="34" charset="-122"/>
                <a:cs typeface="Arial" pitchFamily="34" charset="-120"/>
              </a:rPr>
              <a:t>Со временем такие поселения становились centres of trade, craft and social organisation. Именно здесь формировались первые устойчивые связи между людьми, ремёсла и управление.
</a:t>
            </a:r>
            <a:endParaRPr lang="en-US" sz="1400" dirty="0"/>
          </a:p>
        </p:txBody>
      </p:sp>
      <p:sp>
        <p:nvSpPr>
          <p:cNvPr id="12" name="Text 5"/>
          <p:cNvSpPr txBox="1"/>
          <p:nvPr/>
        </p:nvSpPr>
        <p:spPr>
          <a:xfrm>
            <a:off x="9316549" y="2406649"/>
            <a:ext cx="2522084" cy="1752395"/>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Основа будущего развития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050" dirty="0">
                <a:solidFill>
                  <a:srgbClr val="000000"/>
                </a:solidFill>
                <a:latin typeface="Arial" pitchFamily="34" charset="0"/>
                <a:ea typeface="Arial" pitchFamily="34" charset="-122"/>
                <a:cs typeface="Arial" pitchFamily="34" charset="-120"/>
              </a:rPr>
              <a:t>In English, this idea can be expressed as: early settlements laid the foundation for later political and cultural development. It shows continuity between the first communities and the modern state.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31191" y="2754450"/>
            <a:ext cx="10689419" cy="2912700"/>
          </a:xfrm>
          <a:prstGeom prst="rect">
            <a:avLst/>
          </a:prstGeom>
        </p:spPr>
      </p:pic>
      <p:sp>
        <p:nvSpPr>
          <p:cNvPr id="5" name="Text 0"/>
          <p:cNvSpPr txBox="1"/>
          <p:nvPr/>
        </p:nvSpPr>
        <p:spPr>
          <a:xfrm>
            <a:off x="499050" y="428000"/>
            <a:ext cx="11153700" cy="1861800"/>
          </a:xfrm>
          <a:prstGeom prst="rect">
            <a:avLst/>
          </a:prstGeom>
          <a:noFill/>
          <a:ln/>
        </p:spPr>
        <p:txBody>
          <a:bodyPr wrap="square" lIns="0" tIns="0" rIns="0" bIns="0" rtlCol="0" anchor="ctr"/>
          <a:lstStyle/>
          <a:p>
            <a:pPr algn="l" indent="0" marL="0">
              <a:lnSpc>
                <a:spcPct val="100000"/>
              </a:lnSpc>
              <a:buNone/>
            </a:pPr>
            <a:r>
              <a:rPr lang="en-US" sz="3200" b="1" dirty="0">
                <a:solidFill>
                  <a:srgbClr val="1C3355"/>
                </a:solidFill>
                <a:latin typeface="Arial" pitchFamily="34" charset="0"/>
                <a:ea typeface="Arial" pitchFamily="34" charset="-122"/>
                <a:cs typeface="Arial" pitchFamily="34" charset="-120"/>
              </a:rPr>
              <a:t>Как описывают историческое развитие на английском
</a:t>
            </a:r>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000000"/>
                </a:solidFill>
                <a:latin typeface="Arial" pitchFamily="34" charset="0"/>
                <a:ea typeface="Arial" pitchFamily="34" charset="-122"/>
                <a:cs typeface="Arial" pitchFamily="34" charset="-120"/>
              </a:rPr>
              <a:t>Последовательность этапов помогает строить связный historical overview и логично связывать события во времени.
</a:t>
            </a:r>
            <a:endParaRPr lang="en-US" sz="3200" dirty="0"/>
          </a:p>
        </p:txBody>
      </p:sp>
      <p:sp>
        <p:nvSpPr>
          <p:cNvPr id="6"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5</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6097481" y="2243154"/>
            <a:ext cx="6093038" cy="4614845"/>
          </a:xfrm>
          <a:prstGeom prst="rect">
            <a:avLst/>
          </a:prstGeom>
        </p:spPr>
      </p:pic>
      <p:sp>
        <p:nvSpPr>
          <p:cNvPr id="8" name="Text 0"/>
          <p:cNvSpPr txBox="1"/>
          <p:nvPr/>
        </p:nvSpPr>
        <p:spPr>
          <a:xfrm>
            <a:off x="222075" y="355600"/>
            <a:ext cx="11652425" cy="1604882"/>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Внешние угрозы и военные испытания в историческом нарративе
</a:t>
            </a:r>
            <a:endParaRPr lang="en-US" sz="3200" dirty="0"/>
          </a:p>
        </p:txBody>
      </p:sp>
      <p:sp>
        <p:nvSpPr>
          <p:cNvPr id="9"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6</a:t>
            </a:r>
            <a:endParaRPr lang="en-US" sz="2300" dirty="0"/>
          </a:p>
        </p:txBody>
      </p:sp>
      <p:sp>
        <p:nvSpPr>
          <p:cNvPr id="10" name="Text 2"/>
          <p:cNvSpPr txBox="1"/>
          <p:nvPr/>
        </p:nvSpPr>
        <p:spPr>
          <a:xfrm>
            <a:off x="222075" y="2973525"/>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Начало конфликта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Военные эпизоды обычно вводятся словами invasion, battle, defense или occupation. Для краткого пересказа подходят конструкции was attacked by и managed to defend, которые сразу задают историческую рамку.
</a:t>
            </a:r>
            <a:endParaRPr lang="en-US" sz="1300" dirty="0"/>
          </a:p>
        </p:txBody>
      </p:sp>
      <p:sp>
        <p:nvSpPr>
          <p:cNvPr id="11" name="Text 3"/>
          <p:cNvSpPr txBox="1"/>
          <p:nvPr/>
        </p:nvSpPr>
        <p:spPr>
          <a:xfrm>
            <a:off x="3172058" y="2973525"/>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Испытания общества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During conflict, cities could be destroyed, borders changed and daily life disrupted. Such events often increased national solidarity, because people were forced to resist together and protect shared values.
</a:t>
            </a:r>
            <a:endParaRPr lang="en-US" sz="1300" dirty="0"/>
          </a:p>
        </p:txBody>
      </p:sp>
      <p:sp>
        <p:nvSpPr>
          <p:cNvPr id="12" name="Text 4"/>
          <p:cNvSpPr txBox="1"/>
          <p:nvPr/>
        </p:nvSpPr>
        <p:spPr>
          <a:xfrm>
            <a:off x="222075" y="5094450"/>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Поворотный момент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Many wars become turning points in national history, especially when liberation or victory changes the country’s future. In English, this helps show not only the event, but its wider meaning.
</a:t>
            </a:r>
            <a:endParaRPr lang="en-US" sz="1300" dirty="0"/>
          </a:p>
        </p:txBody>
      </p:sp>
      <p:sp>
        <p:nvSpPr>
          <p:cNvPr id="13" name="Text 5"/>
          <p:cNvSpPr txBox="1"/>
          <p:nvPr/>
        </p:nvSpPr>
        <p:spPr>
          <a:xfrm>
            <a:off x="3172058" y="5094450"/>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Исторический итог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A good summary may say that the country suffered heavy losses, but eventually regained control. This formula combines facts and consequences without losing clarity or accuracy.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7</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Диаграмма показывает, что исторический сдвиг чаще всего связан не с одним фактом, а с цепочкой политических и общественных изменений.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Наиболее сильные поворотные моменты обычно связаны с независимостью и политическими преобразованиями, которые меняют дальнейший ход истории.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классификация исторических событий, 10 класс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Типы событий, которые чаще всего становятся turning points
</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47776" y="1893040"/>
            <a:ext cx="3633356" cy="205795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153402" y="1893040"/>
            <a:ext cx="3633356" cy="2057956"/>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7949044" y="1893040"/>
            <a:ext cx="3633356" cy="2057956"/>
          </a:xfrm>
          <a:prstGeom prst="rect">
            <a:avLst/>
          </a:prstGeom>
        </p:spPr>
      </p:pic>
      <p:sp>
        <p:nvSpPr>
          <p:cNvPr id="8" name="Text 0"/>
          <p:cNvSpPr txBox="1"/>
          <p:nvPr/>
        </p:nvSpPr>
        <p:spPr>
          <a:xfrm>
            <a:off x="347775" y="362725"/>
            <a:ext cx="11234700" cy="1302600"/>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Реформы, которые изменяли общество
</a:t>
            </a:r>
            <a:endParaRPr lang="en-US" sz="3200" dirty="0"/>
          </a:p>
        </p:txBody>
      </p:sp>
      <p:sp>
        <p:nvSpPr>
          <p:cNvPr id="9"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8</a:t>
            </a:r>
            <a:endParaRPr lang="en-US" sz="2300" dirty="0"/>
          </a:p>
        </p:txBody>
      </p:sp>
      <p:sp>
        <p:nvSpPr>
          <p:cNvPr id="10" name="Text 2"/>
          <p:cNvSpPr txBox="1"/>
          <p:nvPr/>
        </p:nvSpPr>
        <p:spPr>
          <a:xfrm>
            <a:off x="453848" y="4162586"/>
            <a:ext cx="3428400" cy="1474800"/>
          </a:xfrm>
          <a:prstGeom prst="rect">
            <a:avLst/>
          </a:prstGeom>
          <a:noFill/>
          <a:ln/>
        </p:spPr>
        <p:txBody>
          <a:bodyPr wrap="square" lIns="0" tIns="0" rIns="0" bIns="0" rtlCol="0" anchor="ctr"/>
          <a:lstStyle/>
          <a:p>
            <a:pPr algn="l" indent="0" marL="0">
              <a:lnSpc>
                <a:spcPct val="100000"/>
              </a:lnSpc>
              <a:buNone/>
            </a:pPr>
            <a:r>
              <a:rPr lang="en-US" sz="1602" b="1" dirty="0">
                <a:solidFill>
                  <a:srgbClr val="2A3E5C"/>
                </a:solidFill>
                <a:latin typeface="Arial" pitchFamily="34" charset="0"/>
                <a:ea typeface="Arial" pitchFamily="34" charset="-122"/>
                <a:cs typeface="Arial" pitchFamily="34" charset="-120"/>
              </a:rPr>
              <a:t>Школа становится доступнее
</a:t>
            </a:r>
            <a:pPr algn="l" indent="0" marL="0">
              <a:lnSpc>
                <a:spcPct val="100000"/>
              </a:lnSpc>
              <a:buNone/>
            </a:pPr>
            <a:r>
              <a:rPr lang="en-US" sz="1041"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281" dirty="0">
                <a:solidFill>
                  <a:srgbClr val="000000"/>
                </a:solidFill>
                <a:latin typeface="Arial" pitchFamily="34" charset="0"/>
                <a:ea typeface="Arial" pitchFamily="34" charset="-122"/>
                <a:cs typeface="Arial" pitchFamily="34" charset="-120"/>
              </a:rPr>
              <a:t>Когда реформа затрагивает education, меняется не только расписание занятий, но и судьбы семей. Новые школы, учебники и подготовка учителей расширяют возможности для детей из разных слоёв общества и постепенно меняют представление о будущем.
</a:t>
            </a:r>
            <a:endParaRPr lang="en-US" sz="1602" dirty="0"/>
          </a:p>
        </p:txBody>
      </p:sp>
      <p:sp>
        <p:nvSpPr>
          <p:cNvPr id="11" name="Text 3"/>
          <p:cNvSpPr txBox="1"/>
          <p:nvPr/>
        </p:nvSpPr>
        <p:spPr>
          <a:xfrm>
            <a:off x="4250925" y="4162561"/>
            <a:ext cx="3428400" cy="1474800"/>
          </a:xfrm>
          <a:prstGeom prst="rect">
            <a:avLst/>
          </a:prstGeom>
          <a:noFill/>
          <a:ln/>
        </p:spPr>
        <p:txBody>
          <a:bodyPr wrap="square" lIns="0" tIns="0" rIns="0" bIns="0" rtlCol="0" anchor="ctr"/>
          <a:lstStyle/>
          <a:p>
            <a:pPr algn="l" indent="0" marL="0">
              <a:lnSpc>
                <a:spcPct val="100000"/>
              </a:lnSpc>
              <a:buNone/>
            </a:pPr>
            <a:r>
              <a:rPr lang="en-US" sz="1799" b="1" dirty="0">
                <a:solidFill>
                  <a:srgbClr val="2A3E5C"/>
                </a:solidFill>
                <a:latin typeface="Arial" pitchFamily="34" charset="0"/>
                <a:ea typeface="Arial" pitchFamily="34" charset="-122"/>
                <a:cs typeface="Arial" pitchFamily="34" charset="-120"/>
              </a:rPr>
              <a:t>Порядок в управлении
</a:t>
            </a:r>
            <a:pPr algn="l" indent="0" marL="0">
              <a:lnSpc>
                <a:spcPct val="100000"/>
              </a:lnSpc>
              <a:buNone/>
            </a:pPr>
            <a:r>
              <a:rPr lang="en-US" sz="1169"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439" dirty="0">
                <a:solidFill>
                  <a:srgbClr val="000000"/>
                </a:solidFill>
                <a:latin typeface="Arial" pitchFamily="34" charset="0"/>
                <a:ea typeface="Arial" pitchFamily="34" charset="-122"/>
                <a:cs typeface="Arial" pitchFamily="34" charset="-120"/>
              </a:rPr>
              <a:t>Реформы в administration, courts and taxation usually aim to make the state more effective. If laws are reorganized clearly, people understand their rights better, and the government can respond faster to social and economic challenges.
</a:t>
            </a:r>
            <a:endParaRPr lang="en-US" sz="1799" dirty="0"/>
          </a:p>
        </p:txBody>
      </p:sp>
      <p:sp>
        <p:nvSpPr>
          <p:cNvPr id="12" name="Text 4"/>
          <p:cNvSpPr txBox="1"/>
          <p:nvPr/>
        </p:nvSpPr>
        <p:spPr>
          <a:xfrm>
            <a:off x="8047916" y="4162536"/>
            <a:ext cx="3428400" cy="1474800"/>
          </a:xfrm>
          <a:prstGeom prst="rect">
            <a:avLst/>
          </a:prstGeom>
          <a:noFill/>
          <a:ln/>
        </p:spPr>
        <p:txBody>
          <a:bodyPr wrap="square" lIns="0" tIns="0" rIns="0" bIns="0" rtlCol="0" anchor="ctr"/>
          <a:lstStyle/>
          <a:p>
            <a:pPr algn="l" indent="0" marL="0">
              <a:lnSpc>
                <a:spcPct val="100000"/>
              </a:lnSpc>
              <a:buNone/>
            </a:pPr>
            <a:r>
              <a:rPr lang="en-US" sz="1799" b="1" dirty="0">
                <a:solidFill>
                  <a:srgbClr val="2A3E5C"/>
                </a:solidFill>
                <a:latin typeface="Arial" pitchFamily="34" charset="0"/>
                <a:ea typeface="Arial" pitchFamily="34" charset="-122"/>
                <a:cs typeface="Arial" pitchFamily="34" charset="-120"/>
              </a:rPr>
              <a:t>Армия и земля
</a:t>
            </a:r>
            <a:pPr algn="l" indent="0" marL="0">
              <a:lnSpc>
                <a:spcPct val="100000"/>
              </a:lnSpc>
              <a:buNone/>
            </a:pPr>
            <a:r>
              <a:rPr lang="en-US" sz="1169"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439" dirty="0">
                <a:solidFill>
                  <a:srgbClr val="000000"/>
                </a:solidFill>
                <a:latin typeface="Arial" pitchFamily="34" charset="0"/>
                <a:ea typeface="Arial" pitchFamily="34" charset="-122"/>
                <a:cs typeface="Arial" pitchFamily="34" charset="-120"/>
              </a:rPr>
              <a:t>Changes in the army and land ownership often affect the balance between the state and society. When reforms modernize these areas, they can strengthen the country, but they also reshape daily life and social mobility.
</a:t>
            </a:r>
            <a:endParaRPr lang="en-US" sz="1799"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707275" y="2562224"/>
            <a:ext cx="7101300" cy="1733553"/>
          </a:xfrm>
          <a:prstGeom prst="rect">
            <a:avLst/>
          </a:prstGeom>
        </p:spPr>
      </p:pic>
      <p:sp>
        <p:nvSpPr>
          <p:cNvPr id="4" name="Text 0"/>
          <p:cNvSpPr txBox="1"/>
          <p:nvPr/>
        </p:nvSpPr>
        <p:spPr>
          <a:xfrm>
            <a:off x="196850" y="778500"/>
            <a:ext cx="3979500" cy="5301000"/>
          </a:xfrm>
          <a:prstGeom prst="rect">
            <a:avLst/>
          </a:prstGeom>
          <a:noFill/>
          <a:ln/>
        </p:spPr>
        <p:txBody>
          <a:bodyPr wrap="square" lIns="0" tIns="0" rIns="0" bIns="0" rtlCol="0" anchor="ctr"/>
          <a:lstStyle/>
          <a:p>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Сравнение исторических эпох в лексике английского языка
</a:t>
            </a:r>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Таблица показывает, как разные эпохи описываются через события, силы и результаты развития.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Каждая эпоха добавляла новые институты, традиции и опыт, поэтому историческое развитие следует рассматривать как преемственный процесс.
</a:t>
            </a:r>
            <a:endParaRPr lang="en-US" sz="2500" dirty="0"/>
          </a:p>
        </p:txBody>
      </p:sp>
      <p:sp>
        <p:nvSpPr>
          <p:cNvPr id="5"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9</a:t>
            </a:r>
            <a:endParaRPr lang="en-US" sz="2300" dirty="0"/>
          </a:p>
        </p:txBody>
      </p:sp>
      <p:sp>
        <p:nvSpPr>
          <p:cNvPr id="6" name="Text 2"/>
          <p:cNvSpPr txBox="1"/>
          <p:nvPr/>
        </p:nvSpPr>
        <p:spPr>
          <a:xfrm>
            <a:off x="5320167" y="6420933"/>
            <a:ext cx="6488400" cy="184800"/>
          </a:xfrm>
          <a:prstGeom prst="rect">
            <a:avLst/>
          </a:prstGeom>
          <a:noFill/>
          <a:ln/>
        </p:spPr>
        <p:txBody>
          <a:bodyPr wrap="square" lIns="0" tIns="0" rIns="0" bIns="0" rtlCol="0" anchor="ctr"/>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Учебный обзор исторической лексики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5017" y="2511713"/>
            <a:ext cx="485100" cy="485100"/>
          </a:xfrm>
          <a:prstGeom prst="rect">
            <a:avLst/>
          </a:prstGeom>
        </p:spPr>
      </p:pic>
      <p:pic>
        <p:nvPicPr>
          <p:cNvPr id="4" name="Image 2" descr="preencoded.png">    </p:cNvPr>
          <p:cNvPicPr>
            <a:picLocks noChangeAspect="1"/>
          </p:cNvPicPr>
          <p:nvPr/>
        </p:nvPicPr>
        <p:blipFill>
          <a:blip r:embed="rId3"/>
          <a:stretch>
            <a:fillRect/>
          </a:stretch>
        </p:blipFill>
        <p:spPr>
          <a:xfrm>
            <a:off x="6363802" y="2511713"/>
            <a:ext cx="424462" cy="485100"/>
          </a:xfrm>
          <a:prstGeom prst="rect">
            <a:avLst/>
          </a:prstGeom>
        </p:spPr>
      </p:pic>
      <p:pic>
        <p:nvPicPr>
          <p:cNvPr id="5" name="Image 3" descr="preencoded.png">    </p:cNvPr>
          <p:cNvPicPr>
            <a:picLocks noChangeAspect="1"/>
          </p:cNvPicPr>
          <p:nvPr/>
        </p:nvPicPr>
        <p:blipFill>
          <a:blip r:embed="rId4"/>
          <a:stretch>
            <a:fillRect/>
          </a:stretch>
        </p:blipFill>
        <p:spPr>
          <a:xfrm>
            <a:off x="695016" y="4753825"/>
            <a:ext cx="485100" cy="485100"/>
          </a:xfrm>
          <a:prstGeom prst="rect">
            <a:avLst/>
          </a:prstGeom>
        </p:spPr>
      </p:pic>
      <p:pic>
        <p:nvPicPr>
          <p:cNvPr id="6" name="Image 4" descr="preencoded.png">    </p:cNvPr>
          <p:cNvPicPr>
            <a:picLocks noChangeAspect="1"/>
          </p:cNvPicPr>
          <p:nvPr/>
        </p:nvPicPr>
        <p:blipFill>
          <a:blip r:embed="rId5"/>
          <a:stretch>
            <a:fillRect/>
          </a:stretch>
        </p:blipFill>
        <p:spPr>
          <a:xfrm>
            <a:off x="6363802" y="4753825"/>
            <a:ext cx="424462" cy="4851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379075" y="2600375"/>
            <a:ext cx="4214100" cy="2772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Памятники и здания
</a:t>
            </a:r>
            <a:endParaRPr lang="en-US" sz="1800" dirty="0"/>
          </a:p>
        </p:txBody>
      </p:sp>
      <p:sp>
        <p:nvSpPr>
          <p:cNvPr id="9" name="Text 1"/>
          <p:cNvSpPr txBox="1"/>
          <p:nvPr/>
        </p:nvSpPr>
        <p:spPr>
          <a:xfrm>
            <a:off x="693425" y="3223228"/>
            <a:ext cx="4899600" cy="948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Monuments and religious buildings preserve the visible layer of history. They represent important periods, reflect artistic traditions and show how public life changed from one era to another.
</a:t>
            </a:r>
            <a:endParaRPr lang="en-US" sz="1400" dirty="0"/>
          </a:p>
        </p:txBody>
      </p:sp>
      <p:sp>
        <p:nvSpPr>
          <p:cNvPr id="10" name="Text 2"/>
          <p:cNvSpPr txBox="1"/>
          <p:nvPr/>
        </p:nvSpPr>
        <p:spPr>
          <a:xfrm>
            <a:off x="7017525" y="2600375"/>
            <a:ext cx="4214100" cy="2772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Литература и архивы
</a:t>
            </a:r>
            <a:endParaRPr lang="en-US" sz="1800" dirty="0"/>
          </a:p>
        </p:txBody>
      </p:sp>
      <p:sp>
        <p:nvSpPr>
          <p:cNvPr id="11" name="Text 3"/>
          <p:cNvSpPr txBox="1"/>
          <p:nvPr/>
        </p:nvSpPr>
        <p:spPr>
          <a:xfrm>
            <a:off x="6331900" y="3223228"/>
            <a:ext cx="4899600" cy="948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Literature and archival documents keep historical memory in words and facts. They are often passed down through generations and help explain how people thought, worked and remembered the past.
</a:t>
            </a:r>
            <a:endParaRPr lang="en-US" sz="1400" dirty="0"/>
          </a:p>
        </p:txBody>
      </p:sp>
      <p:sp>
        <p:nvSpPr>
          <p:cNvPr id="12" name="Text 4"/>
          <p:cNvSpPr txBox="1"/>
          <p:nvPr/>
        </p:nvSpPr>
        <p:spPr>
          <a:xfrm>
            <a:off x="1379075" y="4842475"/>
            <a:ext cx="4214100" cy="2772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Музыка и фольклор
</a:t>
            </a:r>
            <a:endParaRPr lang="en-US" sz="1800" dirty="0"/>
          </a:p>
        </p:txBody>
      </p:sp>
      <p:sp>
        <p:nvSpPr>
          <p:cNvPr id="13" name="Text 5"/>
          <p:cNvSpPr txBox="1"/>
          <p:nvPr/>
        </p:nvSpPr>
        <p:spPr>
          <a:xfrm>
            <a:off x="693425" y="5469794"/>
            <a:ext cx="4899600" cy="888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Music and folklore show how communities expressed joy, grief and unity. They are famous for preserving language, customs and shared values that remain meaningful even in modern life.
</a:t>
            </a:r>
            <a:endParaRPr lang="en-US" sz="1400" dirty="0"/>
          </a:p>
        </p:txBody>
      </p:sp>
      <p:sp>
        <p:nvSpPr>
          <p:cNvPr id="14" name="Text 6"/>
          <p:cNvSpPr txBox="1"/>
          <p:nvPr/>
        </p:nvSpPr>
        <p:spPr>
          <a:xfrm>
            <a:off x="7017525" y="4842475"/>
            <a:ext cx="4214100" cy="2772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Праздники и символы
</a:t>
            </a:r>
            <a:endParaRPr lang="en-US" sz="1800" dirty="0"/>
          </a:p>
        </p:txBody>
      </p:sp>
      <p:sp>
        <p:nvSpPr>
          <p:cNvPr id="15" name="Text 7"/>
          <p:cNvSpPr txBox="1"/>
          <p:nvPr/>
        </p:nvSpPr>
        <p:spPr>
          <a:xfrm>
            <a:off x="6331900" y="5469794"/>
            <a:ext cx="4899600" cy="948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National holidays and symbols connect citizens with collective memory. They are known for reminding people of achievements, sacrifices and traditions that continue to shape national identity.
</a:t>
            </a:r>
            <a:endParaRPr lang="en-US" sz="1400" dirty="0"/>
          </a:p>
        </p:txBody>
      </p:sp>
      <p:sp>
        <p:nvSpPr>
          <p:cNvPr id="16" name="Text 8"/>
          <p:cNvSpPr txBox="1"/>
          <p:nvPr/>
        </p:nvSpPr>
        <p:spPr>
          <a:xfrm>
            <a:off x="11558958"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10</a:t>
            </a:r>
            <a:endParaRPr lang="en-US" sz="2300" dirty="0"/>
          </a:p>
        </p:txBody>
      </p:sp>
      <p:sp>
        <p:nvSpPr>
          <p:cNvPr id="17" name="Text 9"/>
          <p:cNvSpPr txBox="1"/>
          <p:nvPr/>
        </p:nvSpPr>
        <p:spPr>
          <a:xfrm>
            <a:off x="565500" y="564225"/>
            <a:ext cx="11061000" cy="6279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Культурное наследие как часть national identity
</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8126335" y="1963350"/>
            <a:ext cx="3823274" cy="3936025"/>
          </a:xfrm>
          <a:prstGeom prst="rect">
            <a:avLst/>
          </a:prstGeom>
        </p:spPr>
      </p:pic>
      <p:sp>
        <p:nvSpPr>
          <p:cNvPr id="8"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11</a:t>
            </a:r>
            <a:endParaRPr lang="en-US" sz="2300" dirty="0"/>
          </a:p>
        </p:txBody>
      </p:sp>
      <p:sp>
        <p:nvSpPr>
          <p:cNvPr id="9" name="Text 1"/>
          <p:cNvSpPr txBox="1"/>
          <p:nvPr/>
        </p:nvSpPr>
        <p:spPr>
          <a:xfrm>
            <a:off x="717104" y="2120899"/>
            <a:ext cx="3188403" cy="1568451"/>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Сильная власть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100" dirty="0">
                <a:solidFill>
                  <a:srgbClr val="000000"/>
                </a:solidFill>
                <a:latin typeface="Arial" pitchFamily="34" charset="0"/>
                <a:ea typeface="Arial" pitchFamily="34" charset="-122"/>
                <a:cs typeface="Arial" pitchFamily="34" charset="-120"/>
              </a:rPr>
              <a:t>Такие личности обычно укрепляли государственность, объединяли земли и создавали устойчивые институты. В английском тексте о них пишут: is remembered for strengthening the state and preserving order in difficult times.
</a:t>
            </a:r>
            <a:endParaRPr lang="en-US" sz="1700" dirty="0"/>
          </a:p>
        </p:txBody>
      </p:sp>
      <p:sp>
        <p:nvSpPr>
          <p:cNvPr id="10" name="Text 2"/>
          <p:cNvSpPr txBox="1"/>
          <p:nvPr/>
        </p:nvSpPr>
        <p:spPr>
          <a:xfrm>
            <a:off x="4668689" y="2120899"/>
            <a:ext cx="3188403" cy="1568451"/>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Реформы и обновление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100" dirty="0">
                <a:solidFill>
                  <a:srgbClr val="000000"/>
                </a:solidFill>
                <a:latin typeface="Arial" pitchFamily="34" charset="0"/>
                <a:ea typeface="Arial" pitchFamily="34" charset="-122"/>
                <a:cs typeface="Arial" pitchFamily="34" charset="-120"/>
              </a:rPr>
              <a:t>Реформаторы меняли управление, армию, образование и судебную систему. Их деятельность часто описывают через выражения played a key role in reforms and had a lasting impact on later development.
</a:t>
            </a:r>
            <a:endParaRPr lang="en-US" sz="1700" dirty="0"/>
          </a:p>
        </p:txBody>
      </p:sp>
      <p:sp>
        <p:nvSpPr>
          <p:cNvPr id="11" name="Text 3"/>
          <p:cNvSpPr txBox="1"/>
          <p:nvPr/>
        </p:nvSpPr>
        <p:spPr>
          <a:xfrm>
            <a:off x="717104" y="4160925"/>
            <a:ext cx="3188403" cy="1568451"/>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Защита независимости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100" dirty="0">
                <a:solidFill>
                  <a:srgbClr val="000000"/>
                </a:solidFill>
                <a:latin typeface="Arial" pitchFamily="34" charset="0"/>
                <a:ea typeface="Arial" pitchFamily="34" charset="-122"/>
                <a:cs typeface="Arial" pitchFamily="34" charset="-120"/>
              </a:rPr>
              <a:t>National leaders нередко становились символами сопротивления внешнему давлению. Они were associated with defense of independence, mobilization of society and the ability to unite people around a common goal.
</a:t>
            </a:r>
            <a:endParaRPr lang="en-US" sz="1700" dirty="0"/>
          </a:p>
        </p:txBody>
      </p:sp>
      <p:sp>
        <p:nvSpPr>
          <p:cNvPr id="12" name="Text 4"/>
          <p:cNvSpPr txBox="1"/>
          <p:nvPr/>
        </p:nvSpPr>
        <p:spPr>
          <a:xfrm>
            <a:off x="4668689" y="4160925"/>
            <a:ext cx="3188403" cy="1568451"/>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Оценка наследия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100" dirty="0">
                <a:solidFill>
                  <a:srgbClr val="000000"/>
                </a:solidFill>
                <a:latin typeface="Arial" pitchFamily="34" charset="0"/>
                <a:ea typeface="Arial" pitchFamily="34" charset="-122"/>
                <a:cs typeface="Arial" pitchFamily="34" charset="-120"/>
              </a:rPr>
              <a:t>При характеристике исторической фигуры важно учитывать не только achievements, но и mistakes, а также long-term consequences. Такой подход помогает показывать личность объективно и исторически точно.
</a:t>
            </a:r>
            <a:endParaRPr lang="en-US" sz="1700" dirty="0"/>
          </a:p>
        </p:txBody>
      </p:sp>
      <p:sp>
        <p:nvSpPr>
          <p:cNvPr id="13" name="Text 5"/>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Выдающиеся правители, реформаторы и national leaders
</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12</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Линии показывают не только расширение городов, но и рост возможностей для образования, торговли и государственных услуг в разные периоды модернизации.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Улучшение инфраструктуры поддерживало urbanization, усиливало связь регионов и создавало условия для роста школ и экономической активности.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Схематические данные для учебной визуализации, 1900–2020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Рост городов, школ и инфраструктуры в новое время
</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13</a:t>
            </a:r>
            <a:endParaRPr lang="en-US" sz="2300" dirty="0"/>
          </a:p>
        </p:txBody>
      </p:sp>
      <p:sp>
        <p:nvSpPr>
          <p:cNvPr id="9" name="Text 1"/>
          <p:cNvSpPr txBox="1"/>
          <p:nvPr/>
        </p:nvSpPr>
        <p:spPr>
          <a:xfrm>
            <a:off x="497250" y="296675"/>
            <a:ext cx="11197500" cy="10785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Борьба за independence and self-determination
</a:t>
            </a:r>
            <a:endParaRPr lang="en-US" sz="3200" dirty="0"/>
          </a:p>
        </p:txBody>
      </p:sp>
      <p:sp>
        <p:nvSpPr>
          <p:cNvPr id="10" name="Text 2"/>
          <p:cNvSpPr txBox="1"/>
          <p:nvPr/>
        </p:nvSpPr>
        <p:spPr>
          <a:xfrm>
            <a:off x="5199900" y="2606225"/>
            <a:ext cx="3453900" cy="1290600"/>
          </a:xfrm>
          <a:prstGeom prst="rect">
            <a:avLst/>
          </a:prstGeom>
          <a:noFill/>
          <a:ln/>
        </p:spPr>
        <p:txBody>
          <a:bodyPr wrap="square" lIns="0" tIns="0" rIns="0" bIns="0" rtlCol="0" anchor="t"/>
          <a:lstStyle/>
          <a:p>
            <a:pPr algn="l" indent="0" marL="0">
              <a:lnSpc>
                <a:spcPct val="100000"/>
              </a:lnSpc>
              <a:buNone/>
            </a:pPr>
            <a:r>
              <a:rPr lang="en-US" sz="1900" b="1" dirty="0">
                <a:solidFill>
                  <a:srgbClr val="000000"/>
                </a:solidFill>
                <a:latin typeface="Arial" pitchFamily="34" charset="0"/>
                <a:ea typeface="Arial" pitchFamily="34" charset="-122"/>
                <a:cs typeface="Arial" pitchFamily="34" charset="-120"/>
              </a:rPr>
              <a:t>Противостояние и перелом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Переговоры могут сменяться конфликтом или armed struggle. Именно в этот период формируются лидеры, символы движения и ключевые manifesto.
</a:t>
            </a:r>
            <a:endParaRPr lang="en-US" sz="1900" dirty="0"/>
          </a:p>
        </p:txBody>
      </p:sp>
      <p:sp>
        <p:nvSpPr>
          <p:cNvPr id="11" name="Text 3"/>
          <p:cNvSpPr txBox="1"/>
          <p:nvPr/>
        </p:nvSpPr>
        <p:spPr>
          <a:xfrm>
            <a:off x="1322400" y="2606225"/>
            <a:ext cx="3453900" cy="1290600"/>
          </a:xfrm>
          <a:prstGeom prst="rect">
            <a:avLst/>
          </a:prstGeom>
          <a:noFill/>
          <a:ln/>
        </p:spPr>
        <p:txBody>
          <a:bodyPr wrap="square" lIns="0" tIns="0" rIns="0" bIns="0" rtlCol="0" anchor="t"/>
          <a:lstStyle/>
          <a:p>
            <a:pPr algn="l" indent="0" marL="0">
              <a:lnSpc>
                <a:spcPct val="100000"/>
              </a:lnSpc>
              <a:buNone/>
            </a:pPr>
            <a:r>
              <a:rPr lang="en-US" sz="1898" b="1" dirty="0">
                <a:solidFill>
                  <a:srgbClr val="000000"/>
                </a:solidFill>
                <a:latin typeface="Arial" pitchFamily="34" charset="0"/>
                <a:ea typeface="Arial" pitchFamily="34" charset="-122"/>
                <a:cs typeface="Arial" pitchFamily="34" charset="-120"/>
              </a:rPr>
              <a:t>Возникновение недовольства
</a:t>
            </a:r>
            <a:pPr algn="l" indent="0" marL="0">
              <a:lnSpc>
                <a:spcPct val="100000"/>
              </a:lnSpc>
              <a:buNone/>
            </a:pPr>
            <a:r>
              <a:rPr lang="en-US" sz="59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99" dirty="0">
                <a:solidFill>
                  <a:srgbClr val="000000"/>
                </a:solidFill>
                <a:latin typeface="Arial" pitchFamily="34" charset="0"/>
                <a:ea typeface="Arial" pitchFamily="34" charset="-122"/>
                <a:cs typeface="Arial" pitchFamily="34" charset="-120"/>
              </a:rPr>
              <a:t>Общество начинает реагировать на foreign control, неравенство и ограничение прав. Появляются первые обращения, подпольные группы и идеи national liberation.
</a:t>
            </a:r>
            <a:endParaRPr lang="en-US" sz="1898" dirty="0"/>
          </a:p>
        </p:txBody>
      </p:sp>
      <p:sp>
        <p:nvSpPr>
          <p:cNvPr id="12" name="Text 4"/>
          <p:cNvSpPr txBox="1"/>
          <p:nvPr/>
        </p:nvSpPr>
        <p:spPr>
          <a:xfrm>
            <a:off x="3263450" y="4872250"/>
            <a:ext cx="3453900" cy="1290600"/>
          </a:xfrm>
          <a:prstGeom prst="rect">
            <a:avLst/>
          </a:prstGeom>
          <a:noFill/>
          <a:ln/>
        </p:spPr>
        <p:txBody>
          <a:bodyPr wrap="square" lIns="0" tIns="0" rIns="0" bIns="0" rtlCol="0" anchor="t"/>
          <a:lstStyle/>
          <a:p>
            <a:pPr algn="l" indent="0" marL="0">
              <a:lnSpc>
                <a:spcPct val="100000"/>
              </a:lnSpc>
              <a:buNone/>
            </a:pPr>
            <a:r>
              <a:rPr lang="en-US" sz="1900" b="1" dirty="0">
                <a:solidFill>
                  <a:srgbClr val="000000"/>
                </a:solidFill>
                <a:latin typeface="Arial" pitchFamily="34" charset="0"/>
                <a:ea typeface="Arial" pitchFamily="34" charset="-122"/>
                <a:cs typeface="Arial" pitchFamily="34" charset="-120"/>
              </a:rPr>
              <a:t>Политическая мобилизация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Интеллектуалы, студенты, рабочие и сельские жители объединяются вокруг общих требований. Усиливаются peaceful protest, rallies and civic resistance.
</a:t>
            </a:r>
            <a:endParaRPr lang="en-US" sz="1900" dirty="0"/>
          </a:p>
        </p:txBody>
      </p:sp>
      <p:sp>
        <p:nvSpPr>
          <p:cNvPr id="13" name="Text 5"/>
          <p:cNvSpPr txBox="1"/>
          <p:nvPr/>
        </p:nvSpPr>
        <p:spPr>
          <a:xfrm>
            <a:off x="7182125" y="4872250"/>
            <a:ext cx="3453900" cy="1290600"/>
          </a:xfrm>
          <a:prstGeom prst="rect">
            <a:avLst/>
          </a:prstGeom>
          <a:noFill/>
          <a:ln/>
        </p:spPr>
        <p:txBody>
          <a:bodyPr wrap="square" lIns="0" tIns="0" rIns="0" bIns="0" rtlCol="0" anchor="t"/>
          <a:lstStyle/>
          <a:p>
            <a:pPr algn="l" indent="0" marL="0">
              <a:lnSpc>
                <a:spcPct val="100000"/>
              </a:lnSpc>
              <a:buNone/>
            </a:pPr>
            <a:r>
              <a:rPr lang="en-US" sz="1900" b="1" dirty="0">
                <a:solidFill>
                  <a:srgbClr val="000000"/>
                </a:solidFill>
                <a:latin typeface="Arial" pitchFamily="34" charset="0"/>
                <a:ea typeface="Arial" pitchFamily="34" charset="-122"/>
                <a:cs typeface="Arial" pitchFamily="34" charset="-120"/>
              </a:rPr>
              <a:t>Достижение самостоятельности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После долгой борьбы движение приводит к признанию прав, расширению свобод или полной independence. Этот этап закрепляет новую political identity страны.
</a:t>
            </a:r>
            <a:endParaRPr lang="en-US" sz="1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31191" y="2754450"/>
            <a:ext cx="10689419" cy="2912700"/>
          </a:xfrm>
          <a:prstGeom prst="rect">
            <a:avLst/>
          </a:prstGeom>
        </p:spPr>
      </p:pic>
      <p:sp>
        <p:nvSpPr>
          <p:cNvPr id="5" name="Text 0"/>
          <p:cNvSpPr txBox="1"/>
          <p:nvPr/>
        </p:nvSpPr>
        <p:spPr>
          <a:xfrm>
            <a:off x="499050" y="428000"/>
            <a:ext cx="11153700" cy="1861800"/>
          </a:xfrm>
          <a:prstGeom prst="rect">
            <a:avLst/>
          </a:prstGeom>
          <a:noFill/>
          <a:ln/>
        </p:spPr>
        <p:txBody>
          <a:bodyPr wrap="square" lIns="0" tIns="0" rIns="0" bIns="0" rtlCol="0" anchor="ctr"/>
          <a:lstStyle/>
          <a:p>
            <a:pPr algn="l" indent="0" marL="0">
              <a:lnSpc>
                <a:spcPct val="100000"/>
              </a:lnSpc>
              <a:buNone/>
            </a:pPr>
            <a:r>
              <a:rPr lang="en-US" sz="3200" b="1" dirty="0">
                <a:solidFill>
                  <a:srgbClr val="1C3355"/>
                </a:solidFill>
                <a:latin typeface="Arial" pitchFamily="34" charset="0"/>
                <a:ea typeface="Arial" pitchFamily="34" charset="-122"/>
                <a:cs typeface="Arial" pitchFamily="34" charset="-120"/>
              </a:rPr>
              <a:t>Путь к современному государству
</a:t>
            </a:r>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000000"/>
                </a:solidFill>
                <a:latin typeface="Arial" pitchFamily="34" charset="0"/>
                <a:ea typeface="Arial" pitchFamily="34" charset="-122"/>
                <a:cs typeface="Arial" pitchFamily="34" charset="-120"/>
              </a:rPr>
              <a:t>Схема отражает типичную последовательность политического становления в историческом тексте на английском языке.
</a:t>
            </a:r>
            <a:endParaRPr lang="en-US" sz="3200" dirty="0"/>
          </a:p>
        </p:txBody>
      </p:sp>
      <p:sp>
        <p:nvSpPr>
          <p:cNvPr id="6"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14</a:t>
            </a:r>
            <a:endParaRPr lang="en-US" sz="2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218250" y="3011005"/>
            <a:ext cx="6463500" cy="1967565"/>
          </a:xfrm>
          <a:prstGeom prst="rect">
            <a:avLst/>
          </a:prstGeom>
        </p:spPr>
      </p:pic>
      <p:sp>
        <p:nvSpPr>
          <p:cNvPr id="4" name="Text 0"/>
          <p:cNvSpPr txBox="1"/>
          <p:nvPr/>
        </p:nvSpPr>
        <p:spPr>
          <a:xfrm>
            <a:off x="11558958" y="635508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15</a:t>
            </a:r>
            <a:endParaRPr lang="en-US" sz="2300" dirty="0"/>
          </a:p>
        </p:txBody>
      </p:sp>
      <p:sp>
        <p:nvSpPr>
          <p:cNvPr id="5" name="Text 1"/>
          <p:cNvSpPr txBox="1"/>
          <p:nvPr/>
        </p:nvSpPr>
        <p:spPr>
          <a:xfrm>
            <a:off x="6958475" y="1928850"/>
            <a:ext cx="5025000" cy="41319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Сопоставление документа, его содержания и исторического смысла помогает точнее описывать изменения и использовать корректные английские формулировки.
</a:t>
            </a:r>
            <a:pPr algn="l" indent="0" marL="0">
              <a:lnSpc>
                <a:spcPct val="150041"/>
              </a:lnSpc>
              <a:buNone/>
            </a:pPr>
            <a:r>
              <a:rPr lang="en-US" sz="2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Документы превращают политические решения в юридически закреплённые факты и помогают объяснить, как менялась государственная система.
</a:t>
            </a:r>
            <a:endParaRPr lang="en-US" sz="1600" dirty="0"/>
          </a:p>
        </p:txBody>
      </p:sp>
      <p:sp>
        <p:nvSpPr>
          <p:cNvPr id="6" name="Text 2"/>
          <p:cNvSpPr txBox="1"/>
          <p:nvPr/>
        </p:nvSpPr>
        <p:spPr>
          <a:xfrm>
            <a:off x="367549" y="6492325"/>
            <a:ext cx="5649300" cy="184800"/>
          </a:xfrm>
          <a:prstGeom prst="rect">
            <a:avLst/>
          </a:prstGeom>
          <a:noFill/>
          <a:ln/>
        </p:spPr>
        <p:txBody>
          <a:bodyPr wrap="square" lIns="0" tIns="0" rIns="0" bIns="0" rtlCol="0" anchor="b"/>
          <a:lstStyle/>
          <a:p>
            <a:pPr algn="l"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подборка исторических терминов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Исторические документы и их значение в английской формулировке
</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6097481" y="2243154"/>
            <a:ext cx="6093038" cy="4614845"/>
          </a:xfrm>
          <a:prstGeom prst="rect">
            <a:avLst/>
          </a:prstGeom>
        </p:spPr>
      </p:pic>
      <p:sp>
        <p:nvSpPr>
          <p:cNvPr id="8" name="Text 0"/>
          <p:cNvSpPr txBox="1"/>
          <p:nvPr/>
        </p:nvSpPr>
        <p:spPr>
          <a:xfrm>
            <a:off x="222075" y="355600"/>
            <a:ext cx="11652425" cy="1604882"/>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Современный этап развития страны
</a:t>
            </a:r>
            <a:endParaRPr lang="en-US" sz="3200" dirty="0"/>
          </a:p>
        </p:txBody>
      </p:sp>
      <p:sp>
        <p:nvSpPr>
          <p:cNvPr id="9"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16</a:t>
            </a:r>
            <a:endParaRPr lang="en-US" sz="2300" dirty="0"/>
          </a:p>
        </p:txBody>
      </p:sp>
      <p:sp>
        <p:nvSpPr>
          <p:cNvPr id="10" name="Text 2"/>
          <p:cNvSpPr txBox="1"/>
          <p:nvPr/>
        </p:nvSpPr>
        <p:spPr>
          <a:xfrm>
            <a:off x="222075" y="2973525"/>
            <a:ext cx="2539500" cy="1143600"/>
          </a:xfrm>
          <a:prstGeom prst="rect">
            <a:avLst/>
          </a:prstGeom>
          <a:noFill/>
          <a:ln/>
        </p:spPr>
        <p:txBody>
          <a:bodyPr wrap="square" lIns="0" tIns="0" rIns="0" bIns="0" rtlCol="0" anchor="t"/>
          <a:lstStyle/>
          <a:p>
            <a:pPr algn="l" indent="0" marL="0">
              <a:lnSpc>
                <a:spcPct val="100000"/>
              </a:lnSpc>
              <a:buNone/>
            </a:pPr>
            <a:r>
              <a:rPr lang="en-US" sz="1173" b="1" dirty="0">
                <a:solidFill>
                  <a:srgbClr val="000000"/>
                </a:solidFill>
                <a:latin typeface="Arial" pitchFamily="34" charset="0"/>
                <a:ea typeface="Arial" pitchFamily="34" charset="-122"/>
                <a:cs typeface="Arial" pitchFamily="34" charset="-120"/>
              </a:rPr>
              <a:t>Экономическое обновление
</a:t>
            </a:r>
            <a:pPr algn="l" indent="0" marL="0">
              <a:lnSpc>
                <a:spcPct val="100000"/>
              </a:lnSpc>
              <a:buNone/>
            </a:pPr>
            <a:r>
              <a:rPr lang="en-US" sz="812"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857" dirty="0">
                <a:solidFill>
                  <a:srgbClr val="000000"/>
                </a:solidFill>
                <a:latin typeface="Arial" pitchFamily="34" charset="0"/>
                <a:ea typeface="Arial" pitchFamily="34" charset="-122"/>
                <a:cs typeface="Arial" pitchFamily="34" charset="-120"/>
              </a:rPr>
              <a:t>Современный период часто связан с реформами, которые поддерживают рост экономики, развитие бизнеса и повышение качества public services. В английском описании уместны слова innovation и sustainable development.
</a:t>
            </a:r>
            <a:endParaRPr lang="en-US" sz="1173" dirty="0"/>
          </a:p>
        </p:txBody>
      </p:sp>
      <p:sp>
        <p:nvSpPr>
          <p:cNvPr id="11" name="Text 3"/>
          <p:cNvSpPr txBox="1"/>
          <p:nvPr/>
        </p:nvSpPr>
        <p:spPr>
          <a:xfrm>
            <a:off x="3172058" y="2973525"/>
            <a:ext cx="2539500" cy="1143600"/>
          </a:xfrm>
          <a:prstGeom prst="rect">
            <a:avLst/>
          </a:prstGeom>
          <a:noFill/>
          <a:ln/>
        </p:spPr>
        <p:txBody>
          <a:bodyPr wrap="square" lIns="0" tIns="0" rIns="0" bIns="0" rtlCol="0" anchor="t"/>
          <a:lstStyle/>
          <a:p>
            <a:pPr algn="l" indent="0" marL="0">
              <a:lnSpc>
                <a:spcPct val="100000"/>
              </a:lnSpc>
              <a:buNone/>
            </a:pPr>
            <a:r>
              <a:rPr lang="en-US" sz="1230" b="1" dirty="0">
                <a:solidFill>
                  <a:srgbClr val="000000"/>
                </a:solidFill>
                <a:latin typeface="Arial" pitchFamily="34" charset="0"/>
                <a:ea typeface="Arial" pitchFamily="34" charset="-122"/>
                <a:cs typeface="Arial" pitchFamily="34" charset="-120"/>
              </a:rPr>
              <a:t>Цифровизация и технологии
</a:t>
            </a:r>
            <a:pPr algn="l" indent="0" marL="0">
              <a:lnSpc>
                <a:spcPct val="100000"/>
              </a:lnSpc>
              <a:buNone/>
            </a:pPr>
            <a:r>
              <a:rPr lang="en-US" sz="852"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899" dirty="0">
                <a:solidFill>
                  <a:srgbClr val="000000"/>
                </a:solidFill>
                <a:latin typeface="Arial" pitchFamily="34" charset="0"/>
                <a:ea typeface="Arial" pitchFamily="34" charset="-122"/>
                <a:cs typeface="Arial" pitchFamily="34" charset="-120"/>
              </a:rPr>
              <a:t>Digitalization меняет образование, управление и повседневную жизнь. Этот процесс помогает быстрее обмениваться информацией, улучшать доступ к услугам и расширять возможности для молодёжи в разных регионах.
</a:t>
            </a:r>
            <a:endParaRPr lang="en-US" sz="1230" dirty="0"/>
          </a:p>
        </p:txBody>
      </p:sp>
      <p:sp>
        <p:nvSpPr>
          <p:cNvPr id="12" name="Text 4"/>
          <p:cNvSpPr txBox="1"/>
          <p:nvPr/>
        </p:nvSpPr>
        <p:spPr>
          <a:xfrm>
            <a:off x="222075" y="5094450"/>
            <a:ext cx="2539500" cy="1143600"/>
          </a:xfrm>
          <a:prstGeom prst="rect">
            <a:avLst/>
          </a:prstGeom>
          <a:noFill/>
          <a:ln/>
        </p:spPr>
        <p:txBody>
          <a:bodyPr wrap="square" lIns="0" tIns="0" rIns="0" bIns="0" rtlCol="0" anchor="t"/>
          <a:lstStyle/>
          <a:p>
            <a:pPr algn="l" indent="0" marL="0">
              <a:lnSpc>
                <a:spcPct val="100000"/>
              </a:lnSpc>
              <a:buNone/>
            </a:pPr>
            <a:r>
              <a:rPr lang="en-US" sz="1209" b="1" dirty="0">
                <a:solidFill>
                  <a:srgbClr val="000000"/>
                </a:solidFill>
                <a:latin typeface="Arial" pitchFamily="34" charset="0"/>
                <a:ea typeface="Arial" pitchFamily="34" charset="-122"/>
                <a:cs typeface="Arial" pitchFamily="34" charset="-120"/>
              </a:rPr>
              <a:t>Образование и здравоохранение
</a:t>
            </a:r>
            <a:pPr algn="l" indent="0" marL="0">
              <a:lnSpc>
                <a:spcPct val="100000"/>
              </a:lnSpc>
              <a:buNone/>
            </a:pPr>
            <a:r>
              <a:rPr lang="en-US" sz="837"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883" dirty="0">
                <a:solidFill>
                  <a:srgbClr val="000000"/>
                </a:solidFill>
                <a:latin typeface="Arial" pitchFamily="34" charset="0"/>
                <a:ea typeface="Arial" pitchFamily="34" charset="-122"/>
                <a:cs typeface="Arial" pitchFamily="34" charset="-120"/>
              </a:rPr>
              <a:t>Расширение школ, университетов и медицинской сети показывает, что государство инвестирует в human capital. Такие изменения укрепляют социальную стабильность и повышают долгосрочный потенциал страны.
</a:t>
            </a:r>
            <a:endParaRPr lang="en-US" sz="1209" dirty="0"/>
          </a:p>
        </p:txBody>
      </p:sp>
      <p:sp>
        <p:nvSpPr>
          <p:cNvPr id="13" name="Text 5"/>
          <p:cNvSpPr txBox="1"/>
          <p:nvPr/>
        </p:nvSpPr>
        <p:spPr>
          <a:xfrm>
            <a:off x="3172058" y="5094450"/>
            <a:ext cx="2539500" cy="1143600"/>
          </a:xfrm>
          <a:prstGeom prst="rect">
            <a:avLst/>
          </a:prstGeom>
          <a:noFill/>
          <a:ln/>
        </p:spPr>
        <p:txBody>
          <a:bodyPr wrap="square" lIns="0" tIns="0" rIns="0" bIns="0" rtlCol="0" anchor="t"/>
          <a:lstStyle/>
          <a:p>
            <a:pPr algn="l" indent="0" marL="0">
              <a:lnSpc>
                <a:spcPct val="100000"/>
              </a:lnSpc>
              <a:buNone/>
            </a:pPr>
            <a:r>
              <a:rPr lang="en-US" sz="1270" b="1" dirty="0">
                <a:solidFill>
                  <a:srgbClr val="000000"/>
                </a:solidFill>
                <a:latin typeface="Arial" pitchFamily="34" charset="0"/>
                <a:ea typeface="Arial" pitchFamily="34" charset="-122"/>
                <a:cs typeface="Arial" pitchFamily="34" charset="-120"/>
              </a:rPr>
              <a:t>Память и преемственность
</a:t>
            </a:r>
            <a:pPr algn="l" indent="0" marL="0">
              <a:lnSpc>
                <a:spcPct val="100000"/>
              </a:lnSpc>
              <a:buNone/>
            </a:pPr>
            <a:r>
              <a:rPr lang="en-US" sz="879"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28" dirty="0">
                <a:solidFill>
                  <a:srgbClr val="000000"/>
                </a:solidFill>
                <a:latin typeface="Arial" pitchFamily="34" charset="0"/>
                <a:ea typeface="Arial" pitchFamily="34" charset="-122"/>
                <a:cs typeface="Arial" pitchFamily="34" charset="-120"/>
              </a:rPr>
              <a:t>Даже в эпоху modern development сохраняются national holidays, museums, memorials and state symbols. Они связывают настоящее с прошлым и поддерживают историческую continuity для новых поколений.
</a:t>
            </a:r>
            <a:endParaRPr lang="en-US" sz="12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17</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Диаграмма помогает увидеть, что разные этапы истории дополняют друг друга: одни укрепляют государство, другие сохраняют культуру или создают основу для модернизации.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История страны складывается из взаимосвязанных достижений: каждая эпоха contributed to future progress and laid the groundwork for the next.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схема для анализа исторических периодов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Что составляет вклад разных эпох в развитие страны
</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18</a:t>
            </a:r>
            <a:endParaRPr lang="en-US" sz="2300" dirty="0"/>
          </a:p>
        </p:txBody>
      </p:sp>
      <p:sp>
        <p:nvSpPr>
          <p:cNvPr id="8" name="Text 1"/>
          <p:cNvSpPr txBox="1"/>
          <p:nvPr/>
        </p:nvSpPr>
        <p:spPr>
          <a:xfrm>
            <a:off x="929864" y="2197099"/>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Развитие мышления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Изучение истории на английском языке заставляет сопоставлять факты, объяснять причины и делать выводы. Это развивает critical thinking и умение строить логичные аргументы.
</a:t>
            </a:r>
            <a:endParaRPr lang="en-US" sz="1800" dirty="0"/>
          </a:p>
        </p:txBody>
      </p:sp>
      <p:sp>
        <p:nvSpPr>
          <p:cNvPr id="9" name="Text 2"/>
          <p:cNvSpPr txBox="1"/>
          <p:nvPr/>
        </p:nvSpPr>
        <p:spPr>
          <a:xfrm>
            <a:off x="6889285" y="2197099"/>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Точная историческая речь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Школьник учится связывать даты, события, последствия и историческое значение в одном ответе. Такой навык особенно важен для устных выступлений и кратких письменных сообщений.
</a:t>
            </a:r>
            <a:endParaRPr lang="en-US" sz="1800" dirty="0"/>
          </a:p>
        </p:txBody>
      </p:sp>
      <p:sp>
        <p:nvSpPr>
          <p:cNvPr id="10" name="Text 3"/>
          <p:cNvSpPr txBox="1"/>
          <p:nvPr/>
        </p:nvSpPr>
        <p:spPr>
          <a:xfrm>
            <a:off x="929864" y="4237125"/>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Ценности гражданина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Тема формирует respect for heritage, civic responsibility, peace and tolerance. Эти качества помогают понимать, почему прошлое влияет на выборы и поведение людей сегодня.
</a:t>
            </a:r>
            <a:endParaRPr lang="en-US" sz="1800" dirty="0"/>
          </a:p>
        </p:txBody>
      </p:sp>
      <p:sp>
        <p:nvSpPr>
          <p:cNvPr id="11" name="Text 4"/>
          <p:cNvSpPr txBox="1"/>
          <p:nvPr/>
        </p:nvSpPr>
        <p:spPr>
          <a:xfrm>
            <a:off x="6889285" y="4237125"/>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Фразы для вывода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В итоговых ответах удобно использовать конструкции I believe that… One important lesson is… This shows that… Они помогают выразить собственную позицию ясно и убедительно.
</a:t>
            </a:r>
            <a:endParaRPr lang="en-US" sz="1800" dirty="0"/>
          </a:p>
        </p:txBody>
      </p:sp>
      <p:sp>
        <p:nvSpPr>
          <p:cNvPr id="12" name="Text 5"/>
          <p:cNvSpPr txBox="1"/>
          <p:nvPr/>
        </p:nvSpPr>
        <p:spPr>
          <a:xfrm>
            <a:off x="222075" y="355600"/>
            <a:ext cx="11616558" cy="1270000"/>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Исторические уроки для школьников 10 класса
</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096000" y="2408833"/>
            <a:ext cx="6096000" cy="4446984"/>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19</a:t>
            </a:r>
            <a:endParaRPr lang="en-US" sz="2300" dirty="0"/>
          </a:p>
        </p:txBody>
      </p:sp>
      <p:sp>
        <p:nvSpPr>
          <p:cNvPr id="10" name="Text 1"/>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Память о прошлом в school life and public life
</a:t>
            </a:r>
            <a:endParaRPr lang="en-US" sz="3200" dirty="0"/>
          </a:p>
        </p:txBody>
      </p:sp>
      <p:sp>
        <p:nvSpPr>
          <p:cNvPr id="11" name="Text 2"/>
          <p:cNvSpPr txBox="1"/>
          <p:nvPr/>
        </p:nvSpPr>
        <p:spPr>
          <a:xfrm>
            <a:off x="352427" y="2406651"/>
            <a:ext cx="5457822" cy="665147"/>
          </a:xfrm>
          <a:prstGeom prst="rect">
            <a:avLst/>
          </a:prstGeom>
          <a:noFill/>
          <a:ln/>
        </p:spPr>
        <p:txBody>
          <a:bodyPr wrap="square" lIns="0" tIns="0" rIns="0" bIns="0" rtlCol="0" anchor="ctr"/>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Праздники и даты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00" dirty="0">
                <a:solidFill>
                  <a:srgbClr val="000000"/>
                </a:solidFill>
                <a:latin typeface="Arial" pitchFamily="34" charset="0"/>
                <a:ea typeface="Arial" pitchFamily="34" charset="-122"/>
                <a:cs typeface="Arial" pitchFamily="34" charset="-120"/>
              </a:rPr>
              <a:t>National holidays and commemorative dates remind people about important events and shared values. They create moments for remembrance, tribute and reflection on collective memory.
</a:t>
            </a:r>
            <a:endParaRPr lang="en-US" sz="1500" dirty="0"/>
          </a:p>
        </p:txBody>
      </p:sp>
      <p:sp>
        <p:nvSpPr>
          <p:cNvPr id="12" name="Text 3"/>
          <p:cNvSpPr txBox="1"/>
          <p:nvPr/>
        </p:nvSpPr>
        <p:spPr>
          <a:xfrm>
            <a:off x="352427" y="3140476"/>
            <a:ext cx="5457822" cy="665147"/>
          </a:xfrm>
          <a:prstGeom prst="rect">
            <a:avLst/>
          </a:prstGeom>
          <a:noFill/>
          <a:ln/>
        </p:spPr>
        <p:txBody>
          <a:bodyPr wrap="square" lIns="0" tIns="0" rIns="0" bIns="0" rtlCol="0" anchor="ctr"/>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Памятники и музеи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00" dirty="0">
                <a:solidFill>
                  <a:srgbClr val="000000"/>
                </a:solidFill>
                <a:latin typeface="Arial" pitchFamily="34" charset="0"/>
                <a:ea typeface="Arial" pitchFamily="34" charset="-122"/>
                <a:cs typeface="Arial" pitchFamily="34" charset="-120"/>
              </a:rPr>
              <a:t>Monuments, museums and memorial sites preserve heritage in visible form. They help visitors connect names, places and stories with real historical experience.
</a:t>
            </a:r>
            <a:endParaRPr lang="en-US" sz="1500" dirty="0"/>
          </a:p>
        </p:txBody>
      </p:sp>
      <p:sp>
        <p:nvSpPr>
          <p:cNvPr id="13" name="Text 4"/>
          <p:cNvSpPr txBox="1"/>
          <p:nvPr/>
        </p:nvSpPr>
        <p:spPr>
          <a:xfrm>
            <a:off x="352427" y="3874301"/>
            <a:ext cx="5457822" cy="665147"/>
          </a:xfrm>
          <a:prstGeom prst="rect">
            <a:avLst/>
          </a:prstGeom>
          <a:noFill/>
          <a:ln/>
        </p:spPr>
        <p:txBody>
          <a:bodyPr wrap="square" lIns="0" tIns="0" rIns="0" bIns="0" rtlCol="0" anchor="ctr"/>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Школьное изучение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00" dirty="0">
                <a:solidFill>
                  <a:srgbClr val="000000"/>
                </a:solidFill>
                <a:latin typeface="Arial" pitchFamily="34" charset="0"/>
                <a:ea typeface="Arial" pitchFamily="34" charset="-122"/>
                <a:cs typeface="Arial" pitchFamily="34" charset="-120"/>
              </a:rPr>
              <a:t>School lessons make history part of daily learning, not only public ceremony. Through reading and discussion, students understand how the past shapes the present.
</a:t>
            </a:r>
            <a:endParaRPr lang="en-US" sz="1500" dirty="0"/>
          </a:p>
        </p:txBody>
      </p:sp>
      <p:sp>
        <p:nvSpPr>
          <p:cNvPr id="14" name="Text 5"/>
          <p:cNvSpPr txBox="1"/>
          <p:nvPr/>
        </p:nvSpPr>
        <p:spPr>
          <a:xfrm>
            <a:off x="352427" y="4608127"/>
            <a:ext cx="5457822" cy="665147"/>
          </a:xfrm>
          <a:prstGeom prst="rect">
            <a:avLst/>
          </a:prstGeom>
          <a:noFill/>
          <a:ln/>
        </p:spPr>
        <p:txBody>
          <a:bodyPr wrap="square" lIns="0" tIns="0" rIns="0" bIns="0" rtlCol="0" anchor="ctr"/>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Семейные истории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00" dirty="0">
                <a:solidFill>
                  <a:srgbClr val="000000"/>
                </a:solidFill>
                <a:latin typeface="Arial" pitchFamily="34" charset="0"/>
                <a:ea typeface="Arial" pitchFamily="34" charset="-122"/>
                <a:cs typeface="Arial" pitchFamily="34" charset="-120"/>
              </a:rPr>
              <a:t>Family stories pass memory from generation to generation and give historical facts personal meaning. This makes history more concrete, emotional and easier to remember.
</a:t>
            </a:r>
            <a:endParaRPr lang="en-US" sz="1500" dirty="0"/>
          </a:p>
        </p:txBody>
      </p:sp>
      <p:sp>
        <p:nvSpPr>
          <p:cNvPr id="15" name="Text 6"/>
          <p:cNvSpPr txBox="1"/>
          <p:nvPr/>
        </p:nvSpPr>
        <p:spPr>
          <a:xfrm>
            <a:off x="352427" y="5341953"/>
            <a:ext cx="5457822" cy="665147"/>
          </a:xfrm>
          <a:prstGeom prst="rect">
            <a:avLst/>
          </a:prstGeom>
          <a:noFill/>
          <a:ln/>
        </p:spPr>
        <p:txBody>
          <a:bodyPr wrap="square" lIns="0" tIns="0" rIns="0" bIns="0" rtlCol="0" anchor="ctr"/>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Общественная связь поколений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00" dirty="0">
                <a:solidFill>
                  <a:srgbClr val="000000"/>
                </a:solidFill>
                <a:latin typeface="Arial" pitchFamily="34" charset="0"/>
                <a:ea typeface="Arial" pitchFamily="34" charset="-122"/>
                <a:cs typeface="Arial" pitchFamily="34" charset="-120"/>
              </a:rPr>
              <a:t>Public remembrance keeps communities connected to their roots and strengthens respect for the people who lived before us. It shows why preservation matters.
</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5959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740400" y="932250"/>
            <a:ext cx="9940500" cy="4993500"/>
          </a:xfrm>
          <a:prstGeom prst="rect">
            <a:avLst/>
          </a:prstGeom>
          <a:noFill/>
          <a:ln/>
        </p:spPr>
        <p:txBody>
          <a:bodyPr wrap="square" lIns="0" tIns="0" rIns="0" bIns="0" rtlCol="0" anchor="ctr"/>
          <a:lstStyle/>
          <a:p>
            <a:pPr algn="l" indent="0" marL="0">
              <a:lnSpc>
                <a:spcPct val="100000"/>
              </a:lnSpc>
              <a:buNone/>
            </a:pPr>
            <a:r>
              <a:rPr lang="en-US" sz="4000" b="1" dirty="0">
                <a:solidFill>
                  <a:srgbClr val="FFFFFF"/>
                </a:solidFill>
                <a:latin typeface="Arial" pitchFamily="34" charset="0"/>
                <a:ea typeface="Arial" pitchFamily="34" charset="-122"/>
                <a:cs typeface="Arial" pitchFamily="34" charset="-120"/>
              </a:rPr>
              <a:t>Unit 5: история как путь преемственности
</a:t>
            </a:r>
            <a:pPr algn="l" indent="0" marL="0">
              <a:lnSpc>
                <a:spcPct val="100000"/>
              </a:lnSpc>
              <a:buNone/>
            </a:pPr>
            <a:r>
              <a:rPr lang="en-US" sz="4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FFFFFF"/>
                </a:solidFill>
                <a:latin typeface="Arial" pitchFamily="34" charset="0"/>
                <a:ea typeface="Arial" pitchFamily="34" charset="-122"/>
                <a:cs typeface="Arial" pitchFamily="34" charset="-120"/>
              </a:rPr>
              <a:t>История страны показывает движение от ранних поселений к современному государству через испытания, реформы и борьбу за независимость. Понимание этого пути укрепляет identity, unity and responsibility.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2026-05-31T17:01:34Z</dcterms:created>
  <dcterms:modified xsi:type="dcterms:W3CDTF">2026-05-31T17:01:34Z</dcterms:modified>
</cp:coreProperties>
</file>