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тип населения: ярлык или факт?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удобный ярлык не заменяет научное объяснение?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обобщения требуют проверки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людей часто описывали по внешнему ярлыку, но наука изучает популяции, миграции и изменчивость признаков. Для Азии это особенно важно: здесь сосуществуют тысячи языков, религий и историй смешения.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скрывается за словом «тип»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2875" y="218282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«тип» помогает быстро обобщать, но в разговоре о людях он легко подменяет анализ готовым стереотипом и скрывает важные различия.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2875" y="174467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сокращение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22925" y="218277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«азиатский тип» смешивает внешность, происхождение и культуру, хотя это разные уровни описания, которые нельзя уравнивать без потери смысла.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122925" y="174472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уровней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24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внешние признаки встречаются у разных народов, а один народ может включать множество вариантов внешности, языка и семейной истории.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24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набор черт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5122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ярлык кажется объяснением, человек перестаёт видеть реальное разнообразие и начинает подгонять факты под заранее готовую схему.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122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Ловушка стереотипа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3419" y="2199550"/>
            <a:ext cx="5657161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и их границы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антропология и социокультурные исследования.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Понятия, которыми важно пользоваться точно, относятся к разным уровням описания человека и общества.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термин не заменяет другой: внешность, происхождение, язык и культура описываются отдельно.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людей классифицировали раньше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как критерий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и начале XX века людей пытались распределять по «расам» по внешним признакам и измерениям черепа. Такие схемы выглядели научно, но часто отражали предубеждения своего времени.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4812225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вместо анализа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12225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классификации нередко строились так, будто различия между группами естественно образуют иерархию. На деле они упрощали сложную реальность и поддерживали социальное неравенство, а не объективное знание.
</a:t>
            </a:r>
            <a:endParaRPr lang="en-US" sz="1066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вариативности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стало ясно, что человеческие признаки распределяются непрерывно, а люди постоянно перемещались и смешивались. Поэтому современные исследования опираются не на жесткие типы, а на вариативность и историю миграций.
</a:t>
            </a:r>
            <a:endParaRPr lang="en-US" sz="989" dirty="0"/>
          </a:p>
        </p:txBody>
      </p:sp>
      <p:sp>
        <p:nvSpPr>
          <p:cNvPr id="16" name="Text 8"/>
          <p:cNvSpPr txBox="1"/>
          <p:nvPr/>
        </p:nvSpPr>
        <p:spPr>
          <a:xfrm>
            <a:off x="4812225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научная рамка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12225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антропология рассматривает человека как часть единого вида с внутренним разнообразием, которое нельзя свести к нескольким внешним схемам без серьезных искажений.
</a:t>
            </a:r>
            <a:endParaRPr lang="en-US" sz="10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ярлык не описывает всех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принципа популяционной вариативности; не эмпирический набор данных.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внутри групп значения широко распределены и перекрываются между собой, поэтому границы между ними не выглядят жёсткими.
</a:t>
            </a:r>
            <a:endParaRPr lang="en-US" sz="1364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внутри групп сопоставим с различиями между ними, поэтому один ярлык плохо описывает реальное разнообразие.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5561"/>
            <a:ext cx="2808000" cy="23418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000" y="1225561"/>
            <a:ext cx="2808000" cy="23418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8000" y="1225561"/>
            <a:ext cx="2808000" cy="23418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миры внутри одного континента
</a:t>
            </a:r>
            <a:endParaRPr lang="en-US" sz="2947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арктических побережий до влажных островов Азия соединяет территории, которые живут по разным природным ритмам. Климат, хозяйство и способы передвижения формировали здесь очень разные уклады жизни, иногда на расстоянии одного перевала.
</a:t>
            </a:r>
            <a:endParaRPr lang="en-US" sz="861" dirty="0"/>
          </a:p>
        </p:txBody>
      </p:sp>
      <p:sp>
        <p:nvSpPr>
          <p:cNvPr id="12" name="Text 3"/>
          <p:cNvSpPr txBox="1"/>
          <p:nvPr/>
        </p:nvSpPr>
        <p:spPr>
          <a:xfrm>
            <a:off x="374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контрастов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6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густонаселённых городах и на островах рядом существуют общины с разной памятью, религией и повседневными обычаями. Поэтому соседние территории могут быть культурно ближе к далёким регионам, чем к ближайшим соседям.
</a:t>
            </a:r>
            <a:endParaRPr lang="en-US" sz="944" dirty="0"/>
          </a:p>
        </p:txBody>
      </p:sp>
      <p:sp>
        <p:nvSpPr>
          <p:cNvPr id="14" name="Text 5"/>
          <p:cNvSpPr txBox="1"/>
          <p:nvPr/>
        </p:nvSpPr>
        <p:spPr>
          <a:xfrm>
            <a:off x="6170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без одинаковости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68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и пустынях исторически возникали маршруты кочевников, торговцев и армий. Здесь языки, традиции и родственные связи могли меняться на протяжении нескольких поколений, не исчезая полностью, а переплетаясь друг с другом.
</a:t>
            </a:r>
            <a:endParaRPr lang="en-US" sz="882" dirty="0"/>
          </a:p>
        </p:txBody>
      </p:sp>
      <p:sp>
        <p:nvSpPr>
          <p:cNvPr id="16" name="Text 7"/>
          <p:cNvSpPr txBox="1"/>
          <p:nvPr/>
        </p:nvSpPr>
        <p:spPr>
          <a:xfrm>
            <a:off x="3272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движения и смешения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350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6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нельзя упростить до внешности
</a:t>
            </a:r>
            <a:endParaRPr lang="en-US" sz="2596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157430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Азии сосуществуют сотни языков и диалектов, а вместе с ними — разные формы письменности и традиции устной передачи знаний. Язык сам по себе уже показывает, насколько условен единый внешний шаблон.
</a:t>
            </a:r>
            <a:endParaRPr lang="en-US" sz="886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1344273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маркер разнообразия
</a:t>
            </a:r>
            <a:endParaRPr lang="en-US" sz="1145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441510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Китайские, арабские, индийские, тюркские, японские и многие другие культурные пространства нельзя свести к одному образу. У каждого из них своя история, и она не читается по чертам лица.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4185122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не видна с первого взгляда
</a:t>
            </a:r>
            <a:endParaRPr lang="en-US" sz="1145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2521234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региона включает несколько крупных традиций и множество локальных практик. Вера влияет на календарь, обряды, семейные правила и повседневный этикет, но не задаёт единую внешность или общий «тип».
</a:t>
            </a:r>
            <a:endParaRPr lang="en-US" sz="882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2291249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религиозные миры
</a:t>
            </a:r>
            <a:endParaRPr lang="en-US" sz="1145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3468167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Пища, одежда и нормы поведения зависят от климата, истории и соседства народов. То, что считается обычным в одной стране, может быть редкостью или признаком статуса в другой.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3238177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формируется средой
</a:t>
            </a:r>
            <a:endParaRPr lang="en-US" sz="11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как диапазон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принципа распределения признаков в популяциях; не эмпирическая выборка.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популяциях каждый признак имеет диапазон значений. Поэтому внешность описывают не по «правильному» образцу, а по распределению, частотам и пересечениям вариантов.
</a:t>
            </a:r>
            <a:endParaRPr lang="en-US" sz="1213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признаков нет одной нормы для всех: значения распределяются по диапазону и частично перекрываются между группами.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любыми двумя людьми намного больше общего, чем различий, поэтому происхождение не сводится к одной метке.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биология, обобщённые данные о геноме Homo sapiens.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99,9%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геномов у людей совпадает в среднем.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регион не равен генетической границе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3150" y="21479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Миграции, торговля и смешанные браки веками связывали соседние территории. Поэтому внешне и генетически близкие люди могут жить далеко друг от друга, а соседи — заметно различаться.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23150" y="17813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перемещения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23150" y="31706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государств и регионов редко совпадают с границами наследования. Люди наследуют признаки от многих поколений, поэтому одна административная зона не образует единую биологическую линию.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3150" y="28040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границы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3150" y="41933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формируются постепенно, через контакты и обмен. Когда история расселения сложна, один ярлык не объясняет ни происхождение, ни внешность, ни культурную принадлежность человека.
</a:t>
            </a:r>
            <a:endParaRPr lang="en-US" sz="891" dirty="0"/>
          </a:p>
        </p:txBody>
      </p:sp>
      <p:sp>
        <p:nvSpPr>
          <p:cNvPr id="16" name="Text 7"/>
          <p:cNvSpPr txBox="1"/>
          <p:nvPr/>
        </p:nvSpPr>
        <p:spPr>
          <a:xfrm>
            <a:off x="523150" y="38267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наследие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образа к стереотипу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Медиа, карикатуры и семейные рассказы усиливают устойчивые визуальные шаблоны, а затем работает эффект подтверждения.
</a:t>
            </a:r>
            <a:endParaRPr lang="en-US" sz="14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генома показывает, что люди различаются гораздо меньше, чем кажется по внешним ярлыкам. Именно поэтому «тип» не может объяснить личность и способности.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NHGRI, Human Genome Project / Genome.gov (обобщённая оценка сходства генома человека)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99,9%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геномов у любых двух людей в среднем совпадает.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300" y="2813770"/>
            <a:ext cx="8447400" cy="19798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7596300" cy="10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точнее и уважительнее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09925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факта к выводу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409925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отделяйте наблюдение от вывода: описывайте то, что действительно известно, и не подменяйте факты общими словами. Это снижает риск случайной обобщающей формулировки.
</a:t>
            </a:r>
            <a:endParaRPr lang="en-US" sz="743" dirty="0"/>
          </a:p>
        </p:txBody>
      </p:sp>
      <p:sp>
        <p:nvSpPr>
          <p:cNvPr id="17" name="Text 4"/>
          <p:cNvSpPr txBox="1"/>
          <p:nvPr/>
        </p:nvSpPr>
        <p:spPr>
          <a:xfrm>
            <a:off x="6962050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Задавайте уточнение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962050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сомнение, спросите, какое именно сообщество или исторический контекст имеется в виду. Вежливый уточняющий вопрос часто делает разговор точнее и уважительнее.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4778008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Убирайте лишнее обобщение
</a:t>
            </a:r>
            <a:endParaRPr lang="en-US" sz="996" dirty="0"/>
          </a:p>
        </p:txBody>
      </p:sp>
      <p:sp>
        <p:nvSpPr>
          <p:cNvPr id="20" name="Text 7"/>
          <p:cNvSpPr txBox="1"/>
          <p:nvPr/>
        </p:nvSpPr>
        <p:spPr>
          <a:xfrm>
            <a:off x="4778008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слов, которые звучат как универсальная характеристика группы. Вместо этого используйте нейтральные и проверяемые обозначения, соответствующие теме разговора и реальным данным.
</a:t>
            </a:r>
            <a:endParaRPr lang="en-US" sz="743" dirty="0"/>
          </a:p>
        </p:txBody>
      </p:sp>
      <p:sp>
        <p:nvSpPr>
          <p:cNvPr id="21" name="Text 8"/>
          <p:cNvSpPr txBox="1"/>
          <p:nvPr/>
        </p:nvSpPr>
        <p:spPr>
          <a:xfrm>
            <a:off x="2593967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точный уровень
</a:t>
            </a:r>
            <a:endParaRPr lang="en-US" sz="1038" dirty="0"/>
          </a:p>
        </p:txBody>
      </p:sp>
      <p:sp>
        <p:nvSpPr>
          <p:cNvPr id="22" name="Text 9"/>
          <p:cNvSpPr txBox="1"/>
          <p:nvPr/>
        </p:nvSpPr>
        <p:spPr>
          <a:xfrm>
            <a:off x="2593967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уточняйте уровень описания: страна, народ, язык, регион, семейная история. Чем конкретнее термин, тем меньше вероятность смешать внешность, культуру и происхождение.
</a:t>
            </a:r>
            <a:endParaRPr lang="en-US" sz="7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980914"/>
            <a:ext cx="4637700" cy="19028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критического мышления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принципам критического мышления и научной аргументации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выводом о людях полезно проверить, на чём он основан: на фактах, на данных или на привычном стереотипе. Короткий чек-лист помогает не смешивать разные уровни описания.
</a:t>
            </a:r>
            <a:endParaRPr lang="en-US" sz="1213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на любой пункт неясен, утверждение требует проверки; это помогает отличать научное описание от ярлыка.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наука и образование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299450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антропология описывает различия как непрерывный спектр, а не как набор закрытых коробок. Это помогает увидеть переходы между группами, а не искусственные жесткие границы.
</a:t>
            </a:r>
            <a:endParaRPr lang="en-US" sz="753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069750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спектр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059925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показывает, что все люди принадлежат к одному виду Homo sapiens и имеют очень высокую общую долю генома. Различия важны, но они не превращаются в отдельные биологические блоки.
</a:t>
            </a:r>
            <a:endParaRPr lang="en-US" sz="753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283030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382050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популяций учитывают миграции, смешение и исторические контакты. Поэтому происхождение человека обычно многослойно и не сводится к одной метке или одному региону.
</a:t>
            </a:r>
            <a:endParaRPr lang="en-US" sz="753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59085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история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458105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учит проверять источники, замечать подмену понятий и распознавать псевдонаучные схемы. Это особенно важно, когда простые объяснения выглядят убедительнее, чем реальные данные.
</a:t>
            </a:r>
            <a:endParaRPr lang="en-US" sz="753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4351424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проверки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850" y="2190150"/>
            <a:ext cx="432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850" y="2190150"/>
            <a:ext cx="576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09850" y="2190150"/>
            <a:ext cx="576000" cy="57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типичных утверждений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11850" y="3550225"/>
            <a:ext cx="2292300" cy="8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неверно: внешнее сходство не означает одинаковое происхождение, опыт или характер. Такая формула стирает различия внутри огромных и очень разных по истории групп.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511850" y="3023000"/>
            <a:ext cx="22923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«Все азиаты похожи»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7850" y="3550225"/>
            <a:ext cx="2292300" cy="8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неверно: культура формируется языком, традициями, историей и средой, а не только внешностью. Один и тот же внешний признак встречается у людей с совершенно разными культурными мирами.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6307850" y="3023000"/>
            <a:ext cx="22923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«Внешность объясняет культуру»
</a:t>
            </a:r>
            <a:endParaRPr lang="en-US" sz="1497" dirty="0"/>
          </a:p>
        </p:txBody>
      </p:sp>
      <p:sp>
        <p:nvSpPr>
          <p:cNvPr id="15" name="Text 6"/>
          <p:cNvSpPr txBox="1"/>
          <p:nvPr/>
        </p:nvSpPr>
        <p:spPr>
          <a:xfrm>
            <a:off x="3409850" y="3550225"/>
            <a:ext cx="2292300" cy="8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частично верно только в узком смысле: у конкретной популяции могут быть общие исторические черты. Но их нельзя автоматически переносить на весь континент.
</a:t>
            </a:r>
            <a:endParaRPr lang="en-US" sz="1133" dirty="0"/>
          </a:p>
        </p:txBody>
      </p:sp>
      <p:sp>
        <p:nvSpPr>
          <p:cNvPr id="16" name="Text 7"/>
          <p:cNvSpPr txBox="1"/>
          <p:nvPr/>
        </p:nvSpPr>
        <p:spPr>
          <a:xfrm>
            <a:off x="3409850" y="3023000"/>
            <a:ext cx="22923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 регионе есть общие черты»
</a:t>
            </a:r>
            <a:endParaRPr lang="en-US" sz="14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точность важнее ярлыка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23150" y="1991352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слова лучше описывают человека, чем расплывчатый ярлык. Если назвать страну, народ или язык, собеседник получает информацию, а не готовый стереотип.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23150" y="1745650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endParaRPr lang="en-US" sz="1198" dirty="0"/>
          </a:p>
        </p:txBody>
      </p:sp>
      <p:sp>
        <p:nvSpPr>
          <p:cNvPr id="14" name="Text 4"/>
          <p:cNvSpPr txBox="1"/>
          <p:nvPr/>
        </p:nvSpPr>
        <p:spPr>
          <a:xfrm>
            <a:off x="523150" y="2816344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язык уменьшает риск ошибок в школе, в новостях и в повседневном разговоре. Он помогает обсуждать различия спокойно, без лишних предположений о человеке.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23150" y="2570642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искажений
</a:t>
            </a:r>
            <a:endParaRPr lang="en-US" sz="1198" dirty="0"/>
          </a:p>
        </p:txBody>
      </p:sp>
      <p:sp>
        <p:nvSpPr>
          <p:cNvPr id="16" name="Text 6"/>
          <p:cNvSpPr txBox="1"/>
          <p:nvPr/>
        </p:nvSpPr>
        <p:spPr>
          <a:xfrm>
            <a:off x="523150" y="364133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формулировка опирается на проверяемые данные, разговор становится научно корректным. Это особенно важно там, где легко перепутать внешность, происхождение и культуру.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23150" y="3395633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Корректность вывода
</a:t>
            </a:r>
            <a:endParaRPr lang="en-US" sz="1198" dirty="0"/>
          </a:p>
        </p:txBody>
      </p:sp>
      <p:sp>
        <p:nvSpPr>
          <p:cNvPr id="18" name="Text 8"/>
          <p:cNvSpPr txBox="1"/>
          <p:nvPr/>
        </p:nvSpPr>
        <p:spPr>
          <a:xfrm>
            <a:off x="523150" y="4466327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Уважительная речь показывает, что перед нами не абстрактный «тип», а конкретный человек. Такой подход поддерживает доверие и делает общение более зрелым.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23150" y="4220625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личности
</a:t>
            </a:r>
            <a:endParaRPr lang="en-US" sz="119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2418124"/>
            <a:ext cx="3738900" cy="2165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4147200" cy="18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человеческая идентичность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72000" y="589800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 социальная среда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572000" y="996125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наследует язык, привычки и представления не только от семьи, но и от школы, друзей и среды. Поэтому идентичность всегда шире одной формальной категории.
</a:t>
            </a:r>
            <a:endParaRPr lang="en-US" sz="1059" dirty="0"/>
          </a:p>
        </p:txBody>
      </p:sp>
      <p:sp>
        <p:nvSpPr>
          <p:cNvPr id="14" name="Text 4"/>
          <p:cNvSpPr txBox="1"/>
          <p:nvPr/>
        </p:nvSpPr>
        <p:spPr>
          <a:xfrm>
            <a:off x="4572000" y="3916525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Самоопределение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572000" y="4322850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вопрос «кто ты?» не сводится к одному происхождению. Он требует уважения к тому, как сам человек понимает свою биографию и свои связи.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72000" y="2807616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принадлежностей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572000" y="3213942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может одновременно ощущать себя частью семьи, города, народа и страны. Эти связи не исключают друг друга, а сосуществуют и дополняют друг друга.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572000" y="1698708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выбор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4572000" y="2105034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история тоже важна: переезд, обучение, дружба и опыт выбора меняют то, с кем человек себя связывает. Идентичность развивается, а не фиксируется навсегда.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точность против ярлыка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«Азиатский тип» — это бытовое упрощение, а не научная категория. Люди различаются по диапазонам признаков, культура и происхождение не совпадают, а уважительный язык помогает видеть реальное разнообразие.
</a:t>
            </a:r>
            <a:endParaRPr lang="en-US" sz="1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2026-07-27T02:21:17Z</dcterms:created>
  <dcterms:modified xsi:type="dcterms:W3CDTF">2026-07-27T02:21:17Z</dcterms:modified>
</cp:coreProperties>
</file>