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image" Target="../media/image-15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066" y="1069925"/>
            <a:ext cx="3155218" cy="3170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60200" y="370725"/>
            <a:ext cx="40905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960200" y="1156500"/>
            <a:ext cx="4090500" cy="28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96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романтической прозы: как меняется представление о человеке и мире
</a:t>
            </a:r>
            <a:pPr algn="l" indent="0" marL="0">
              <a:lnSpc>
                <a:spcPct val="100000"/>
              </a:lnSpc>
              <a:buNone/>
            </a:pPr>
            <a:r>
              <a:rPr lang="en-US" sz="131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Личность, чувство и тайна вместо уверенности в разуме.
</a:t>
            </a:r>
            <a:endParaRPr lang="en-US" sz="329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0150" y="1213600"/>
            <a:ext cx="4829100" cy="23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Французская революция, наполеоновские войны и смена политических порядков усилили ощущение нестабильности. Писатели все чаще обращались к истории, фольклору и внутреннему миру человека, ищя опору не во внешнем устройстве, а в переживании и памяти.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4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на рубеже эпох: почему рождается романтическая проза
</a:t>
            </a:r>
            <a:endParaRPr lang="en-US" sz="2104" dirty="0"/>
          </a:p>
        </p:txBody>
      </p:sp>
      <p:sp>
        <p:nvSpPr>
          <p:cNvPr id="8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987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Просветительская литература исходила из того, что разум способен объяснить мир и исправить человека через воспитание, поэтому герой часто рассматривался как носитель универсальных свойств.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418224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Романтики увидели пределы этой модели: жизнь показала силу страстей, случайности, трагических разломов и состояний души, которые не укладываются в рациональные схемы.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269462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литература стала пространством субъективной правды, где особенно важны уникальная судьба, воображение, эмоциональная глубина и внутренний конфликт героя.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6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 просветительской модели в литературе
</a:t>
            </a:r>
            <a:endParaRPr lang="en-US" sz="273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48950" y="1203795"/>
            <a:ext cx="1729200" cy="16532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63675" y="1203795"/>
            <a:ext cx="1729200" cy="165321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582125" y="3099650"/>
            <a:ext cx="2437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Йена: литература ночи, сна и философского поиска
</a:t>
            </a:r>
            <a:pPr algn="ctr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1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раннем немецком романтизме, связанном с йенским кружком, прозa становится лабораторией новых художественных форм. У Новалиса и Людвига Тика реальность словно расслаивается на видимое и скрытое, а ночь, музыка и старинные книги создают атмосферу тайны и ожидания.
</a:t>
            </a:r>
            <a:endParaRPr lang="en-US" sz="1050" dirty="0"/>
          </a:p>
        </p:txBody>
      </p:sp>
      <p:sp>
        <p:nvSpPr>
          <p:cNvPr id="8" name="Text 2"/>
          <p:cNvSpPr txBox="1"/>
          <p:nvPr/>
        </p:nvSpPr>
        <p:spPr>
          <a:xfrm>
            <a:off x="5172300" y="3099650"/>
            <a:ext cx="2437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Гофман: городской пейзаж и вторжение необычного
</a:t>
            </a:r>
            <a:pPr algn="ctr" indent="0" marL="0">
              <a:lnSpc>
                <a:spcPct val="100000"/>
              </a:lnSpc>
              <a:buNone/>
            </a:pPr>
            <a:r>
              <a:rPr lang="en-US" sz="114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Э.Т.А. Гофмана повседневный мир внезапно раскрывает свою тревожную сторону. Ночной город, свечи, готическая архитектура и романтический пейзаж подчеркивают, что за привычной поверхностью может скрываться ирония, безумие и двойная природа человека.
</a:t>
            </a:r>
            <a:endParaRPr lang="en-US" sz="1144" dirty="0"/>
          </a:p>
        </p:txBody>
      </p:sp>
      <p:sp>
        <p:nvSpPr>
          <p:cNvPr id="9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4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Германия: ранний романтизм и рождение фантастической прозы
</a:t>
            </a:r>
            <a:endParaRPr lang="en-US" sz="210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8588" y="1516071"/>
            <a:ext cx="391500" cy="391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56656" y="1512471"/>
            <a:ext cx="348862" cy="398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538325" y="1512471"/>
            <a:ext cx="299025" cy="3987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Новалис и романтический поиск идеала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12" name="Text 2"/>
          <p:cNvSpPr txBox="1"/>
          <p:nvPr/>
        </p:nvSpPr>
        <p:spPr>
          <a:xfrm>
            <a:off x="581349" y="2260600"/>
            <a:ext cx="2267700" cy="19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«Генрихе фон Офтердингене» главное событие происходит не снаружи, а внутри героя: его путь — это постепенное формирование личности и сознания.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1498601" y="1291325"/>
            <a:ext cx="1350300" cy="8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Духовное становление
</a:t>
            </a:r>
            <a:endParaRPr lang="en-US" sz="1600" dirty="0"/>
          </a:p>
        </p:txBody>
      </p:sp>
      <p:sp>
        <p:nvSpPr>
          <p:cNvPr id="14" name="Text 4"/>
          <p:cNvSpPr txBox="1"/>
          <p:nvPr/>
        </p:nvSpPr>
        <p:spPr>
          <a:xfrm>
            <a:off x="3438099" y="2260600"/>
            <a:ext cx="2267700" cy="19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образ выражает стремление к недостижимому идеалу, полноте смысла и гармонии. Он становится символом романтической мечты, которая не совпадает с обыденностью.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4355351" y="1291325"/>
            <a:ext cx="1350300" cy="8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Голубой цветок
</a:t>
            </a:r>
            <a:endParaRPr lang="en-US" sz="1600" dirty="0"/>
          </a:p>
        </p:txBody>
      </p:sp>
      <p:sp>
        <p:nvSpPr>
          <p:cNvPr id="16" name="Text 6"/>
          <p:cNvSpPr txBox="1"/>
          <p:nvPr/>
        </p:nvSpPr>
        <p:spPr>
          <a:xfrm>
            <a:off x="6294849" y="2260600"/>
            <a:ext cx="2267700" cy="19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Новалис использует сон, воспоминание, намек и философскую символику, чтобы показать мир как многослойную реальность, где скрытое важнее прямого объяснения.
</a:t>
            </a:r>
            <a:endParaRPr lang="en-US" sz="1400" dirty="0"/>
          </a:p>
        </p:txBody>
      </p:sp>
      <p:sp>
        <p:nvSpPr>
          <p:cNvPr id="17" name="Text 7"/>
          <p:cNvSpPr txBox="1"/>
          <p:nvPr/>
        </p:nvSpPr>
        <p:spPr>
          <a:xfrm>
            <a:off x="7212101" y="1291325"/>
            <a:ext cx="1350300" cy="8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и символ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97400" y="219054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«Песочном человеке» и «Золотом горшке» особенно заметны двойничество, художественное безумие и психологическая неустойчивость, когда граница между мечтой и действительностью оказывается подвижной.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088575" y="241125"/>
            <a:ext cx="2585400" cy="46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Э.Т.А. Гофман: фантастика как способ увидеть скрытую реальность
</a:t>
            </a:r>
            <a:endParaRPr lang="en-US" sz="3000" dirty="0"/>
          </a:p>
        </p:txBody>
      </p:sp>
      <p:sp>
        <p:nvSpPr>
          <p:cNvPr id="10" name="Text 3"/>
          <p:cNvSpPr txBox="1"/>
          <p:nvPr/>
        </p:nvSpPr>
        <p:spPr>
          <a:xfrm>
            <a:off x="3997400" y="59929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прозе Гофмана бытовая сцена почти всегда может быть нарушена внезапным вторжением странного, мистического или гротескного, и именно это делает мир тревожно неустойчивым.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011900" y="378179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Гофман показывает, что привычная реальность не является окончательной: она многослойна, а скрытые силы могут проявляться через фантазию, страх и творческое воображение.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часто мотивы соединяются в образах героя-странника и в сценах ночного переживания, где внешнее действие уступает место внутреннему опыту.
</a:t>
            </a:r>
            <a:pPr algn="l" indent="0" marL="0">
              <a:lnSpc>
                <a:spcPct val="100000"/>
              </a:lnSpc>
              <a:buNone/>
            </a:pPr>
            <a:r>
              <a:rPr lang="en-US" sz="157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7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романтическую прозу объединяют не сюжеты, а устойчивые смысловые узлы: тайна, фантастика и разлад личности.
</a:t>
            </a:r>
            <a:endParaRPr lang="en-US" sz="1578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произведениям романтической прозы Германии, Англии и Франции; данные отражают аналитическую группировку мотивов, 2025.
</a:t>
            </a:r>
            <a:endParaRPr lang="en-US" sz="1151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63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мотивы ранней романтической прозы
</a:t>
            </a:r>
            <a:endParaRPr lang="en-US" sz="2763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04025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Вальтер Скотт сделал прошлое не музейным, а живым: историческая эпоха у него проявляется через быт, речь, обычаи и столкновение социальных сил.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72333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4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Англия: исторический роман как форма романтической прозы
</a:t>
            </a:r>
            <a:endParaRPr lang="en-US" sz="2104" dirty="0"/>
          </a:p>
        </p:txBody>
      </p:sp>
      <p:sp>
        <p:nvSpPr>
          <p:cNvPr id="9" name="Text 2"/>
          <p:cNvSpPr txBox="1"/>
          <p:nvPr/>
        </p:nvSpPr>
        <p:spPr>
          <a:xfrm>
            <a:off x="704025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значение получает национальный колорит: детали одежды, обычаев и местного уклада помогают читателю почувствовать конкретность времени и пространства.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37050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роман показывает, что человек не существует вне эпохи: его выбор, ценности и судьба формируются под влиянием истории и коллективной памяти.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437050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романах «Уэверли» и «Айвенго» вымышленные персонажи движутся внутри реальных исторических событий, поэтому частная судьба становится частью большого исторического процесса.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379037"/>
            <a:ext cx="4151400" cy="22893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148225"/>
            <a:ext cx="3925500" cy="27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в разных странах романтическая проза получила собственные художественные акценты.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Романтизм развивался одновременно в нескольких литературных центрах, но в каждой стране выделял свои ведущие жанры и интонации.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88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представители романтической прозы и их вклад
</a:t>
            </a:r>
            <a:endParaRPr lang="en-US" sz="2188" dirty="0"/>
          </a:p>
        </p:txBody>
      </p:sp>
      <p:sp>
        <p:nvSpPr>
          <p:cNvPr id="8" name="Text 3"/>
          <p:cNvSpPr txBox="1"/>
          <p:nvPr/>
        </p:nvSpPr>
        <p:spPr>
          <a:xfrm>
            <a:off x="4572000" y="4033250"/>
            <a:ext cx="41514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истории европейской романтической прозы
</a:t>
            </a:r>
            <a:endParaRPr lang="en-US" sz="118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5900" y="1406481"/>
            <a:ext cx="24540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Шатобриана и Сенанкура герой часто переживает одиночество, утрату и религиозное сомнение, а его внутренний мир оказывается отделённым от общества и повседневной жизни.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68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Франция: исповедальность и «болезнь века»
</a:t>
            </a:r>
            <a:endParaRPr lang="en-US" sz="2868" dirty="0"/>
          </a:p>
        </p:txBody>
      </p:sp>
      <p:sp>
        <p:nvSpPr>
          <p:cNvPr id="10" name="Text 3"/>
          <p:cNvSpPr txBox="1"/>
          <p:nvPr/>
        </p:nvSpPr>
        <p:spPr>
          <a:xfrm>
            <a:off x="3344725" y="1406481"/>
            <a:ext cx="24540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«болезнь века» обозначает состояние духовной опустошенности, когда человек чувствует разлад с собой и не может найти устойчивую опору в современном мире.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269025" y="1396231"/>
            <a:ext cx="24540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герой склонен к внутреннему монологу и самоанализу: его жизнь воспринимается не как цепь событий, а как последовательность кризисов, сомнений и неразрешимых чувств.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складывалась романтическая проза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переход от просветительской модели к романтической поэтике в европейской литературе конца XVIII — первой трети XIX века.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153025" y="342050"/>
            <a:ext cx="75708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9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Фольклор, легенда и национальная память
</a:t>
            </a:r>
            <a:endParaRPr lang="en-US" sz="2739" dirty="0"/>
          </a:p>
        </p:txBody>
      </p:sp>
      <p:sp>
        <p:nvSpPr>
          <p:cNvPr id="8" name="Text 2"/>
          <p:cNvSpPr txBox="1"/>
          <p:nvPr/>
        </p:nvSpPr>
        <p:spPr>
          <a:xfrm>
            <a:off x="1455025" y="1148225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Романтики обращались к сказкам, балладам и преданиям не ради украшения текста, а чтобы услышать «голос народа» и показать своеобразие исторического опыта каждой страны.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1455025" y="2836958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Фольклор помогал соединить настоящее с прошлым: легенда, народная песня и сказочный сюжет превращались в художественный способ сохранить память, традицию и чувство культурной преемственности.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признаки романтической прозы
</a:t>
            </a:r>
            <a:endParaRPr lang="en-US" sz="2648" dirty="0"/>
          </a:p>
        </p:txBody>
      </p:sp>
      <p:sp>
        <p:nvSpPr>
          <p:cNvPr id="9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665150" y="1309552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Романтический текст строится на двоемирии: рядом существуют повседневная действительность и иной, более высокий или таинственный план бытия.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180550" y="1309552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обычно исключителен, внутренне напряжен и не вписывается в обычные нормы, поэтому его судьба воспринимается как путь духовного испытания.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65150" y="2662377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нередко включает тайну, намек, недосказанность и фрагментарность, а подробное объяснение уступает место символу и эмоциональному впечатлению.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180550" y="2662377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Субъективная точка зрения усиливает значение переживания: мир показан не как объективная схема, а как многозначная реальность, открытая для толкования.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что обе традиции стремятся объяснить человека, но делают это разными средствами и с разными акцентами.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Просвещение доверяет разуму и норме, романтизм — чувству, исключительности и внутреннему конфликту, поэтому меняется сам способ изображения личности.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литературоведческих характеристик просветительской и романтической прозы; данные схематизированы для учебной диаграммы.
</a:t>
            </a:r>
            <a:endParaRPr lang="en-US" sz="1151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4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Романтизм и просветительская проза: различие художественных моделей
</a:t>
            </a:r>
            <a:endParaRPr lang="en-US" sz="210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1494" y="1205853"/>
            <a:ext cx="473813" cy="54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68938" y="1205853"/>
            <a:ext cx="406125" cy="54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589450" y="1205853"/>
            <a:ext cx="541500" cy="541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080738" y="1205853"/>
            <a:ext cx="406125" cy="541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724850" y="1205853"/>
            <a:ext cx="541500" cy="541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14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Жанры романтической прозы
</a:t>
            </a:r>
            <a:endParaRPr lang="en-US" sz="3000" dirty="0"/>
          </a:p>
        </p:txBody>
      </p:sp>
      <p:sp>
        <p:nvSpPr>
          <p:cNvPr id="15" name="Text 2"/>
          <p:cNvSpPr txBox="1"/>
          <p:nvPr/>
        </p:nvSpPr>
        <p:spPr>
          <a:xfrm>
            <a:off x="354901" y="2238225"/>
            <a:ext cx="15870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Романтическая новелла
</a:t>
            </a:r>
            <a:pPr algn="l" indent="0" marL="0">
              <a:lnSpc>
                <a:spcPct val="100000"/>
              </a:lnSpc>
              <a:buNone/>
            </a:pPr>
            <a:r>
              <a:rPr lang="en-US" sz="128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форма позволяет сосредоточить внимание на необычном событии, резком повороте судьбы и сильной эмоциональной развязке, часто связанной с тайной.
</a:t>
            </a:r>
            <a:endParaRPr lang="en-US" sz="1280" dirty="0"/>
          </a:p>
        </p:txBody>
      </p:sp>
      <p:sp>
        <p:nvSpPr>
          <p:cNvPr id="16" name="Text 3"/>
          <p:cNvSpPr txBox="1"/>
          <p:nvPr/>
        </p:nvSpPr>
        <p:spPr>
          <a:xfrm>
            <a:off x="3778501" y="2238225"/>
            <a:ext cx="15870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Философская повесть
</a:t>
            </a:r>
            <a:pPr algn="l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1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ставит вопросы о смысле жизни, свободе выбора и границах человеческого знания, сочетая размышление с художественным сюжетом.
</a:t>
            </a:r>
            <a:endParaRPr lang="en-US" sz="1383" dirty="0"/>
          </a:p>
        </p:txBody>
      </p:sp>
      <p:sp>
        <p:nvSpPr>
          <p:cNvPr id="17" name="Text 4"/>
          <p:cNvSpPr txBox="1"/>
          <p:nvPr/>
        </p:nvSpPr>
        <p:spPr>
          <a:xfrm>
            <a:off x="2066701" y="2238225"/>
            <a:ext cx="15870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роман
</a:t>
            </a:r>
            <a:pPr algn="l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1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 соединяет вымышленных персонажей с подлинной эпохой, делая прошлое живым через быт, конфликт сил и национальный колорит.
</a:t>
            </a:r>
            <a:endParaRPr lang="en-US" sz="1383" dirty="0"/>
          </a:p>
        </p:txBody>
      </p:sp>
      <p:sp>
        <p:nvSpPr>
          <p:cNvPr id="18" name="Text 5"/>
          <p:cNvSpPr txBox="1"/>
          <p:nvPr/>
        </p:nvSpPr>
        <p:spPr>
          <a:xfrm>
            <a:off x="5490301" y="2238225"/>
            <a:ext cx="15870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5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Готический роман
</a:t>
            </a:r>
            <a:pPr algn="l" indent="0" marL="0">
              <a:lnSpc>
                <a:spcPct val="100000"/>
              </a:lnSpc>
              <a:buNone/>
            </a:pPr>
            <a:r>
              <a:rPr lang="en-US" sz="145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7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него характерны мрачная атмосфера, загадочные события, старинные замки и ощущение тревожной границы между реальным и сверхъестественным.
</a:t>
            </a:r>
            <a:endParaRPr lang="en-US" sz="1455" dirty="0"/>
          </a:p>
        </p:txBody>
      </p:sp>
      <p:sp>
        <p:nvSpPr>
          <p:cNvPr id="19" name="Text 6"/>
          <p:cNvSpPr txBox="1"/>
          <p:nvPr/>
        </p:nvSpPr>
        <p:spPr>
          <a:xfrm>
            <a:off x="7202101" y="2238225"/>
            <a:ext cx="15870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Сказочная проза
</a:t>
            </a:r>
            <a:pPr algn="l" indent="0" marL="0">
              <a:lnSpc>
                <a:spcPct val="100000"/>
              </a:lnSpc>
              <a:buNone/>
            </a:pPr>
            <a:r>
              <a:rPr lang="en-US" sz="150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1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Сказочный мир помогает выразить идеал, мечту и нравственный выбор через образность, чудо и условность повествования.
</a:t>
            </a:r>
            <a:endParaRPr lang="en-US" sz="150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987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Романтический герой чувствует себя чужим в обществе: его внутренние ценности не совпадают с внешним порядком, поэтому одиночество становится не слабостью, а формой самопознания.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418224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он представлен как странник, художник или мечтатель, для которого движение по миру означает поиск утраченной гармонии, а не простое перемещение из точки в точку.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269462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биография раскрывается как история духовного выбора: важнее не внешнее действие, а борьба между идеалом и действительностью, между целостностью и внутренней раздвоенностью.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4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Романтический герой: одиночество, странствие, раздвоенность
</a:t>
            </a:r>
            <a:endParaRPr lang="en-US" sz="210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98691" y="1068000"/>
            <a:ext cx="4941919" cy="196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15900" y="3198677"/>
            <a:ext cx="6907500" cy="108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повторяющиеся мотивы становятся носителями психологического и символического значения.
</a:t>
            </a:r>
            <a:pPr algn="l" indent="0" marL="0">
              <a:lnSpc>
                <a:spcPct val="100000"/>
              </a:lnSpc>
              <a:buNone/>
            </a:pPr>
            <a:r>
              <a:rPr lang="en-US" sz="14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образы не только создают атмосферу, но и раскрывают внутренний конфликт героя, связь с историей и ощущение многослойности мира.
</a:t>
            </a:r>
            <a:endParaRPr lang="en-US" sz="1427" dirty="0"/>
          </a:p>
        </p:txBody>
      </p:sp>
      <p:sp>
        <p:nvSpPr>
          <p:cNvPr id="7" name="Text 2"/>
          <p:cNvSpPr txBox="1"/>
          <p:nvPr/>
        </p:nvSpPr>
        <p:spPr>
          <a:xfrm>
            <a:off x="1815900" y="342050"/>
            <a:ext cx="69075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55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Мотивы романтической прозы и их смысл
</a:t>
            </a:r>
            <a:endParaRPr lang="en-US" sz="2555" dirty="0"/>
          </a:p>
        </p:txBody>
      </p:sp>
      <p:sp>
        <p:nvSpPr>
          <p:cNvPr id="8" name="Text 3"/>
          <p:cNvSpPr txBox="1"/>
          <p:nvPr/>
        </p:nvSpPr>
        <p:spPr>
          <a:xfrm>
            <a:off x="1815900" y="4433975"/>
            <a:ext cx="60570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Литературоведческое обобщение устойчивых мотивов романтической прозы XIX века.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04025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Романтизм укрепил интерес к внутренней жизни героя, показав, что характер можно раскрывать через переживание, сомнение, память и скрытый конфликт.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72333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4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романтической прозы для литературы XIX века
</a:t>
            </a:r>
            <a:endParaRPr lang="en-US" sz="2104" dirty="0"/>
          </a:p>
        </p:txBody>
      </p:sp>
      <p:sp>
        <p:nvSpPr>
          <p:cNvPr id="9" name="Text 2"/>
          <p:cNvSpPr txBox="1"/>
          <p:nvPr/>
        </p:nvSpPr>
        <p:spPr>
          <a:xfrm>
            <a:off x="704025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Романтическая традиция оказала влияние на Гюго, Мериме, Эдгара По, Тургенева и Достоевского, хотя у каждого автора она получила собственное продолжение.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37050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наследие романтизма — внимание к исключительной личности и к глубинам сознания, которые нельзя полностью объяснить только внешними обстоятельствами.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437050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развил приемы психологического анализа, внутреннего монолога и символического образа, которые позднее активно использовал реалистический роман.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центр не изолирован: писатели читали и перерабатывали опыт соседних литератур, создавая общеевропейский художественный диалог.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Немецкая, английская и французская традиции различаются акцентами, но вместе формируют целостную карту романтической прозы Европы.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характеристика национальных традиций романтизма в европейской литературе XIX века.
</a:t>
            </a:r>
            <a:endParaRPr lang="en-US" sz="1151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94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Европейские центры романтической прозы
</a:t>
            </a:r>
            <a:endParaRPr lang="en-US" sz="2994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09275" y="1252600"/>
            <a:ext cx="5767200" cy="260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757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Романтическая проза: от кризиса эпохи к новому взгляду на человека
</a:t>
            </a:r>
            <a:pPr algn="ctr" indent="0" marL="0">
              <a:lnSpc>
                <a:spcPct val="100000"/>
              </a:lnSpc>
              <a:buNone/>
            </a:pPr>
            <a:r>
              <a:rPr lang="en-US" sz="150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3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Романтическая проза показала, что литература может говорить о человеке через чувство, память, фантазию и историю. Именно поэтому ее открытия продолжают влиять на чтение и сегодня.
</a:t>
            </a:r>
            <a:endParaRPr lang="en-US" sz="375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2026-05-23T19:37:49Z</dcterms:created>
  <dcterms:modified xsi:type="dcterms:W3CDTF">2026-05-23T19:37:49Z</dcterms:modified>
</cp:coreProperties>
</file>