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как качественное изменение: ядерные реакции в природе и технике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микромире меняет ядро, а вместе с ним — элементы и энергию.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ядерные реакции важны для курса естествознания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Ядерная физика объясняет, что происходит внутри атомного ядра и почему такие превращения сопровождаются колоссальными энергиями. Открытия Беккереля и уточнения Резерфорда и Бора подготовили почву, а вклад Мейтнер, Гана, Ферми и Сциларда помог понять деление и цепные реакции — от энергетики до медицины.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реакции меняются зарядовое число Z и массовое число A. Изменение этих параметров означает, что один химический элемент превращается в другой, ведь свойства элемента задаются числом протонов.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тоже ведёт себя иначе, чем при обычных химических превращениях: выделение или поглощение связано с изменением энергии связи нуклонов в ядре. Меняется именно «устойчивость» ядра.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реакции включают новое ядро и/или элементарные частицы. Также могут появляться гамма-кванты, а для некоторых процессов характерны осколки, разлетающиеся в разные стороны с большой кинетической энергией.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ядерная реакция является качественным изменением
</a:t>
            </a:r>
            <a:endParaRPr lang="en-US" sz="2408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ядро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Атомное ядро образуют протоны и нейтроны. Их удерживает сильное взаимодействие, действующее на сверхмалых расстояниях.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чего зависит устойчивость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зависит от соотношения числа протонов и нейтронов: при «неудачном» сочетании ядро становится нестабильным. Тогда оно самопроизвольно превращается, испуская частицы и излучение.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ядра и причины его неустойчивости
</a:t>
            </a:r>
            <a:endParaRPr lang="en-US" sz="25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около Fe-56 соответствует наибольшей «сцепленности» нуклонов, поэтому дальнейшее слияние или деление уже не так выгодно.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 у лёгких ядер энергия связи на нуклон растёт, их синтез может идти с выделением энергии; для тяжёлых — деление помогает перейти к более устойчивому диапазону.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связи на нуклон и устойчивость ядер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 справочным данным о средней энергии связи нуклонов для He-4, C-12, Fe-56 и U-238 (учебные/справочные значения).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065051"/>
            <a:ext cx="5182677" cy="217215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излучения в ядерных процессах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три типа излучения по заряду, массе, проникающей способности и практическим способам защиты.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заряд и чем «меньше взаимодействует» частица с веществом, тем выше её проникающая способность и тем более тяжёлое экранирование требуется.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35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из базовых курсов ядерной физики и радиационной безопасности (классификация излучений и меры защиты).
</a:t>
            </a:r>
            <a:endParaRPr lang="en-US" sz="73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радиоактивного распада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неустойчивого ядра и различия альфа-, бета- и гамма-превращений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углерода-14 период полураспада около 5730 лет: поэтому его содержание в живых объектах падает со временем. Это позволяет датировать органические остатки радиоуглеродным методом.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по периодам полураспада изотопов (учебники/радиационные справочники).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5730 лет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истечении этого времени распадается половина исходных атомов углерода-14.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нейтрон попадает в уран-235 — и ядро «ломается»
</a:t>
            </a:r>
            <a:pPr algn="l" indent="0" marL="0">
              <a:lnSpc>
                <a:spcPct val="90000"/>
              </a:lnSpc>
              <a:buNone/>
            </a:pPr>
            <a:r>
              <a:rPr lang="en-US" sz="45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медленный нейтрон поглощается ядром урана-235, оно переходит в неустойчивое состояние. За короткое время ядро делится на два более лёгких осколка и сопровождает процесс появлением новых нейтронов, запускающих дальнейшие деления.
</a:t>
            </a:r>
            <a:endParaRPr lang="en-US" sz="1095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200 МэВ на деление: энергия рождается из перестройки ядра
</a:t>
            </a:r>
            <a:pPr algn="l" indent="0" marL="0">
              <a:lnSpc>
                <a:spcPct val="90000"/>
              </a:lnSpc>
              <a:buNone/>
            </a:pPr>
            <a:r>
              <a:rPr lang="en-US" sz="458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выделяется не «из топлива», как в химии, а из изменения ядерной структуры при распаде на осколки. В среднем при одном делении высвобождается порядка 200 МэВ, и часть этой энергии превращается в кинетическую энергию разлетающихся продуктов.
</a:t>
            </a:r>
            <a:endParaRPr lang="en-US" sz="1099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Ядерное деление: как начинается цепная реакция
</a:t>
            </a:r>
            <a:endParaRPr lang="en-US" sz="259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ядерных реакциях энергия высвобождается при изменении ядра, поэтому один и тот же 1 кг даёт существенно разный результат по сравнению с химическим топливом.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масштабах объясняет, почему ядерное топливо обеспечивает огромную энергоотдачу: «источник энергии» находится в энергии связи нуклонов, а не в химических связях.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удельной энергоемкости топлива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удельной энергии: для U-235 — типовые справочные значения энергии на деление/массу; для угля, нефти и газа — справочные теплотворные способности (учебные/справочные данные; результаты выражены в относительных индексах).
</a:t>
            </a:r>
            <a:endParaRPr lang="en-US" sz="71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цепной реакцией в реакторе
</a:t>
            </a:r>
            <a:pPr algn="l" indent="0" marL="0">
              <a:lnSpc>
                <a:spcPct val="90000"/>
              </a:lnSpc>
              <a:buNone/>
            </a:pPr>
            <a:r>
              <a:rPr lang="en-US" sz="107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Нейтронная цепочка: деление топлива → новые нейтроны → замедление → поглощение управляющими стержнями → выбор режима (подкритический/критический/надкритический).
</a:t>
            </a:r>
            <a:endParaRPr lang="en-US" sz="293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226" y="1744038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2796" y="1755855"/>
            <a:ext cx="485400" cy="431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670" y="3328768"/>
            <a:ext cx="398213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78246" y="3328768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74876" y="3340585"/>
            <a:ext cx="485400" cy="431467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66662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в активной зоне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делении ядер в топливных сборках выделяется тепло. Оно нагревает теплоноситель, который переносит энергию дальше по контуру. Именно тепло, а не «сами по себе» ядра вращают генератор.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5403374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Нагрев и образование пара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передается рабочему веществу: обычно воде, которая превращается в пар. Давление пара растет, и его энергия становится механической: пар способен совершать работу, приводя в движение турбину.
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116666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Турбина и электрогенератор
</a:t>
            </a:r>
            <a:pPr algn="l" indent="0" marL="0">
              <a:lnSpc>
                <a:spcPct val="90000"/>
              </a:lnSpc>
              <a:buNone/>
            </a:pPr>
            <a:r>
              <a:rPr lang="en-US" sz="427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 поступает в турбину и заставляет лопасти вращаться. Турбина соединена с электрогенератором: механическое вращение преобразуется в электричество благодаря работе электромагнитной индукции.
</a:t>
            </a:r>
            <a:endParaRPr lang="en-US" sz="1024" dirty="0"/>
          </a:p>
        </p:txBody>
      </p:sp>
      <p:sp>
        <p:nvSpPr>
          <p:cNvPr id="16" name="Text 3"/>
          <p:cNvSpPr txBox="1"/>
          <p:nvPr/>
        </p:nvSpPr>
        <p:spPr>
          <a:xfrm>
            <a:off x="3993677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Теплообмен и защита
</a:t>
            </a:r>
            <a:pPr algn="l" indent="0" marL="0">
              <a:lnSpc>
                <a:spcPct val="90000"/>
              </a:lnSpc>
              <a:buNone/>
            </a:pPr>
            <a:r>
              <a:rPr lang="en-US" sz="432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защитить персонал и оборудование, используют системы биологической защиты. Они уменьшают воздействие излучения, а теплообменники обеспечивают надежный перенос энергии между контурами установки.
</a:t>
            </a:r>
            <a:endParaRPr lang="en-US" sz="1036" dirty="0"/>
          </a:p>
        </p:txBody>
      </p:sp>
      <p:sp>
        <p:nvSpPr>
          <p:cNvPr id="17" name="Text 4"/>
          <p:cNvSpPr txBox="1"/>
          <p:nvPr/>
        </p:nvSpPr>
        <p:spPr>
          <a:xfrm>
            <a:off x="680545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реактора
</a:t>
            </a:r>
            <a:pPr algn="l" indent="0" marL="0">
              <a:lnSpc>
                <a:spcPct val="90000"/>
              </a:lnSpc>
              <a:buNone/>
            </a:pPr>
            <a:r>
              <a:rPr lang="en-US" sz="39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 входят ядерное топливо, замедлитель, управляющие стержни и теплоноситель. Для передачи энергии применяются парогенератор и защитные конструкции, обеспечивающие управляемость и безопасность процесса.
</a:t>
            </a:r>
            <a:endParaRPr lang="en-US" sz="945" dirty="0"/>
          </a:p>
        </p:txBody>
      </p:sp>
      <p:sp>
        <p:nvSpPr>
          <p:cNvPr id="18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ядерная энергия превращается в электричество
</a:t>
            </a:r>
            <a:endParaRPr lang="en-US" sz="25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365937"/>
            <a:ext cx="4921004" cy="15703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и синтез: два разных ядерных процесса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исходные ядра, продукты, условия и энергетический эффект. Оба процесса могут высвобождать энергию, но стартуют они в разных «диапазонах» массы и требуют разных условий.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характерно для тяжелых ядер при сравнительно «мягких» стартах после захвата нейтрона, а синтез требует преодоления кулоновского отталкивания при сверхвысоких температурах.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по ядерной физике (качественные закономерности).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79483"/>
            <a:ext cx="4038246" cy="215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673" y="1379483"/>
            <a:ext cx="4038246" cy="21532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Термоядерный синтез в звездах и современные исследования
</a:t>
            </a:r>
            <a:endParaRPr lang="en-US" sz="2572" dirty="0"/>
          </a:p>
        </p:txBody>
      </p:sp>
      <p:sp>
        <p:nvSpPr>
          <p:cNvPr id="8" name="Text 1"/>
          <p:cNvSpPr txBox="1"/>
          <p:nvPr/>
        </p:nvSpPr>
        <p:spPr>
          <a:xfrm>
            <a:off x="422000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7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Солнце светит: протон превращается в гелий
</a:t>
            </a:r>
            <a:pPr algn="ctr" indent="0" marL="0">
              <a:lnSpc>
                <a:spcPct val="90000"/>
              </a:lnSpc>
              <a:buNone/>
            </a:pPr>
            <a:r>
              <a:rPr lang="en-US" sz="489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недрах Солнца водород участвует в протон-протонной цепочке, где в итоге образуется гелий. Выделяемая энергия поддерживает длительное свечение звезды, превращая микроскопические изменения ядра в «масштаб» жизни звезды.
</a:t>
            </a:r>
            <a:endParaRPr lang="en-US" sz="1173" dirty="0"/>
          </a:p>
        </p:txBody>
      </p:sp>
      <p:sp>
        <p:nvSpPr>
          <p:cNvPr id="9" name="Text 2"/>
          <p:cNvSpPr txBox="1"/>
          <p:nvPr/>
        </p:nvSpPr>
        <p:spPr>
          <a:xfrm>
            <a:off x="4651672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2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Токамак: удержать плазму — значит приблизиться к звёздному процессу
</a:t>
            </a:r>
            <a:pPr algn="ctr" indent="0" marL="0">
              <a:lnSpc>
                <a:spcPct val="90000"/>
              </a:lnSpc>
              <a:buNone/>
            </a:pPr>
            <a:r>
              <a:rPr lang="en-US" sz="42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для синтеза нужны миллионы градусов, поэтому вещество находится в виде плазмы. Трудность в том, чтобы удерживать её магнитным полем, не давая соприкоснуться со стенками. Поэтому в исследованиях используют устройства типа токамака.
</a:t>
            </a:r>
            <a:endParaRPr lang="en-US" sz="102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изотопы «подбирают» под задачу: длительные периоды удобны для наблюдений, а короткие — для быстрой диагностики и точечных измерений.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короче период полураспада, тем быстрее падает активность после введения или обработки. Поэтому медицинские и промышленные применения обычно требуют строгого планирования времени и дозы.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Изотопы и их практическое применение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 периодах полураспада: справочные значения (оценки, округление), использованы для иллюстрации порядка величин.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7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радиоактивности в медицине, промышленности и науке
</a:t>
            </a:r>
            <a:endParaRPr lang="en-US" sz="2271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радиоактивные источники помогают диагностировать нарушения и проводить направленное лечение. Точность дозирования критична: изотоп выбирают так, чтобы нужное излучение доставлялось к цели с минимальным побочным эффектом.
</a:t>
            </a:r>
            <a:endParaRPr lang="en-US" sz="1098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промышленности радиоактивность применяют для контроля толщины материалов и дефектоскопии. Излучение по-разному проходит через участки с неоднородностями, позволяя выявлять скрытые повреждения без разрушения детали.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археологии и геологии радиоизотопные методы используют для оценки возраста объектов и пород. Логика опирается на прогнозируемое убывание числа ядер, поэтому результат зависит от корректной калибровки и выбора модели распада.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 каждой области важны два условия: правильный изотоп и управление временем воздействия. Радиоактивность — полезный инструмент, но из-за риска облучения она подлежит строгому регламенту и контролю.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307" y="1886970"/>
            <a:ext cx="613577" cy="701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622" y="1959167"/>
            <a:ext cx="696044" cy="55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9513" y="1886970"/>
            <a:ext cx="525923" cy="70123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действие излучения и правила безопасности
</a:t>
            </a:r>
            <a:endParaRPr lang="en-US" sz="2350" dirty="0"/>
          </a:p>
        </p:txBody>
      </p:sp>
      <p:sp>
        <p:nvSpPr>
          <p:cNvPr id="8" name="Text 2"/>
          <p:cNvSpPr txBox="1"/>
          <p:nvPr/>
        </p:nvSpPr>
        <p:spPr>
          <a:xfrm>
            <a:off x="415663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повреждает излучение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Ионизирующее излучение может менять молекулы, включая ДНК, и нарушать нормальное деление клеток. На практике последствия зависят от дозы и типа излучения, а также от того, как быстро ткани восстанавливаются.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16620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базовых меры защиты
</a:t>
            </a:r>
            <a:pPr algn="l" indent="0" marL="0">
              <a:lnSpc>
                <a:spcPct val="90000"/>
              </a:lnSpc>
              <a:buNone/>
            </a:pPr>
            <a:r>
              <a:rPr lang="en-US" sz="49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способы защиты — уменьшать время контакта с источником, увеличивать расстояние и использовать экранирование. Эти подходы работают потому, что снижают вероятность попадания излучения в организм или уменьшают его интенсивность.
</a:t>
            </a:r>
            <a:endParaRPr lang="en-US" sz="1198" dirty="0"/>
          </a:p>
        </p:txBody>
      </p:sp>
      <p:sp>
        <p:nvSpPr>
          <p:cNvPr id="10" name="Text 4"/>
          <p:cNvSpPr txBox="1"/>
          <p:nvPr/>
        </p:nvSpPr>
        <p:spPr>
          <a:xfrm>
            <a:off x="6417577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дозы и режимы работы
</a:t>
            </a:r>
            <a:pPr algn="l" indent="0" marL="0">
              <a:lnSpc>
                <a:spcPct val="90000"/>
              </a:lnSpc>
              <a:buNone/>
            </a:pPr>
            <a:r>
              <a:rPr lang="en-US" sz="49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контроля применяют дозиметры и журналы учета. Обращение с источниками регулируется санитарными правилами, чтобы снизить риск и обеспечить предсказуемость доз облучения для персонала и окружающих.
</a:t>
            </a:r>
            <a:endParaRPr lang="en-US" sz="1188" dirty="0"/>
          </a:p>
        </p:txBody>
      </p:sp>
      <p:sp>
        <p:nvSpPr>
          <p:cNvPr id="11" name="Text 5"/>
          <p:cNvSpPr txBox="1"/>
          <p:nvPr/>
        </p:nvSpPr>
        <p:spPr>
          <a:xfrm>
            <a:off x="415664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действие излучения и правила безопасности
</a:t>
            </a:r>
            <a:endParaRPr lang="en-US" sz="23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большинстве случаев для населения доминируют естественные источники, прежде всего радон и вклад космических лучей. Медицинские обследования дают заметный, но контролируемый эффект.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относительную роль источников: «техногенный» вклад обычно меньше природного фона. При этом медицинские процедуры требуют точного обоснования и дозиметрического контроля.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радиационного воздействия в повседневной жизни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Обзорные оценки из открытых учебно-справочных материалов; значения на диаграмме — условная шкала для наглядности.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движения, превращения вещества и энергии в ядре
</a:t>
            </a:r>
            <a:pPr algn="l" indent="0" marL="0">
              <a:lnSpc>
                <a:spcPct val="90000"/>
              </a:lnSpc>
              <a:buNone/>
            </a:pPr>
            <a:r>
              <a:rPr lang="en-US" sz="80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цепочка: изменение ядра → перестройка взаимодействий → изменение энергии связи → частицы/кванты → новое ядро. Схема объединяет микродвижение и макроэффекты энергии.
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Ядерные реакции — наглядный пример качественного изменения вещества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Ядерные реакции создают новые ядра, элементы и виды излучения, поэтому являются качественным изменением. Энергия связи объясняет, почему деление тяжелых и синтез легких сопровождаются высвобождением энергии.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2026-05-12T09:19:54Z</dcterms:created>
  <dcterms:modified xsi:type="dcterms:W3CDTF">2026-05-12T09:19:54Z</dcterms:modified>
</cp:coreProperties>
</file>