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Металлургическая промышленность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до стали: как работает металлургия сегодня.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металлургия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объединяет добычу сырья, плавку, разливку и прокатку. Из руды получают чугун и сталь, а затем — заготовки и готовые изделия для строительства, транспорта, техники и быта.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вокруг нас каждый день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60150" y="1648781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 здания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660150" y="1817375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Каркасы домов, мосты, трубы и арматура сделаны из металлов, потому что они выдерживают большие нагрузки и подходят для долговечных конструкций.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0150" y="4149635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современной жизни
</a:t>
            </a:r>
            <a:endParaRPr lang="en-US" sz="823" dirty="0"/>
          </a:p>
        </p:txBody>
      </p:sp>
      <p:sp>
        <p:nvSpPr>
          <p:cNvPr id="14" name="Text 5"/>
          <p:cNvSpPr txBox="1"/>
          <p:nvPr/>
        </p:nvSpPr>
        <p:spPr>
          <a:xfrm>
            <a:off x="660150" y="4318250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важны для энергетики, связи и промышленности, поэтому их производство напрямую влияет на развитие современной жизни и экономики.
</a:t>
            </a:r>
            <a:endParaRPr lang="en-US" sz="786" dirty="0"/>
          </a:p>
        </p:txBody>
      </p:sp>
      <p:sp>
        <p:nvSpPr>
          <p:cNvPr id="15" name="Text 6"/>
          <p:cNvSpPr txBox="1"/>
          <p:nvPr/>
        </p:nvSpPr>
        <p:spPr>
          <a:xfrm>
            <a:off x="660150" y="3524421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распространённый материал
</a:t>
            </a:r>
            <a:endParaRPr lang="en-US" sz="823" dirty="0"/>
          </a:p>
        </p:txBody>
      </p:sp>
      <p:sp>
        <p:nvSpPr>
          <p:cNvPr id="16" name="Text 7"/>
          <p:cNvSpPr txBox="1"/>
          <p:nvPr/>
        </p:nvSpPr>
        <p:spPr>
          <a:xfrm>
            <a:off x="660150" y="3693049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встречается особенно часто, потому что она прочная, доступная и универсальная: из неё делают и тонкий лист, и массивные балки.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60150" y="2899208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endParaRPr lang="en-US" sz="823" dirty="0"/>
          </a:p>
        </p:txBody>
      </p:sp>
      <p:sp>
        <p:nvSpPr>
          <p:cNvPr id="18" name="Text 9"/>
          <p:cNvSpPr txBox="1"/>
          <p:nvPr/>
        </p:nvSpPr>
        <p:spPr>
          <a:xfrm>
            <a:off x="660150" y="3067825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Посуда, инструменты, батареи, смартфоны и бытовая техника содержат металлические детали, без которых многие привычные вещи просто не работали бы.
</a:t>
            </a:r>
            <a:endParaRPr lang="en-US" sz="745" dirty="0"/>
          </a:p>
        </p:txBody>
      </p:sp>
      <p:sp>
        <p:nvSpPr>
          <p:cNvPr id="19" name="Text 10"/>
          <p:cNvSpPr txBox="1"/>
          <p:nvPr/>
        </p:nvSpPr>
        <p:spPr>
          <a:xfrm>
            <a:off x="660150" y="2273995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техника
</a:t>
            </a:r>
            <a:endParaRPr lang="en-US" sz="823" dirty="0"/>
          </a:p>
        </p:txBody>
      </p:sp>
      <p:sp>
        <p:nvSpPr>
          <p:cNvPr id="20" name="Text 11"/>
          <p:cNvSpPr txBox="1"/>
          <p:nvPr/>
        </p:nvSpPr>
        <p:spPr>
          <a:xfrm>
            <a:off x="660150" y="2442624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Велосипеды, автомобили, рельсы и детали машин зависят от металла: он делает транспорт прочным, безопасным и пригодным для ежедневной работы.
</a:t>
            </a:r>
            <a:endParaRPr lang="en-US" sz="7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металлургия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отрасль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изучает, как добыть металлическое сырьё, подготовить его к переработке и получить металл с нужными свойствами для дальнейшего использования.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обработка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производстве сырьё сначала сортируют и обогащают, затем плавят, очищают и разливают в удобные формы для следующей обработки.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 — добиться нужного состава, прочности и формы материала, чтобы он подходил для конкретной задачи и выдерживал нагрузку.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металлов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сравнивают чугун, сталь и алюминий: они отличаются составом, плотностью, прочностью и областями применения.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металлы производят и где их применяют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 получают первым, а затем часто используют как промежуточный продукт для дальнейшей переработки. Он ценен в металлургической цепочке и помогает получать сталь.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выбирают там, где важны лёгкость и устойчивость к коррозии: он нужен для транспортных деталей, упаковки и многих изделий повседневного пользования.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остаётся главным материалом отрасли: из неё делают несущие конструкции, рельсы, автомобили, инструменты и корпусные детали бытовой техники.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начинается производство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виды сырья, топлива и ресурсов, необходимых для металлургического производства.
</a:t>
            </a:r>
            <a:endParaRPr lang="en-US" sz="14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цепочка производства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основных стадий, через которые проходит металл на пути от сырья к изделию.
</a:t>
            </a:r>
            <a:endParaRPr lang="en-US" sz="14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подготовка руды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52500" y="4136875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плавке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952500" y="4380612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подготовлена руда, тем стабильнее идёт плавка: процесс становится быстрее, экономичнее и требует меньше топлива и энергии.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952500" y="3272086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52500" y="3515824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повышает содержание нужного металла в сырье, поэтому в печь попадает более качественный концентрат и уменьшается объём лишних примесей.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952500" y="2410631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 сортировка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952500" y="2654368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материал дробят на более мелкие куски, чтобы упростить последующую сортировку и отделить полезную часть от крупной пустой породы.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952500" y="1558578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руды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952500" y="1802315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Руду добывают в карьерах и шахтах, где важно правильно выбрать способ разработки залежей и обеспечить безопасную доставку сырья к месту переработки.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кокс и флюсы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кокса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 служит топливом и одновременно помогает восстанавливать металл из руды, поэтому без него доменная плавка была бы невозможна.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флюсов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Флюсы связывают лишние примеси и образуют шлак, который можно отделить от расплава. Это улучшает качество будущего чугуна и стали.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шихты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частиц, влажность и равномерность подачи сырья влияют на то, как печь работает и насколько устойчиво идёт плавка.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сырьё подготовлено правильно, печь расходует меньше топлива, работает стабильнее и даёт металл с более предсказуемыми свойствами.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чугун в доменной печи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шихта и горячий воздух превращаются в жидкий чугун и побочные продукты.
</a:t>
            </a:r>
            <a:endParaRPr lang="en-US" sz="14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чугуна к стали: этапы превращения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Кислородно-конвертерный способ получения стали из жидкого чугуна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ценят за скорость и гибкость: он подходит для выпуска стали разного назначения и позволяет быстро менять состав металла под конкретный заказ.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металлургии; справочные данные о работе электропечей. Дата обращения: 2025.
</a:t>
            </a:r>
            <a:endParaRPr lang="en-US" sz="1062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1600 °C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такой температуры разогревается расплав в электросталеплавильной печи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335350"/>
            <a:ext cx="3777900" cy="1550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заготовки после разливки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плавки металл переводят в удобную для дальнейшей обработки форму.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разливки зависит от будущего продукта: так заводы сокращают потери и ускоряют прокат.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металлургии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прокат превращает заготовку в изделие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валков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Прокатные валки сжимают нагретую заготовку и постепенно задают ей нужную толщину, ширину и профиль. Именно здесь металл становится листом, полосой или балкой.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проката зависит от того, насколько равномерно распределены давление и нагрев. От этого зависят прочность, ровность поверхности и срок службы изделия.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обработки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Рельсы, трубы и арматура требуют особой точности, поэтому на стане важны температура нагрева и число проходов через валки.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Листовой и сортовой прокат используют по-разному: лист идёт на корпуса и панели, а профили и балки — на каркасы, мосты и опоры.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качество металла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08050" y="3465224"/>
            <a:ext cx="3558300" cy="1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дефектов
</a:t>
            </a:r>
            <a:endParaRPr lang="en-US" sz="960" dirty="0"/>
          </a:p>
        </p:txBody>
      </p:sp>
      <p:sp>
        <p:nvSpPr>
          <p:cNvPr id="12" name="Text 3"/>
          <p:cNvSpPr txBox="1"/>
          <p:nvPr/>
        </p:nvSpPr>
        <p:spPr>
          <a:xfrm>
            <a:off x="908050" y="3664970"/>
            <a:ext cx="3558300" cy="3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Осматривают поверхность на трещины, раковины и другие дефекты. Для этого используют как обычный осмотр, так и специальные приборы.
</a:t>
            </a:r>
            <a:endParaRPr lang="en-US" sz="824" dirty="0"/>
          </a:p>
        </p:txBody>
      </p:sp>
      <p:sp>
        <p:nvSpPr>
          <p:cNvPr id="13" name="Text 4"/>
          <p:cNvSpPr txBox="1"/>
          <p:nvPr/>
        </p:nvSpPr>
        <p:spPr>
          <a:xfrm>
            <a:off x="908050" y="4094945"/>
            <a:ext cx="3558300" cy="1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 к отгрузке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908050" y="4294691"/>
            <a:ext cx="3558300" cy="3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всех проверок металл допускают к отправке. Такой контроль снижает брак и помогает изделиям работать надёжно и долго.
</a:t>
            </a:r>
            <a:endParaRPr lang="en-US" sz="831" dirty="0"/>
          </a:p>
        </p:txBody>
      </p:sp>
      <p:sp>
        <p:nvSpPr>
          <p:cNvPr id="15" name="Text 6"/>
          <p:cNvSpPr txBox="1"/>
          <p:nvPr/>
        </p:nvSpPr>
        <p:spPr>
          <a:xfrm>
            <a:off x="908050" y="2839528"/>
            <a:ext cx="3558300" cy="1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размеров
</a:t>
            </a:r>
            <a:endParaRPr lang="en-US" sz="960" dirty="0"/>
          </a:p>
        </p:txBody>
      </p:sp>
      <p:sp>
        <p:nvSpPr>
          <p:cNvPr id="16" name="Text 7"/>
          <p:cNvSpPr txBox="1"/>
          <p:nvPr/>
        </p:nvSpPr>
        <p:spPr>
          <a:xfrm>
            <a:off x="908050" y="3039274"/>
            <a:ext cx="3558300" cy="3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контролируют размеры: толщину, ширину, длину и ровность поверхности. Даже небольшие отклонения могут помешать точной сборке деталей.
</a:t>
            </a:r>
            <a:endParaRPr lang="en-US" sz="809" dirty="0"/>
          </a:p>
        </p:txBody>
      </p:sp>
      <p:sp>
        <p:nvSpPr>
          <p:cNvPr id="17" name="Text 8"/>
          <p:cNvSpPr txBox="1"/>
          <p:nvPr/>
        </p:nvSpPr>
        <p:spPr>
          <a:xfrm>
            <a:off x="908050" y="2209915"/>
            <a:ext cx="3558300" cy="1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на прочность
</a:t>
            </a:r>
            <a:endParaRPr lang="en-US" sz="960" dirty="0"/>
          </a:p>
        </p:txBody>
      </p:sp>
      <p:sp>
        <p:nvSpPr>
          <p:cNvPr id="18" name="Text 9"/>
          <p:cNvSpPr txBox="1"/>
          <p:nvPr/>
        </p:nvSpPr>
        <p:spPr>
          <a:xfrm>
            <a:off x="908050" y="2409661"/>
            <a:ext cx="3558300" cy="3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прочность и твёрдость образцов. Такие испытания показывают, выдержит ли металл нагрузку в здании, машине или инструменте.
</a:t>
            </a:r>
            <a:endParaRPr lang="en-US" sz="809" dirty="0"/>
          </a:p>
        </p:txBody>
      </p:sp>
      <p:sp>
        <p:nvSpPr>
          <p:cNvPr id="19" name="Text 10"/>
          <p:cNvSpPr txBox="1"/>
          <p:nvPr/>
        </p:nvSpPr>
        <p:spPr>
          <a:xfrm>
            <a:off x="908050" y="1580290"/>
            <a:ext cx="3558300" cy="1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состава
</a:t>
            </a:r>
            <a:endParaRPr lang="en-US" sz="960" dirty="0"/>
          </a:p>
        </p:txBody>
      </p:sp>
      <p:sp>
        <p:nvSpPr>
          <p:cNvPr id="20" name="Text 11"/>
          <p:cNvSpPr txBox="1"/>
          <p:nvPr/>
        </p:nvSpPr>
        <p:spPr>
          <a:xfrm>
            <a:off x="908050" y="1755613"/>
            <a:ext cx="3558300" cy="3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пробу расплава и проверяют, соответствует ли состав заданной марке стали. Это помогает вовремя заметить лишний углерод, серу, фосфор и другие примеси.
</a:t>
            </a:r>
            <a:endParaRPr lang="en-US" sz="8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переработка металлолома выгодна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 возвращает в производство уже готовый металл, поэтому меньше тратятся добыча и транспортировка руды. Это особенно важно для крупных городов и заводов.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Переплавка лома заметно снижает ресурсные и энергетические затраты, а значит делает производство дешевле и экологичнее.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сравнительный индекс по учебным материалам о вторичной переработке металлов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металлургии
</a:t>
            </a:r>
            <a:endParaRPr lang="en-US" sz="2464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аэрозоли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дроблении, загрузке и перевозке сырья образуется мелкая пыль. Если её не улавливать, она ухудшает условия труда и может попадать в воздух вокруг предприятия.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Шлаки и отходы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остаются шлаки и другие отходы. Их нужно безопасно хранить или использовать повторно, чтобы не загрязнять почву и воду.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атмосферу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плавки и нагрева выделяются дым, оксиды углерода и другие газы. Их количество зависит от топлива, режима печи и качества очистки.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уменьшают воздействие металлургии на природу
</a:t>
            </a:r>
            <a:endParaRPr lang="en-US" sz="2579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меры по снижению выбросов и расхода энергии на заводе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обеспечивают безопасность на металлургическом заводе
</a:t>
            </a:r>
            <a:endParaRPr lang="en-US" sz="2795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экипировка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 должен быть в каске, защитных очках и спецодежде, которая закрывает тело от жара и искр. Это базовая защита при работе рядом с печами и горячим металлом.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 безопасный цех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шум и загазованность уменьшают безопасность и ухудшают самочувствие. Помогают вентиляция, исправное оборудование и регулярный контроль условий труда.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завода много кранов, вагонеток и другой техники. Поэтому особенно важны внимательность, знаки безопасности и согласованные действия работников.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жара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Брызги расплава и высокая температура требуют строгого соблюдения дистанции, сигналов и маршрутов движения. Нарушение этих правил может привести к тяжёлым ожогам.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вокруг нас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начинается с руды, но заканчивается домами, мостами, машинами и инструментами. Сегодня особенно важны переработка лома, экономия энергии, чистое производство и строгая безопасность на каждом этапе.
</a:t>
            </a:r>
            <a:endParaRPr lang="en-US" sz="1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2026-07-26T23:51:50Z</dcterms:created>
  <dcterms:modified xsi:type="dcterms:W3CDTF">2026-07-26T23:51:50Z</dcterms:modified>
</cp:coreProperties>
</file>