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00" y="90464"/>
            <a:ext cx="8980800" cy="25784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791" y="3032379"/>
            <a:ext cx="89406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организмы и их среда обитания – ключевые темы урока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215966" y="4378800"/>
            <a:ext cx="3116100" cy="6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организмов и среды формирует основу жизни и ее устойчивость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8941" y="2724267"/>
            <a:ext cx="2046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Среды обитания и их эволюционное значение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41825" y="1861250"/>
            <a:ext cx="4155000" cy="23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существа непрерывно взаимодействуют с окружающей средой, обмен веществ и энергии обеспечивает их существование. Существуют четыре среды обитания: водная, наземно-воздушная, почвенная и организменная, каждая из которых влияет на эволюционные процессы и формирование приспособлений.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352" y="1037025"/>
            <a:ext cx="1755046" cy="188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450" y="3037588"/>
            <a:ext cx="1755000" cy="19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4862" y="2046576"/>
            <a:ext cx="1755046" cy="1885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Функциональные роли организмов в экосистеме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204100" y="117310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Автотрофы: строители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3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 некоторые бактерии способны самостоятельно синтезировать органические вещества из неорганики, выступая основой пищевых цепей. Фотосинтетики преобразуют солнечную энергию, а хемосинтетики используют химические реакции в глубоководных средах.
</a:t>
            </a:r>
            <a:endParaRPr lang="en-US" sz="1291" dirty="0"/>
          </a:p>
        </p:txBody>
      </p:sp>
      <p:sp>
        <p:nvSpPr>
          <p:cNvPr id="9" name="Text 2"/>
          <p:cNvSpPr txBox="1"/>
          <p:nvPr/>
        </p:nvSpPr>
        <p:spPr>
          <a:xfrm>
            <a:off x="204100" y="320085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Гетеротрофы: потребители и паразиты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Растительноядные, хищники и паразиты питаются готовыми органическими веществами, обеспечивая циркуляцию энергии. Паразиты влияют на здоровье хозяев, регулируя популяции, а хищники поддерживают экологический баланс.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77910" y="2192675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Редуценты: природные разлагатели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и бактерии разрушают органические остатки, возвращая питательные вещества в почву. Их деятельность обеспечивает минерализацию, что критично для плодородия и непрерывности жизненных циклов в экосистемах.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разнообразие организмов: прокариоты и эукариоты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86900" y="1424087"/>
            <a:ext cx="38724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Морфологические особенности прокариот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Прокариоты — одноклеточные организмы без оформленного ядра, включают бактерии и археи. Они обладают простой структурой и высокой адаптивностью к экстремальным условиям.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286900" y="3271624"/>
            <a:ext cx="38724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эукариот и их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Эукариоты имеют оформленное ядро и сложные клетки, объединяясь в многоклеточные организмы, такие как растения, животные и грибы. Их биологическое разнообразие обеспечивает устойчивость экосистем.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факторы среды: классификация и влияние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543650" y="2083448"/>
            <a:ext cx="38454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Абиотические факторы включают свет, температуру, влажность и состав почвы, которые влияют на физиологию и поведение организмов.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543650" y="3257323"/>
            <a:ext cx="38454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Биотические факторы — взаимодействия между организмами, такие как конкуренция и симбиоз, формируют структуры сообществ и адаптивные стратегии.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8906" y="1003207"/>
            <a:ext cx="4148100" cy="13205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8906" y="2326407"/>
            <a:ext cx="4148100" cy="13205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8906" y="3640607"/>
            <a:ext cx="4148100" cy="132058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адаптаций организмов к среде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228675" y="1151316"/>
            <a:ext cx="3786300" cy="1066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Верблюд и запас воды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Верблюд накопляет жир в горбе, который при расщеплении выделяет воду, что позволяет выживать в жарких и засушливых регионах с ограниченным доступом к воде.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228675" y="2453242"/>
            <a:ext cx="3786300" cy="1066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Кактусы и защита от засухи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Толстые стебли и свёрнутые листья у кактусов уменьшают испарение влаги, а восковой налёт предотвращает перегрев, адаптируя растение к экстремальным пустынным условиям.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28675" y="3767442"/>
            <a:ext cx="3786300" cy="1066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Мимикрия и изменение окраски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Бабочки и змеи маскируются под окружающую среду, а заяц-беляк меняет цвет шерсти по сезонам, что снижает риск хищничества и повышает шансы на выживание.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Уровни организации живой природы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170283" y="2116685"/>
            <a:ext cx="1561800" cy="110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Особь
</a:t>
            </a:r>
            <a:pPr algn="l" indent="0" marL="0">
              <a:lnSpc>
                <a:spcPct val="115000"/>
              </a:lnSpc>
              <a:buNone/>
            </a:pPr>
            <a:r>
              <a:rPr lang="en-US" sz="3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Базовая единица жизни — отдельный организм, способный к самостоятельному существованию и размножению.
</a:t>
            </a:r>
            <a:endParaRPr lang="en-US" sz="974" dirty="0"/>
          </a:p>
        </p:txBody>
      </p:sp>
      <p:sp>
        <p:nvSpPr>
          <p:cNvPr id="12" name="Text 3"/>
          <p:cNvSpPr txBox="1"/>
          <p:nvPr/>
        </p:nvSpPr>
        <p:spPr>
          <a:xfrm>
            <a:off x="1980679" y="2116685"/>
            <a:ext cx="1561800" cy="110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Популяция
</a:t>
            </a:r>
            <a:pPr algn="l" indent="0" marL="0">
              <a:lnSpc>
                <a:spcPct val="115000"/>
              </a:lnSpc>
              <a:buNone/>
            </a:pPr>
            <a:r>
              <a:rPr lang="en-US" sz="3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Группа особей одного вида, населяющих определённую территорию и обменяющихся генами.
</a:t>
            </a:r>
            <a:endParaRPr lang="en-US" sz="974" dirty="0"/>
          </a:p>
        </p:txBody>
      </p:sp>
      <p:sp>
        <p:nvSpPr>
          <p:cNvPr id="13" name="Text 4"/>
          <p:cNvSpPr txBox="1"/>
          <p:nvPr/>
        </p:nvSpPr>
        <p:spPr>
          <a:xfrm>
            <a:off x="3791074" y="2116685"/>
            <a:ext cx="1561800" cy="110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Биологическое сообщество
</a:t>
            </a:r>
            <a:pPr algn="l" indent="0" marL="0">
              <a:lnSpc>
                <a:spcPct val="115000"/>
              </a:lnSpc>
              <a:buNone/>
            </a:pPr>
            <a:r>
              <a:rPr lang="en-US" sz="3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Совокупность популяций различных видов, взаимодействующих и образующих устойчивую систему.
</a:t>
            </a:r>
            <a:endParaRPr lang="en-US" sz="974" dirty="0"/>
          </a:p>
        </p:txBody>
      </p:sp>
      <p:sp>
        <p:nvSpPr>
          <p:cNvPr id="14" name="Text 5"/>
          <p:cNvSpPr txBox="1"/>
          <p:nvPr/>
        </p:nvSpPr>
        <p:spPr>
          <a:xfrm>
            <a:off x="5601470" y="2116685"/>
            <a:ext cx="1561800" cy="110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Экосистема
</a:t>
            </a:r>
            <a:pPr algn="l" indent="0" marL="0">
              <a:lnSpc>
                <a:spcPct val="115000"/>
              </a:lnSpc>
              <a:buNone/>
            </a:pPr>
            <a:r>
              <a:rPr lang="en-US" sz="3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Система, объединяющая биологическое сообщество и среду его обитания, характеризующаяся обменом веществ и энергии.
</a:t>
            </a:r>
            <a:endParaRPr lang="en-US" sz="974" dirty="0"/>
          </a:p>
        </p:txBody>
      </p:sp>
      <p:sp>
        <p:nvSpPr>
          <p:cNvPr id="15" name="Text 6"/>
          <p:cNvSpPr txBox="1"/>
          <p:nvPr/>
        </p:nvSpPr>
        <p:spPr>
          <a:xfrm>
            <a:off x="7411867" y="2116685"/>
            <a:ext cx="1561800" cy="110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
</a:t>
            </a:r>
            <a:pPr algn="l" indent="0" marL="0">
              <a:lnSpc>
                <a:spcPct val="115000"/>
              </a:lnSpc>
              <a:buNone/>
            </a:pPr>
            <a:r>
              <a:rPr lang="en-US" sz="3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Глобальный уровень жизни на планете, включающий все экосистемы и обеспечивающий поддержание жизни на Земле.
</a:t>
            </a:r>
            <a:endParaRPr lang="en-US" sz="97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7650" y="995132"/>
            <a:ext cx="5475000" cy="396723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взаимоотношений между организмами: основные формы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468347" y="2011000"/>
            <a:ext cx="29175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Симбиоз — взаимовыгодные отношения, когда оба организма получают пользу и повышают шансы на выживание, например, клубеньковые бактерии и бобовые растения.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68347" y="3184875"/>
            <a:ext cx="29175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Паразитизм, хищничество и конкуренция включают, соответственно, отношения, при которых один организм использует другого, добывает его в пищу или соперничает за ограниченные ресурсы.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352" y="1037025"/>
            <a:ext cx="1755046" cy="188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450" y="3037588"/>
            <a:ext cx="1755000" cy="19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4862" y="2046576"/>
            <a:ext cx="1755046" cy="1885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ниша: понятие и примеры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204100" y="117310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Ниша дуба как продуцента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Дуб занял роль основного производителя органики, используя свет и почву для роста и обеспечивая пищей множество животных и микроорганизмов.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204100" y="320085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лесной мыши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Лесная мышь потребляет семена и ягоды, участвуя в распространении растений и поддерживая энергетический поток в экосистеме.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77910" y="2192675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гриба-трутовика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 разлагает мертвую древесину, способствуя возврату питательных веществ в почву и обеспечивая плодородие лесного покрова.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Симбиоз: примеры и экологическое значение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543650" y="2083448"/>
            <a:ext cx="38454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 представляют собой симбиоз гриба и водоросли, что позволяет выживать в экстремальных условиях, объединяя фотосинтез и защиту.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543650" y="3257323"/>
            <a:ext cx="38454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Микориза улучшает водо- и минеральное питание растений за счёт грибов, а азотфиксирующие бактерии обеспечивают бобовые растения необходимым азотом, что увеличивает их жизнеспособность.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5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Хищничество и его роль в экосистемах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4711689" y="1917205"/>
            <a:ext cx="38454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Хищничество — это взаимодействие, при котором один организм охотится и питается другим. Например, волк охотится на лося, а ястреб ловит полёвок, поддерживая баланс численности жертв.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711689" y="3091080"/>
            <a:ext cx="38454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 регулируют популяции, способствуя устойчивости экосистемы. Они отсекают слабых особей, тем самым препятствуя распространению болезней и способствуя эволюционному отбору.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25" y="995200"/>
            <a:ext cx="5482200" cy="3967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между организмами – примеры и последствия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754750" y="1362425"/>
            <a:ext cx="3135000" cy="135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конкуренции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возникает при борьбе за ограниченные ресурсы — пищу, свет, пространство и партнёров. Например, деревья борются за солнечный свет в лесу, а травоядные делят пастбища.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754750" y="3239363"/>
            <a:ext cx="3135000" cy="135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и эволюционные последствия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Результатом конкуренции становится распределение ресурсов и специализация организмов. Это способствует формированию уникальных экологических ниш и стимулирует эволюцию видов в условиях изменяющейся среды.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Пищевая цепь в лесу: структура и уровни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переходе от продуцента к хищнику происходит значительное уменьшение доступной энергии, что ограничивает количество трофических уровней в экосистеме.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Энергетические потери на каждом уровне цепи подчёркивают важность разнообразия и баланса для устойчивости лесной экосистемы.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исследования лесных экосистем, 2022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105" y="2134239"/>
            <a:ext cx="244327" cy="2443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4688" y="2134338"/>
            <a:ext cx="244327" cy="2443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1271" y="2134338"/>
            <a:ext cx="244327" cy="24432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07854" y="2158771"/>
            <a:ext cx="244327" cy="19546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пищевых сетей в устойчивость экосистемы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48105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путей питания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сети включают множество пересекающихся пищевых цепей, что обеспечивает организму альтернативные источники питания и снижает риски голодания.
</a:t>
            </a:r>
            <a:endParaRPr lang="en-US" sz="1121" dirty="0"/>
          </a:p>
        </p:txBody>
      </p:sp>
      <p:sp>
        <p:nvSpPr>
          <p:cNvPr id="10" name="Text 3"/>
          <p:cNvSpPr txBox="1"/>
          <p:nvPr/>
        </p:nvSpPr>
        <p:spPr>
          <a:xfrm>
            <a:off x="2434678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Стабильность экосистемы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разнообразных связей позволяет экосистемам сохранять функциональность при исчезновении отдельных видов, поддерживая экологический баланс.
</a:t>
            </a:r>
            <a:endParaRPr lang="en-US" sz="1121" dirty="0"/>
          </a:p>
        </p:txBody>
      </p:sp>
      <p:sp>
        <p:nvSpPr>
          <p:cNvPr id="11" name="Text 4"/>
          <p:cNvSpPr txBox="1"/>
          <p:nvPr/>
        </p:nvSpPr>
        <p:spPr>
          <a:xfrm>
            <a:off x="4621251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Гибкость функционирования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Сеть взаимосвязей обеспечивает быструю адаптацию сообществ к изменениям среды, распределяя нагрузку между разными видами.
</a:t>
            </a:r>
            <a:endParaRPr lang="en-US" sz="1121" dirty="0"/>
          </a:p>
        </p:txBody>
      </p:sp>
      <p:sp>
        <p:nvSpPr>
          <p:cNvPr id="12" name="Text 5"/>
          <p:cNvSpPr txBox="1"/>
          <p:nvPr/>
        </p:nvSpPr>
        <p:spPr>
          <a:xfrm>
            <a:off x="6807824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Взаимозависимость видов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сети подчёркивают сложные взаимосвязи между видами, где изменения в одной группе могут влиять на численность и поведение других.
</a:t>
            </a:r>
            <a:endParaRPr lang="en-US" sz="112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7650" y="995132"/>
            <a:ext cx="5475000" cy="396723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изменения среды и адаптации организмов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468347" y="2011000"/>
            <a:ext cx="29175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Организмы приспосабливаются к сезонным изменениям, например, птицы мигрируют в тёплые регионы, чтобы использовать оптимальные условия для размножения и питания.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68347" y="3184875"/>
            <a:ext cx="29175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и птицы меняют окрас или линяют, а деревья сбрасывают листву осенью для снижения испарения воды и экономии ресурсов в неблагоприятный период.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8906" y="1003207"/>
            <a:ext cx="4148100" cy="13205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8906" y="2326407"/>
            <a:ext cx="4148100" cy="13205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8906" y="3640607"/>
            <a:ext cx="4148100" cy="132058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Антропогенное влияние на среду обитания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228675" y="1151316"/>
            <a:ext cx="3786300" cy="1066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и её последствия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Интенсивная вырубка приводит к потере природных ареалов для многих видов животных и растений. Это снижает биоразнообразие и нарушает экосистемные связи.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228675" y="2453242"/>
            <a:ext cx="3786300" cy="1066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окружающей среды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и бытовые отходы загрязняют почву, воду и воздух, снижая качество среды обитания и вызывая гибель уязвимых видов и ухудшение здоровья экосистем.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28675" y="3767442"/>
            <a:ext cx="3786300" cy="1066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изменения и инвазивные виды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климата и распространение чужеродных видов нарушают устойчивость экосистем, вызывают исчезновение местных видов и трансформируют природные ландшафты.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352" y="1037025"/>
            <a:ext cx="1755046" cy="188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450" y="3037588"/>
            <a:ext cx="1755000" cy="19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4862" y="2046576"/>
            <a:ext cx="1755046" cy="1885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и исчезающие виды: Красная книга России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204100" y="117310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Амурский тигр — символ сохранения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Амурский тигр — один из крупнейших хищников России, находится под угрозой из-за браконьерства и сокращения ареала. Его охрана способствует поддержанию биологического равновесия.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204100" y="320085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Зубр — возвращение к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вымирания в дикой природе зубры были восстановлены в заповедниках. Сейчас продолжаются усилия по их охране и расширению популяции в естественной среде.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77910" y="2192675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Снежный барс — хранитель гор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Снежный барс обитает в труднодоступных горных районах. Угроза — браконьерство и разрушение среды. Его защита важна для сохранения уникальных экосистем высокогорья.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8900" y="1003219"/>
            <a:ext cx="4148100" cy="10086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8900" y="2005637"/>
            <a:ext cx="4148100" cy="9722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8906" y="2972953"/>
            <a:ext cx="4148100" cy="98841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48906" y="3961728"/>
            <a:ext cx="4148100" cy="98841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охраны среды обитания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228675" y="1113551"/>
            <a:ext cx="3786300" cy="7972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особо охраняемых природных территорий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 и национальные парки сохраняют уникальные экосистемы от хозяйственной деятельности, обеспечивая безопасность редких и эндемичных видов.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228675" y="2086447"/>
            <a:ext cx="3786300" cy="7972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нарушенных экосистем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Используются методы лесовосстановления и рекультивации, чтобы вернуть природные функции почв и повысить биологическое разнообразие на деградированных территориях.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28675" y="3068522"/>
            <a:ext cx="3786300" cy="7972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Экообразование и повышение экологической ответственности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программы повышают уровень знаний населения о природе, способствуют формированию экологически грамотного поведения и поддержке природоохранных инициатив.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228675" y="4057297"/>
            <a:ext cx="3786300" cy="7972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Инновации для снижения загрязнений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новых технологий позволяет уменьшить выбросы вредных веществ, оптимизировать использование ресурсов и поддерживать устойчивое развитие промышленных процессов.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352" y="1037025"/>
            <a:ext cx="1755046" cy="188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450" y="3037588"/>
            <a:ext cx="1755000" cy="19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4862" y="2046576"/>
            <a:ext cx="1755046" cy="1885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программы и международная экологическая политика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204100" y="117310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Рамочная конвенция ООН об изменении климата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Конвенция направлена на сокращение выбросов парниковых газов и замедление глобального потепления. Россия принимает участие в выполнении обязательств по стабилизации климата.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204100" y="320085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Конвенция о биологическом разнообразии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 — сохранить разнообразие видов и экосистем по всему миру. Документ способствует комплексному подходу к охране природы и устойчивому использованию ресурсов.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77910" y="2192675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Деятельность Всемирного фонда дикой природы (WWF)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WWF реализует программы по защите редких видов, экотуризму и продвижению экологического сознания. Россия активно участвует в этих международных инициативах.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775" y="3455975"/>
            <a:ext cx="4833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Глубокое понимание взаимодействия организмов и среды необходимо для сохранения биосферы. Эти знания помогают принимать ответственные решения и обеспечивают устойчивость природы и общества.
</a:t>
            </a:r>
            <a:endParaRPr lang="en-US" sz="1222" dirty="0"/>
          </a:p>
        </p:txBody>
      </p:sp>
      <p:sp>
        <p:nvSpPr>
          <p:cNvPr id="3" name="Text 1"/>
          <p:cNvSpPr txBox="1"/>
          <p:nvPr/>
        </p:nvSpPr>
        <p:spPr>
          <a:xfrm>
            <a:off x="88625" y="501700"/>
            <a:ext cx="89406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Значимость экологических знаний для будущего
</a:t>
            </a:r>
            <a:endParaRPr lang="en-US" sz="4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2026-05-10T05:43:34Z</dcterms:created>
  <dcterms:modified xsi:type="dcterms:W3CDTF">2026-05-10T05:43:34Z</dcterms:modified>
</cp:coreProperties>
</file>