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image" Target="../media/image-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image" Target="../media/image-3-7.png"/><Relationship Id="rId8" Type="http://schemas.openxmlformats.org/officeDocument/2006/relationships/image" Target="../media/image-3-8.jpe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image" Target="../media/image-4-7.jpe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image" Target="../media/image-6-7.png"/><Relationship Id="rId8" Type="http://schemas.openxmlformats.org/officeDocument/2006/relationships/image" Target="../media/image-6-8.png"/><Relationship Id="rId9" Type="http://schemas.openxmlformats.org/officeDocument/2006/relationships/image" Target="../media/image-6-9.png"/><Relationship Id="rId10" Type="http://schemas.openxmlformats.org/officeDocument/2006/relationships/image" Target="../media/image-6-10.png"/><Relationship Id="rId11" Type="http://schemas.openxmlformats.org/officeDocument/2006/relationships/image" Target="../media/image-6-11.png"/><Relationship Id="rId12" Type="http://schemas.openxmlformats.org/officeDocument/2006/relationships/image" Target="../media/image-6-12.png"/><Relationship Id="rId13" Type="http://schemas.openxmlformats.org/officeDocument/2006/relationships/slideLayout" Target="../slideLayouts/slideLayout1.xml"/><Relationship Id="rId1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jpe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image" Target="../media/image-11-6.png"/><Relationship Id="rId7" Type="http://schemas.openxmlformats.org/officeDocument/2006/relationships/image" Target="../media/image-11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jpeg"/><Relationship Id="rId3" Type="http://schemas.openxmlformats.org/officeDocument/2006/relationships/image" Target="../media/image-13-3.png"/><Relationship Id="rId4" Type="http://schemas.openxmlformats.org/officeDocument/2006/relationships/image" Target="../media/image-13-4.jpeg"/><Relationship Id="rId5" Type="http://schemas.openxmlformats.org/officeDocument/2006/relationships/image" Target="../media/image-13-5.png"/><Relationship Id="rId6" Type="http://schemas.openxmlformats.org/officeDocument/2006/relationships/image" Target="../media/image-13-6.jpeg"/><Relationship Id="rId7" Type="http://schemas.openxmlformats.org/officeDocument/2006/relationships/image" Target="../media/image-13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image" Target="../media/image-1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image" Target="../media/image-17-6.png"/><Relationship Id="rId7" Type="http://schemas.openxmlformats.org/officeDocument/2006/relationships/image" Target="../media/image-17-7.png"/><Relationship Id="rId8" Type="http://schemas.openxmlformats.org/officeDocument/2006/relationships/image" Target="../media/image-17-8.png"/><Relationship Id="rId9" Type="http://schemas.openxmlformats.org/officeDocument/2006/relationships/image" Target="../media/image-17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113006" y="-86600"/>
            <a:ext cx="4683737" cy="52821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29650" y="1650650"/>
            <a:ext cx="5344200" cy="190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45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Новые времена Востока и Запада
</a:t>
            </a:r>
            <a:pPr algn="l" indent="0" marL="0">
              <a:lnSpc>
                <a:spcPct val="90000"/>
              </a:lnSpc>
              <a:buNone/>
            </a:pPr>
            <a:r>
              <a:rPr lang="en-US" sz="21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7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Восток и Запад в эпоху великих перемен: торговля, открытия, соперничество.
</a:t>
            </a:r>
            <a:endParaRPr lang="en-US" sz="4500" dirty="0"/>
          </a:p>
        </p:txBody>
      </p:sp>
      <p:sp>
        <p:nvSpPr>
          <p:cNvPr id="7" name="Text 1"/>
          <p:cNvSpPr txBox="1"/>
          <p:nvPr/>
        </p:nvSpPr>
        <p:spPr>
          <a:xfrm>
            <a:off x="1108325" y="4290225"/>
            <a:ext cx="4400100" cy="46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3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84701" y="627950"/>
            <a:ext cx="3479599" cy="3999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820975" y="4783200"/>
            <a:ext cx="2208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900" dirty="0"/>
          </a:p>
        </p:txBody>
      </p:sp>
      <p:sp>
        <p:nvSpPr>
          <p:cNvPr id="5" name="Text 1"/>
          <p:cNvSpPr txBox="1"/>
          <p:nvPr/>
        </p:nvSpPr>
        <p:spPr>
          <a:xfrm>
            <a:off x="4649725" y="1391425"/>
            <a:ext cx="4050900" cy="273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Новый период изменил мир
</a:t>
            </a:r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XV–XVIII века связали разные части света новыми морскими путями, товарами и идеями. Европа и восточные державы по-разному отвечали на эти вызовы, поэтому сравнение помогает понять, как менялся мир и почему одни страны усиливались быстрее других.
</a:t>
            </a:r>
            <a:endParaRPr lang="en-US" sz="26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5190700" y="2573137"/>
            <a:ext cx="3686100" cy="899927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8820975" y="4783200"/>
            <a:ext cx="2208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900" dirty="0"/>
          </a:p>
        </p:txBody>
      </p:sp>
      <p:sp>
        <p:nvSpPr>
          <p:cNvPr id="11" name="Text 1"/>
          <p:cNvSpPr txBox="1"/>
          <p:nvPr/>
        </p:nvSpPr>
        <p:spPr>
          <a:xfrm>
            <a:off x="792300" y="627725"/>
            <a:ext cx="3686100" cy="49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9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изменения в Европе в XV–XVIII веках
</a:t>
            </a:r>
            <a:endParaRPr lang="en-US" sz="1900" dirty="0"/>
          </a:p>
        </p:txBody>
      </p:sp>
      <p:sp>
        <p:nvSpPr>
          <p:cNvPr id="12" name="Text 2"/>
          <p:cNvSpPr txBox="1"/>
          <p:nvPr/>
        </p:nvSpPr>
        <p:spPr>
          <a:xfrm>
            <a:off x="867000" y="1646240"/>
            <a:ext cx="3353100" cy="73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92" b="1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городов
</a:t>
            </a:r>
            <a:pPr algn="l" indent="0" marL="0">
              <a:lnSpc>
                <a:spcPct val="100000"/>
              </a:lnSpc>
              <a:buNone/>
            </a:pPr>
            <a:r>
              <a:rPr lang="en-US" sz="550" b="1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9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Города быстро росли, особенно в приморских районах и у крупных рек. В них развивались мастерские, склады, рынки и порты, где купцы обменивали местные и привозные товары.
</a:t>
            </a:r>
            <a:endParaRPr lang="en-US" sz="1192" dirty="0"/>
          </a:p>
        </p:txBody>
      </p:sp>
      <p:sp>
        <p:nvSpPr>
          <p:cNvPr id="13" name="Text 3"/>
          <p:cNvSpPr txBox="1"/>
          <p:nvPr/>
        </p:nvSpPr>
        <p:spPr>
          <a:xfrm>
            <a:off x="5361725" y="548705"/>
            <a:ext cx="3353100" cy="73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92" b="1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Население и хозяйство
</a:t>
            </a:r>
            <a:pPr algn="l" indent="0" marL="0">
              <a:lnSpc>
                <a:spcPct val="100000"/>
              </a:lnSpc>
              <a:buNone/>
            </a:pPr>
            <a:r>
              <a:rPr lang="en-US" sz="550" b="1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9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 1500 по 1700 год население Европы увеличилось примерно с 80 до 100 миллионов человек. Больше людей означало больше рабочих рук, покупателей и солдат.
</a:t>
            </a:r>
            <a:endParaRPr lang="en-US" sz="1192" dirty="0"/>
          </a:p>
        </p:txBody>
      </p:sp>
      <p:sp>
        <p:nvSpPr>
          <p:cNvPr id="14" name="Text 4"/>
          <p:cNvSpPr txBox="1"/>
          <p:nvPr/>
        </p:nvSpPr>
        <p:spPr>
          <a:xfrm>
            <a:off x="867000" y="2715495"/>
            <a:ext cx="3353100" cy="73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92" b="1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Усиление монархий
</a:t>
            </a:r>
            <a:pPr algn="l" indent="0" marL="0">
              <a:lnSpc>
                <a:spcPct val="100000"/>
              </a:lnSpc>
              <a:buNone/>
            </a:pPr>
            <a:r>
              <a:rPr lang="en-US" sz="550" b="1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9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Короли укрепляли власть, создавали постоянные армии и лучше собирали налоги. Это помогало управлять большими территориями и вести долгие войны с соперниками внутри Европы.
</a:t>
            </a:r>
            <a:endParaRPr lang="en-US" sz="1192" dirty="0"/>
          </a:p>
        </p:txBody>
      </p:sp>
      <p:sp>
        <p:nvSpPr>
          <p:cNvPr id="15" name="Text 5"/>
          <p:cNvSpPr txBox="1"/>
          <p:nvPr/>
        </p:nvSpPr>
        <p:spPr>
          <a:xfrm>
            <a:off x="5361725" y="3703869"/>
            <a:ext cx="3353100" cy="73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92" b="1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Финансы и торговля
</a:t>
            </a:r>
            <a:pPr algn="l" indent="0" marL="0">
              <a:lnSpc>
                <a:spcPct val="100000"/>
              </a:lnSpc>
              <a:buNone/>
            </a:pPr>
            <a:r>
              <a:rPr lang="en-US" sz="550" b="1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9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Развивались банки, биржи и международная торговля. Деньги и кредиты стали важными для купцов, а новые торговые связи помогали Европе быстрее богатеть и усиливать влияние.
</a:t>
            </a:r>
            <a:endParaRPr lang="en-US" sz="1192" dirty="0"/>
          </a:p>
        </p:txBody>
      </p:sp>
      <p:sp>
        <p:nvSpPr>
          <p:cNvPr id="16" name="Text 6"/>
          <p:cNvSpPr txBox="1"/>
          <p:nvPr/>
        </p:nvSpPr>
        <p:spPr>
          <a:xfrm>
            <a:off x="5361725" y="1619928"/>
            <a:ext cx="3353100" cy="73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92" b="1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Религиозные перемены
</a:t>
            </a:r>
            <a:pPr algn="l" indent="0" marL="0">
              <a:lnSpc>
                <a:spcPct val="100000"/>
              </a:lnSpc>
              <a:buNone/>
            </a:pPr>
            <a:r>
              <a:rPr lang="en-US" sz="550" b="1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9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Реформация расколола западное христианство и вызвала религиозные войны. Споры о вере влияли не только на церкви, но и на политику, образование и повседневную жизнь.
</a:t>
            </a:r>
            <a:endParaRPr lang="en-US" sz="1192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5891242" y="1015300"/>
            <a:ext cx="2561915" cy="39930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1629025" y="185200"/>
            <a:ext cx="5749800" cy="6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Великие географические открытия и их последствия
</a:t>
            </a:r>
            <a:endParaRPr lang="en-US" sz="2600" dirty="0"/>
          </a:p>
        </p:txBody>
      </p:sp>
      <p:sp>
        <p:nvSpPr>
          <p:cNvPr id="10" name="Text 1"/>
          <p:cNvSpPr txBox="1"/>
          <p:nvPr/>
        </p:nvSpPr>
        <p:spPr>
          <a:xfrm>
            <a:off x="8820975" y="4783200"/>
            <a:ext cx="2208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900" dirty="0"/>
          </a:p>
        </p:txBody>
      </p:sp>
      <p:sp>
        <p:nvSpPr>
          <p:cNvPr id="11" name="Text 2"/>
          <p:cNvSpPr txBox="1"/>
          <p:nvPr/>
        </p:nvSpPr>
        <p:spPr>
          <a:xfrm>
            <a:off x="458400" y="1936650"/>
            <a:ext cx="2234100" cy="98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71" b="1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Новые морские пути
</a:t>
            </a:r>
            <a:pPr algn="l" indent="0" marL="0">
              <a:lnSpc>
                <a:spcPct val="100000"/>
              </a:lnSpc>
              <a:buNone/>
            </a:pPr>
            <a:r>
              <a:rPr lang="en-US" sz="587" b="1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75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Плавания Колумба, да Гамы и Магеллана открыли европейцам новые дороги через океаны. Это сделало мир шире и связало между собой отдалённые регионы.
</a:t>
            </a:r>
            <a:endParaRPr lang="en-US" sz="1271" dirty="0"/>
          </a:p>
        </p:txBody>
      </p:sp>
      <p:sp>
        <p:nvSpPr>
          <p:cNvPr id="12" name="Text 3"/>
          <p:cNvSpPr txBox="1"/>
          <p:nvPr/>
        </p:nvSpPr>
        <p:spPr>
          <a:xfrm>
            <a:off x="3174662" y="1936650"/>
            <a:ext cx="2234100" cy="98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86" b="1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Освоение Америки
</a:t>
            </a:r>
            <a:pPr algn="l" indent="0" marL="0">
              <a:lnSpc>
                <a:spcPct val="100000"/>
              </a:lnSpc>
              <a:buNone/>
            </a:pPr>
            <a:r>
              <a:rPr lang="en-US" sz="547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3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1492 года европейцы начали активно осваивать Америку. На новых землях появлялись колонии, а местное население часто оказывалось под властью завоевателей.
</a:t>
            </a:r>
            <a:endParaRPr lang="en-US" sz="1186" dirty="0"/>
          </a:p>
        </p:txBody>
      </p:sp>
      <p:sp>
        <p:nvSpPr>
          <p:cNvPr id="13" name="Text 4"/>
          <p:cNvSpPr txBox="1"/>
          <p:nvPr/>
        </p:nvSpPr>
        <p:spPr>
          <a:xfrm>
            <a:off x="458475" y="3925325"/>
            <a:ext cx="2234100" cy="108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73" b="1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Товары из заморских земель
</a:t>
            </a:r>
            <a:pPr algn="l" indent="0" marL="0">
              <a:lnSpc>
                <a:spcPct val="100000"/>
              </a:lnSpc>
              <a:buNone/>
            </a:pPr>
            <a:r>
              <a:rPr lang="en-US" sz="588" b="1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77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Европу потоком пошли серебро, сахар, табак, какао и другие неизвестные ранее продукты. Они меняли питание, торговлю и привычки людей.
</a:t>
            </a:r>
            <a:endParaRPr lang="en-US" sz="1273" dirty="0"/>
          </a:p>
        </p:txBody>
      </p:sp>
      <p:sp>
        <p:nvSpPr>
          <p:cNvPr id="14" name="Text 5"/>
          <p:cNvSpPr txBox="1"/>
          <p:nvPr/>
        </p:nvSpPr>
        <p:spPr>
          <a:xfrm>
            <a:off x="3174637" y="3925325"/>
            <a:ext cx="2234100" cy="108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89" b="1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Тяжёлые последствия
</a:t>
            </a:r>
            <a:pPr algn="l" indent="0" marL="0">
              <a:lnSpc>
                <a:spcPct val="100000"/>
              </a:lnSpc>
              <a:buNone/>
            </a:pPr>
            <a:r>
              <a:rPr lang="en-US" sz="595" b="1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9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Завоевания сопровождались гибелью многих жителей Америки, распространением болезней и разрушением местных обществ. Наряду с богатством росло и колониальное подчинение.
</a:t>
            </a:r>
            <a:endParaRPr lang="en-US" sz="1289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490700" y="1230052"/>
            <a:ext cx="4007700" cy="2830647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645600" y="197125"/>
            <a:ext cx="7852800" cy="73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менялись торговые пути в Новое время
</a:t>
            </a:r>
            <a:endParaRPr lang="en-US" sz="2600" dirty="0"/>
          </a:p>
        </p:txBody>
      </p:sp>
      <p:sp>
        <p:nvSpPr>
          <p:cNvPr id="6" name="Text 1"/>
          <p:cNvSpPr txBox="1"/>
          <p:nvPr/>
        </p:nvSpPr>
        <p:spPr>
          <a:xfrm>
            <a:off x="921300" y="1596275"/>
            <a:ext cx="2758800" cy="91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Порты Атлантики превратились в главные ворота европейской торговли, а старые центры Средиземноморья уже не задавали тон, как прежде.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921300" y="2848700"/>
            <a:ext cx="2758800" cy="99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Смещение торговли к Атлантике усилило океанические державы и изменило карту мировой экономики.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4490700" y="4142575"/>
            <a:ext cx="4381800" cy="30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34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Схематическая сравнительная оценка по материалам школьной карты Нового времени
</a:t>
            </a:r>
            <a:endParaRPr lang="en-US" sz="1034" dirty="0"/>
          </a:p>
        </p:txBody>
      </p:sp>
      <p:sp>
        <p:nvSpPr>
          <p:cNvPr id="9" name="Text 4"/>
          <p:cNvSpPr txBox="1"/>
          <p:nvPr/>
        </p:nvSpPr>
        <p:spPr>
          <a:xfrm>
            <a:off x="8820975" y="4783200"/>
            <a:ext cx="2208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9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222688" y="1517350"/>
            <a:ext cx="220800" cy="2208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43463" y="1539430"/>
            <a:ext cx="220800" cy="17664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008638" y="1517350"/>
            <a:ext cx="220800" cy="2208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5794588" y="1517350"/>
            <a:ext cx="220800" cy="2208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7580538" y="1517350"/>
            <a:ext cx="220800" cy="22080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4" name="Text 0"/>
          <p:cNvSpPr txBox="1"/>
          <p:nvPr/>
        </p:nvSpPr>
        <p:spPr>
          <a:xfrm>
            <a:off x="1629025" y="349825"/>
            <a:ext cx="5749800" cy="6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Османская империя: сила на перекрёстке путей
</a:t>
            </a:r>
            <a:endParaRPr lang="en-US" sz="2600" dirty="0"/>
          </a:p>
        </p:txBody>
      </p:sp>
      <p:sp>
        <p:nvSpPr>
          <p:cNvPr id="15" name="Text 1"/>
          <p:cNvSpPr txBox="1"/>
          <p:nvPr/>
        </p:nvSpPr>
        <p:spPr>
          <a:xfrm>
            <a:off x="8820975" y="4783200"/>
            <a:ext cx="2208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900" dirty="0"/>
          </a:p>
        </p:txBody>
      </p:sp>
      <p:sp>
        <p:nvSpPr>
          <p:cNvPr id="16" name="Text 2"/>
          <p:cNvSpPr txBox="1"/>
          <p:nvPr/>
        </p:nvSpPr>
        <p:spPr>
          <a:xfrm>
            <a:off x="2066125" y="2078175"/>
            <a:ext cx="1571700" cy="39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Сильная армия
</a:t>
            </a:r>
            <a:endParaRPr lang="en-US" sz="1200" dirty="0"/>
          </a:p>
        </p:txBody>
      </p:sp>
      <p:sp>
        <p:nvSpPr>
          <p:cNvPr id="17" name="Text 3"/>
          <p:cNvSpPr txBox="1"/>
          <p:nvPr/>
        </p:nvSpPr>
        <p:spPr>
          <a:xfrm>
            <a:off x="2066125" y="2571750"/>
            <a:ext cx="1571700" cy="122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11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Власть султана опиралась на хорошо организованное войско, включая янычар. Это помогало удерживать обширные территории и защищать ключевые дороги.
</a:t>
            </a:r>
            <a:endParaRPr lang="en-US" sz="1111" dirty="0"/>
          </a:p>
        </p:txBody>
      </p:sp>
      <p:sp>
        <p:nvSpPr>
          <p:cNvPr id="18" name="Text 4"/>
          <p:cNvSpPr txBox="1"/>
          <p:nvPr/>
        </p:nvSpPr>
        <p:spPr>
          <a:xfrm>
            <a:off x="286900" y="2078175"/>
            <a:ext cx="1571700" cy="39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Стамбул
</a:t>
            </a:r>
            <a:endParaRPr lang="en-US" sz="1200" dirty="0"/>
          </a:p>
        </p:txBody>
      </p:sp>
      <p:sp>
        <p:nvSpPr>
          <p:cNvPr id="19" name="Text 5"/>
          <p:cNvSpPr txBox="1"/>
          <p:nvPr/>
        </p:nvSpPr>
        <p:spPr>
          <a:xfrm>
            <a:off x="286900" y="2571750"/>
            <a:ext cx="1571700" cy="122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44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Столица империи была огромным городом и важным узлом торговли. Через неё проходили товары, люди и новости между Европой, Азией и Северной Африкой.
</a:t>
            </a:r>
            <a:endParaRPr lang="en-US" sz="1144" dirty="0"/>
          </a:p>
        </p:txBody>
      </p:sp>
      <p:sp>
        <p:nvSpPr>
          <p:cNvPr id="20" name="Text 6"/>
          <p:cNvSpPr txBox="1"/>
          <p:nvPr/>
        </p:nvSpPr>
        <p:spPr>
          <a:xfrm>
            <a:off x="3852075" y="2078175"/>
            <a:ext cx="1571700" cy="39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Контроль путей
</a:t>
            </a:r>
            <a:endParaRPr lang="en-US" sz="1200" dirty="0"/>
          </a:p>
        </p:txBody>
      </p:sp>
      <p:sp>
        <p:nvSpPr>
          <p:cNvPr id="21" name="Text 7"/>
          <p:cNvSpPr txBox="1"/>
          <p:nvPr/>
        </p:nvSpPr>
        <p:spPr>
          <a:xfrm>
            <a:off x="3852075" y="2571750"/>
            <a:ext cx="1571700" cy="122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73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Империя занимала земли на стыке континентов и контролировала важные сухопутные и морские маршруты. Это приносило политическое влияние и доходы от пошлин.
</a:t>
            </a:r>
            <a:endParaRPr lang="en-US" sz="1073" dirty="0"/>
          </a:p>
        </p:txBody>
      </p:sp>
      <p:sp>
        <p:nvSpPr>
          <p:cNvPr id="22" name="Text 8"/>
          <p:cNvSpPr txBox="1"/>
          <p:nvPr/>
        </p:nvSpPr>
        <p:spPr>
          <a:xfrm>
            <a:off x="5638025" y="2078175"/>
            <a:ext cx="1571700" cy="39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Доходы и налоги
</a:t>
            </a:r>
            <a:endParaRPr lang="en-US" sz="1200" dirty="0"/>
          </a:p>
        </p:txBody>
      </p:sp>
      <p:sp>
        <p:nvSpPr>
          <p:cNvPr id="23" name="Text 9"/>
          <p:cNvSpPr txBox="1"/>
          <p:nvPr/>
        </p:nvSpPr>
        <p:spPr>
          <a:xfrm>
            <a:off x="5638025" y="2571750"/>
            <a:ext cx="1571700" cy="122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Торговля, налоги и сборы поддерживали государство. Благодаря этому султанский двор мог содержать чиновников, армию и большие города.
</a:t>
            </a:r>
            <a:endParaRPr lang="en-US" sz="1200" dirty="0"/>
          </a:p>
        </p:txBody>
      </p:sp>
      <p:sp>
        <p:nvSpPr>
          <p:cNvPr id="24" name="Text 10"/>
          <p:cNvSpPr txBox="1"/>
          <p:nvPr/>
        </p:nvSpPr>
        <p:spPr>
          <a:xfrm>
            <a:off x="7423975" y="2078175"/>
            <a:ext cx="1571700" cy="39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Управление империей
</a:t>
            </a:r>
            <a:endParaRPr lang="en-US" sz="1200" dirty="0"/>
          </a:p>
        </p:txBody>
      </p:sp>
      <p:sp>
        <p:nvSpPr>
          <p:cNvPr id="25" name="Text 11"/>
          <p:cNvSpPr txBox="1"/>
          <p:nvPr/>
        </p:nvSpPr>
        <p:spPr>
          <a:xfrm>
            <a:off x="7423975" y="2571750"/>
            <a:ext cx="1571700" cy="122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73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Разветвлённая система управления помогала правителям контролировать разные народы и области. Именно порядок и дисциплина удерживали огромную державу вместе.
</a:t>
            </a:r>
            <a:endParaRPr lang="en-US" sz="1073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029642" y="1023350"/>
            <a:ext cx="2658166" cy="36933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1629025" y="185200"/>
            <a:ext cx="5749800" cy="6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Китай эпохи Мин и Цин
</a:t>
            </a:r>
            <a:endParaRPr lang="en-US" sz="2600" dirty="0"/>
          </a:p>
        </p:txBody>
      </p:sp>
      <p:sp>
        <p:nvSpPr>
          <p:cNvPr id="9" name="Text 1"/>
          <p:cNvSpPr txBox="1"/>
          <p:nvPr/>
        </p:nvSpPr>
        <p:spPr>
          <a:xfrm>
            <a:off x="8820975" y="4783200"/>
            <a:ext cx="2208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900" dirty="0"/>
          </a:p>
        </p:txBody>
      </p:sp>
      <p:sp>
        <p:nvSpPr>
          <p:cNvPr id="10" name="Text 2"/>
          <p:cNvSpPr txBox="1"/>
          <p:nvPr/>
        </p:nvSpPr>
        <p:spPr>
          <a:xfrm>
            <a:off x="520275" y="1462450"/>
            <a:ext cx="2373900" cy="114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Мощная страна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Китай оставался одной из самых населённых и богатых стран мира. Большая территория и сильная императорская власть помогали сохранять порядок и стабильность.
</a:t>
            </a:r>
            <a:endParaRPr lang="en-US" sz="1300" dirty="0"/>
          </a:p>
        </p:txBody>
      </p:sp>
      <p:sp>
        <p:nvSpPr>
          <p:cNvPr id="11" name="Text 3"/>
          <p:cNvSpPr txBox="1"/>
          <p:nvPr/>
        </p:nvSpPr>
        <p:spPr>
          <a:xfrm>
            <a:off x="3347601" y="1462481"/>
            <a:ext cx="2373900" cy="114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Развитое хозяйство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Земледелие, шелководство, ткачество и производство фарфора приносили большие доходы. Ремёсла были хорошо организованы и обеспечивали жизнь многих городов.
</a:t>
            </a:r>
            <a:endParaRPr lang="en-US" sz="1300" dirty="0"/>
          </a:p>
        </p:txBody>
      </p:sp>
      <p:sp>
        <p:nvSpPr>
          <p:cNvPr id="12" name="Text 4"/>
          <p:cNvSpPr txBox="1"/>
          <p:nvPr/>
        </p:nvSpPr>
        <p:spPr>
          <a:xfrm>
            <a:off x="520275" y="3412183"/>
            <a:ext cx="2373900" cy="114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Ограниченная внешняя торговля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Китай осторожно относился к связям с внешним миром. Но внутри страны торговля, сельское хозяйство и ремёсла продолжали приносить значительные прибыли.
</a:t>
            </a:r>
            <a:endParaRPr lang="en-US" sz="1300" dirty="0"/>
          </a:p>
        </p:txBody>
      </p:sp>
      <p:sp>
        <p:nvSpPr>
          <p:cNvPr id="13" name="Text 5"/>
          <p:cNvSpPr txBox="1"/>
          <p:nvPr/>
        </p:nvSpPr>
        <p:spPr>
          <a:xfrm>
            <a:off x="3347601" y="3412183"/>
            <a:ext cx="2373900" cy="114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Ценимые товары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Китайские изделия высоко ценились в Азии и Европе. Фарфор, ткани и шёлк считались престижными и часто становились желанными подарками и предметами роскоши.
</a:t>
            </a:r>
            <a:endParaRPr lang="en-US" sz="13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330675" y="2074232"/>
            <a:ext cx="4007700" cy="1597186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645600" y="197125"/>
            <a:ext cx="7852800" cy="73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Восток и Запад в Новое время: сравнение
</a:t>
            </a:r>
            <a:endParaRPr lang="en-US" sz="2600" dirty="0"/>
          </a:p>
        </p:txBody>
      </p:sp>
      <p:sp>
        <p:nvSpPr>
          <p:cNvPr id="6" name="Text 1"/>
          <p:cNvSpPr txBox="1"/>
          <p:nvPr/>
        </p:nvSpPr>
        <p:spPr>
          <a:xfrm>
            <a:off x="645600" y="1736425"/>
            <a:ext cx="3077700" cy="106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что разные регионы развивались по-своему, но везде важную роль играли города, торговля и сильная власть.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645600" y="2942225"/>
            <a:ext cx="3077700" cy="106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Европа быстрее менялась за счёт океанской торговли, а восточные державы опирались на население, ремёсла и контроль путей.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645600" y="4598225"/>
            <a:ext cx="2758800" cy="30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 учебному материалу о Востоке и Западе в Новое время
</a:t>
            </a:r>
            <a:endParaRPr lang="en-US" sz="800" dirty="0"/>
          </a:p>
        </p:txBody>
      </p:sp>
      <p:sp>
        <p:nvSpPr>
          <p:cNvPr id="9" name="Text 4"/>
          <p:cNvSpPr txBox="1"/>
          <p:nvPr/>
        </p:nvSpPr>
        <p:spPr>
          <a:xfrm>
            <a:off x="8820975" y="4783200"/>
            <a:ext cx="2208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9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59400" y="1688830"/>
            <a:ext cx="8264400" cy="3094389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59450" y="197125"/>
            <a:ext cx="8264400" cy="73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торговля влияла на рост государств
</a:t>
            </a:r>
            <a:endParaRPr lang="en-US" sz="2600" dirty="0"/>
          </a:p>
        </p:txBody>
      </p:sp>
      <p:sp>
        <p:nvSpPr>
          <p:cNvPr id="6" name="Text 1"/>
          <p:cNvSpPr txBox="1"/>
          <p:nvPr/>
        </p:nvSpPr>
        <p:spPr>
          <a:xfrm>
            <a:off x="359450" y="1107800"/>
            <a:ext cx="8264400" cy="21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 материалам о торговле и государственном развитии в Новое время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8820975" y="4783200"/>
            <a:ext cx="2208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9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521725" y="368350"/>
            <a:ext cx="3706800" cy="82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9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Реформация: религиозные перемены в Европе
</a:t>
            </a:r>
            <a:endParaRPr lang="en-US" sz="1900" dirty="0"/>
          </a:p>
        </p:txBody>
      </p:sp>
      <p:sp>
        <p:nvSpPr>
          <p:cNvPr id="9" name="Text 1"/>
          <p:cNvSpPr txBox="1"/>
          <p:nvPr/>
        </p:nvSpPr>
        <p:spPr>
          <a:xfrm>
            <a:off x="8820975" y="4783200"/>
            <a:ext cx="2208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900" dirty="0"/>
          </a:p>
        </p:txBody>
      </p:sp>
      <p:sp>
        <p:nvSpPr>
          <p:cNvPr id="10" name="Text 2"/>
          <p:cNvSpPr txBox="1"/>
          <p:nvPr/>
        </p:nvSpPr>
        <p:spPr>
          <a:xfrm>
            <a:off x="740675" y="1813675"/>
            <a:ext cx="3235500" cy="84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Появление протестантов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 многих странах возникли новые христианские общины. Люди стали по-разному понимать веру, церковь и личную ответственность перед Богом.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740675" y="3591625"/>
            <a:ext cx="3235500" cy="84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29" b="1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Долгие последствия
</a:t>
            </a:r>
            <a:pPr algn="l" indent="0" marL="0">
              <a:lnSpc>
                <a:spcPct val="100000"/>
              </a:lnSpc>
              <a:buNone/>
            </a:pPr>
            <a:r>
              <a:rPr lang="en-US" sz="564" b="1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29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Реформация повлияла на школы, книги, искусство и устройство власти. Европа стала более разнообразной в религиозном отношении и по-новому взглянула на знания и человека.
</a:t>
            </a:r>
            <a:endParaRPr lang="en-US" sz="1129" dirty="0"/>
          </a:p>
        </p:txBody>
      </p:sp>
      <p:sp>
        <p:nvSpPr>
          <p:cNvPr id="12" name="Text 4"/>
          <p:cNvSpPr txBox="1"/>
          <p:nvPr/>
        </p:nvSpPr>
        <p:spPr>
          <a:xfrm>
            <a:off x="5151150" y="924700"/>
            <a:ext cx="3235500" cy="84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95" b="1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1517 год
</a:t>
            </a:r>
            <a:pPr algn="l" indent="0" marL="0">
              <a:lnSpc>
                <a:spcPct val="100000"/>
              </a:lnSpc>
              <a:buNone/>
            </a:pPr>
            <a:r>
              <a:rPr lang="en-US" sz="598" b="1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95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Мартин Лютер выступил против злоупотреблений в католической церкви. Его идеи быстро распространились и начали большие религиозные споры по всей Европе.
</a:t>
            </a:r>
            <a:endParaRPr lang="en-US" sz="1195" dirty="0"/>
          </a:p>
        </p:txBody>
      </p:sp>
      <p:sp>
        <p:nvSpPr>
          <p:cNvPr id="13" name="Text 5"/>
          <p:cNvSpPr txBox="1"/>
          <p:nvPr/>
        </p:nvSpPr>
        <p:spPr>
          <a:xfrm>
            <a:off x="5151150" y="2702650"/>
            <a:ext cx="3235500" cy="84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Религиозные конфликты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Споры о вере часто переходили в войны и внутренние раздоры. Государства оказывались втянуты в борьбу, потому что религия влияла на политику.
</a:t>
            </a:r>
            <a:endParaRPr lang="en-US" sz="12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567300" y="337450"/>
            <a:ext cx="3706800" cy="73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9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Научная революция и новое отношение к знаниям
</a:t>
            </a:r>
            <a:endParaRPr lang="en-US" sz="1900" dirty="0"/>
          </a:p>
        </p:txBody>
      </p:sp>
      <p:sp>
        <p:nvSpPr>
          <p:cNvPr id="10" name="Text 1"/>
          <p:cNvSpPr txBox="1"/>
          <p:nvPr/>
        </p:nvSpPr>
        <p:spPr>
          <a:xfrm>
            <a:off x="8820975" y="4783200"/>
            <a:ext cx="2208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900" dirty="0"/>
          </a:p>
        </p:txBody>
      </p:sp>
      <p:sp>
        <p:nvSpPr>
          <p:cNvPr id="11" name="Text 2"/>
          <p:cNvSpPr txBox="1"/>
          <p:nvPr/>
        </p:nvSpPr>
        <p:spPr>
          <a:xfrm>
            <a:off x="660250" y="1630100"/>
            <a:ext cx="2465100" cy="9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8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Наблюдение и опыт
</a:t>
            </a:r>
            <a:pPr algn="l" indent="0" marL="0">
              <a:lnSpc>
                <a:spcPct val="100000"/>
              </a:lnSpc>
              <a:buNone/>
            </a:pPr>
            <a:r>
              <a:rPr lang="en-US" sz="59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8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Учёные Нового времени всё чаще проверяли выводы не авторитетом, а наблюдением и опытом. Так родился новый подход к изучению природы, где важны доказательства и точность.
</a:t>
            </a:r>
            <a:endParaRPr lang="en-US" sz="1287" dirty="0"/>
          </a:p>
        </p:txBody>
      </p:sp>
      <p:sp>
        <p:nvSpPr>
          <p:cNvPr id="12" name="Text 3"/>
          <p:cNvSpPr txBox="1"/>
          <p:nvPr/>
        </p:nvSpPr>
        <p:spPr>
          <a:xfrm>
            <a:off x="3714242" y="1655750"/>
            <a:ext cx="2571900" cy="9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3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Коперник и Галилей
</a:t>
            </a:r>
            <a:pPr algn="l" indent="0" marL="0">
              <a:lnSpc>
                <a:spcPct val="100000"/>
              </a:lnSpc>
              <a:buNone/>
            </a:pPr>
            <a:r>
              <a:rPr lang="en-US" sz="57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4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Николай Коперник предложил мысль о том, что Земля обращается вокруг Солнца. Галилео Галилей укрепил новые представления с помощью телескопа и наблюдений за небесными телами.
</a:t>
            </a:r>
            <a:endParaRPr lang="en-US" sz="1237" dirty="0"/>
          </a:p>
        </p:txBody>
      </p:sp>
      <p:sp>
        <p:nvSpPr>
          <p:cNvPr id="13" name="Text 4"/>
          <p:cNvSpPr txBox="1"/>
          <p:nvPr/>
        </p:nvSpPr>
        <p:spPr>
          <a:xfrm>
            <a:off x="660285" y="3404700"/>
            <a:ext cx="2465100" cy="9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6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Ньютон и законы мира
</a:t>
            </a:r>
            <a:pPr algn="l" indent="0" marL="0">
              <a:lnSpc>
                <a:spcPct val="100000"/>
              </a:lnSpc>
              <a:buNone/>
            </a:pPr>
            <a:r>
              <a:rPr lang="en-US" sz="58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7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Исаак Ньютон показал, что движения небесных и земных тел подчиняются общим законам. Его открытия сделали мир более понятным и связали разные явления в единую систему.
</a:t>
            </a:r>
            <a:endParaRPr lang="en-US" sz="1264" dirty="0"/>
          </a:p>
        </p:txBody>
      </p:sp>
      <p:sp>
        <p:nvSpPr>
          <p:cNvPr id="14" name="Text 5"/>
          <p:cNvSpPr txBox="1"/>
          <p:nvPr/>
        </p:nvSpPr>
        <p:spPr>
          <a:xfrm>
            <a:off x="3714242" y="3404700"/>
            <a:ext cx="2571900" cy="9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6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Приборы и карты
</a:t>
            </a:r>
            <a:pPr algn="l" indent="0" marL="0">
              <a:lnSpc>
                <a:spcPct val="100000"/>
              </a:lnSpc>
              <a:buNone/>
            </a:pPr>
            <a:r>
              <a:rPr lang="en-US" sz="54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8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Развитие науки привело к созданию точных карт, часов, астрономических инструментов и измерительных приборов. Эти знания особенно помогали мореплавателям, инженерам и артиллеристам.
</a:t>
            </a:r>
            <a:endParaRPr lang="en-US" sz="1169" dirty="0"/>
          </a:p>
        </p:txBody>
      </p:sp>
      <p:sp>
        <p:nvSpPr>
          <p:cNvPr id="15" name="Text 6"/>
          <p:cNvSpPr txBox="1"/>
          <p:nvPr/>
        </p:nvSpPr>
        <p:spPr>
          <a:xfrm>
            <a:off x="6805500" y="1771275"/>
            <a:ext cx="1870832" cy="240169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Практическая польза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Научные открытия быстро выходили за пределы кабинетов учёных. Они улучшали кораблестроение, навигацию, военное дело и производство, поэтому знания становились важной силой государства.
</a:t>
            </a:r>
            <a:endParaRPr lang="en-US" sz="13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490700" y="1230052"/>
            <a:ext cx="4007700" cy="2830647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645600" y="197125"/>
            <a:ext cx="7852800" cy="73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Знания и изобретения в Европе, Китае и исламском мире
</a:t>
            </a:r>
            <a:endParaRPr lang="en-US" sz="2600" dirty="0"/>
          </a:p>
        </p:txBody>
      </p:sp>
      <p:sp>
        <p:nvSpPr>
          <p:cNvPr id="6" name="Text 1"/>
          <p:cNvSpPr txBox="1"/>
          <p:nvPr/>
        </p:nvSpPr>
        <p:spPr>
          <a:xfrm>
            <a:off x="921300" y="1596275"/>
            <a:ext cx="2758800" cy="91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Каждый регион вносил свой вклад по-своему: где-то раньше развились бумага и печать, где-то — точные науки, врачевание и астрономические наблюдения.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921300" y="2848700"/>
            <a:ext cx="2758800" cy="99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показывает не «лучший» регион, а разные специализации: Китай — в печати, исламский мир — в науках, Европа — в практическом применении знаний.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4490700" y="4142575"/>
            <a:ext cx="4381800" cy="30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34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 материалам школьного курса всеобщей истории; сравнительная оценка по историческим достижениям регионов.
</a:t>
            </a:r>
            <a:endParaRPr lang="en-US" sz="1034" dirty="0"/>
          </a:p>
        </p:txBody>
      </p:sp>
      <p:sp>
        <p:nvSpPr>
          <p:cNvPr id="9" name="Text 4"/>
          <p:cNvSpPr txBox="1"/>
          <p:nvPr/>
        </p:nvSpPr>
        <p:spPr>
          <a:xfrm>
            <a:off x="8820975" y="4783200"/>
            <a:ext cx="2208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9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72587" y="1026568"/>
            <a:ext cx="2458500" cy="167581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342787" y="1026568"/>
            <a:ext cx="2458500" cy="1675813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112987" y="1026568"/>
            <a:ext cx="2458500" cy="1675813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572525" y="238425"/>
            <a:ext cx="7998900" cy="6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0A0A0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Индия Великих Моголов: богатство, города и искусство
</a:t>
            </a:r>
            <a:endParaRPr lang="en-US" sz="2600" dirty="0"/>
          </a:p>
        </p:txBody>
      </p:sp>
      <p:sp>
        <p:nvSpPr>
          <p:cNvPr id="10" name="Text 1"/>
          <p:cNvSpPr txBox="1"/>
          <p:nvPr/>
        </p:nvSpPr>
        <p:spPr>
          <a:xfrm>
            <a:off x="8820975" y="4783200"/>
            <a:ext cx="2208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900" dirty="0"/>
          </a:p>
        </p:txBody>
      </p:sp>
      <p:sp>
        <p:nvSpPr>
          <p:cNvPr id="11" name="Text 2"/>
          <p:cNvSpPr txBox="1"/>
          <p:nvPr/>
        </p:nvSpPr>
        <p:spPr>
          <a:xfrm>
            <a:off x="742504" y="3541850"/>
            <a:ext cx="21174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97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рынках империи Великих Моголов можно было увидеть ткани, украшения и ароматные специи, которые ценились далеко за пределами Индии. Ремесленники работали в больших городах, а купцы отправляли товары в порты Индийского океана.
</a:t>
            </a:r>
            <a:endParaRPr lang="en-US" sz="897" dirty="0"/>
          </a:p>
        </p:txBody>
      </p:sp>
      <p:sp>
        <p:nvSpPr>
          <p:cNvPr id="12" name="Text 3"/>
          <p:cNvSpPr txBox="1"/>
          <p:nvPr/>
        </p:nvSpPr>
        <p:spPr>
          <a:xfrm>
            <a:off x="742505" y="3002500"/>
            <a:ext cx="21174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Шёлк, хлопок и специи
</a:t>
            </a:r>
            <a:endParaRPr lang="en-US" sz="1400" dirty="0"/>
          </a:p>
        </p:txBody>
      </p:sp>
      <p:sp>
        <p:nvSpPr>
          <p:cNvPr id="13" name="Text 4"/>
          <p:cNvSpPr txBox="1"/>
          <p:nvPr/>
        </p:nvSpPr>
        <p:spPr>
          <a:xfrm>
            <a:off x="3512704" y="3541850"/>
            <a:ext cx="21174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97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Индийские города поражали шумом базаров, мастерскими и дворцами. В них жили торговцы, ремесленники и придворные, а богатство страны особенно заметно проявлялось в каменном зодчестве и тщательно украшенных зданиях.
</a:t>
            </a:r>
            <a:endParaRPr lang="en-US" sz="897" dirty="0"/>
          </a:p>
        </p:txBody>
      </p:sp>
      <p:sp>
        <p:nvSpPr>
          <p:cNvPr id="14" name="Text 5"/>
          <p:cNvSpPr txBox="1"/>
          <p:nvPr/>
        </p:nvSpPr>
        <p:spPr>
          <a:xfrm>
            <a:off x="3512705" y="3002500"/>
            <a:ext cx="21174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75" b="1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Город, достойный правителя
</a:t>
            </a:r>
            <a:endParaRPr lang="en-US" sz="1375" dirty="0"/>
          </a:p>
        </p:txBody>
      </p:sp>
      <p:sp>
        <p:nvSpPr>
          <p:cNvPr id="15" name="Text 6"/>
          <p:cNvSpPr txBox="1"/>
          <p:nvPr/>
        </p:nvSpPr>
        <p:spPr>
          <a:xfrm>
            <a:off x="6282904" y="3541850"/>
            <a:ext cx="21174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97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Одним из самых известных памятников стал Тадж-Махал — беломраморная усыпальница, построенная в XVII веке. Она показывает, как в державе Великих Моголов сочетались власть, вера и высокая художественная традиция.
</a:t>
            </a:r>
            <a:endParaRPr lang="en-US" sz="897" dirty="0"/>
          </a:p>
        </p:txBody>
      </p:sp>
      <p:sp>
        <p:nvSpPr>
          <p:cNvPr id="16" name="Text 7"/>
          <p:cNvSpPr txBox="1"/>
          <p:nvPr/>
        </p:nvSpPr>
        <p:spPr>
          <a:xfrm>
            <a:off x="6282905" y="3002500"/>
            <a:ext cx="21174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75" b="1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Тадж-Махал как символ эпохи
</a:t>
            </a:r>
            <a:endParaRPr lang="en-US" sz="1375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1629025" y="185200"/>
            <a:ext cx="5749800" cy="6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Япония в эпоху Токугава
</a:t>
            </a:r>
            <a:endParaRPr lang="en-US" sz="2600" dirty="0"/>
          </a:p>
        </p:txBody>
      </p:sp>
      <p:sp>
        <p:nvSpPr>
          <p:cNvPr id="9" name="Text 1"/>
          <p:cNvSpPr txBox="1"/>
          <p:nvPr/>
        </p:nvSpPr>
        <p:spPr>
          <a:xfrm>
            <a:off x="8820975" y="4783200"/>
            <a:ext cx="2208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900" dirty="0"/>
          </a:p>
        </p:txBody>
      </p:sp>
      <p:sp>
        <p:nvSpPr>
          <p:cNvPr id="10" name="Text 2"/>
          <p:cNvSpPr txBox="1"/>
          <p:nvPr/>
        </p:nvSpPr>
        <p:spPr>
          <a:xfrm>
            <a:off x="311863" y="2101525"/>
            <a:ext cx="1776300" cy="184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Власть сёгунов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XVII веке реальная власть в Японии принадлежала сёгунам Токугава. Они поддерживали порядок в стране и контролировали феодалов, чтобы не допустить распада государства и новых внутренних войн.
</a:t>
            </a:r>
            <a:endParaRPr lang="en-US" sz="1300" dirty="0"/>
          </a:p>
        </p:txBody>
      </p:sp>
      <p:sp>
        <p:nvSpPr>
          <p:cNvPr id="11" name="Text 3"/>
          <p:cNvSpPr txBox="1"/>
          <p:nvPr/>
        </p:nvSpPr>
        <p:spPr>
          <a:xfrm>
            <a:off x="2514475" y="2101525"/>
            <a:ext cx="1776300" cy="184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Сословный порядок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Общество было строго разделено на сословия, и положение человека определяло его обязанности и образ жизни. Такой порядок помогал сохранять стабильность, но ограничивал свободу перемещения и выбора занятий.
</a:t>
            </a:r>
            <a:endParaRPr lang="en-US" sz="1300" dirty="0"/>
          </a:p>
        </p:txBody>
      </p:sp>
      <p:sp>
        <p:nvSpPr>
          <p:cNvPr id="12" name="Text 4"/>
          <p:cNvSpPr txBox="1"/>
          <p:nvPr/>
        </p:nvSpPr>
        <p:spPr>
          <a:xfrm>
            <a:off x="4717088" y="2101525"/>
            <a:ext cx="1776300" cy="184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Ограничение контактов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Японские правители сознательно сократили связи с внешним миром. Это ослабило влияние европейцев и уберегло страну от многих потрясений, однако замедлило распространение новых технологий и идей.
</a:t>
            </a:r>
            <a:endParaRPr lang="en-US" sz="1300" dirty="0"/>
          </a:p>
        </p:txBody>
      </p:sp>
      <p:sp>
        <p:nvSpPr>
          <p:cNvPr id="13" name="Text 5"/>
          <p:cNvSpPr txBox="1"/>
          <p:nvPr/>
        </p:nvSpPr>
        <p:spPr>
          <a:xfrm>
            <a:off x="6919687" y="2101525"/>
            <a:ext cx="1776300" cy="184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Развитие внутри страны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Несмотря на закрытость, в Японии росли города, развивались ремёсла, театр и обучение. Внутренняя жизнь становилась более яркой и упорядоченной, а культура приобретала собственные неповторимые черты.
</a:t>
            </a:r>
            <a:endParaRPr lang="en-US" sz="13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490700" y="2329361"/>
            <a:ext cx="4007700" cy="1278928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645600" y="251450"/>
            <a:ext cx="7852800" cy="73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Жизнь в городах Востока и Запада
</a:t>
            </a:r>
            <a:endParaRPr lang="en-US" sz="2600" dirty="0"/>
          </a:p>
        </p:txBody>
      </p:sp>
      <p:sp>
        <p:nvSpPr>
          <p:cNvPr id="7" name="Text 1"/>
          <p:cNvSpPr txBox="1"/>
          <p:nvPr/>
        </p:nvSpPr>
        <p:spPr>
          <a:xfrm>
            <a:off x="645600" y="1818375"/>
            <a:ext cx="3077700" cy="106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чем были похожи и чем отличались города разных регионов Нового времени.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645600" y="3067875"/>
            <a:ext cx="3077700" cy="96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 всех регионах города были центрами торговли и культуры, но в Европе сильнее выделялись банки и биржи, а на Востоке — базары, порты и ремесленные кварталы.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645600" y="4201350"/>
            <a:ext cx="2758800" cy="30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 материалам школьного курса всеобщей истории.
</a:t>
            </a:r>
            <a:endParaRPr lang="en-US" sz="800" dirty="0"/>
          </a:p>
        </p:txBody>
      </p:sp>
      <p:sp>
        <p:nvSpPr>
          <p:cNvPr id="10" name="Text 4"/>
          <p:cNvSpPr txBox="1"/>
          <p:nvPr/>
        </p:nvSpPr>
        <p:spPr>
          <a:xfrm>
            <a:off x="8820975" y="4783200"/>
            <a:ext cx="2208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9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59400" y="1688830"/>
            <a:ext cx="8264400" cy="3094389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59450" y="197125"/>
            <a:ext cx="8264400" cy="73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восточных товаров в Европу
</a:t>
            </a:r>
            <a:endParaRPr lang="en-US" sz="2600" dirty="0"/>
          </a:p>
        </p:txBody>
      </p:sp>
      <p:sp>
        <p:nvSpPr>
          <p:cNvPr id="6" name="Text 1"/>
          <p:cNvSpPr txBox="1"/>
          <p:nvPr/>
        </p:nvSpPr>
        <p:spPr>
          <a:xfrm>
            <a:off x="359450" y="1107800"/>
            <a:ext cx="8264400" cy="21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как азиатские товары проходили путь от производства до продажи в европейских городах.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8820975" y="4783200"/>
            <a:ext cx="2208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9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213875" y="1525085"/>
            <a:ext cx="267600" cy="21408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914325" y="1513192"/>
            <a:ext cx="267600" cy="237867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2699475" y="1498325"/>
            <a:ext cx="267600" cy="2676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465100" y="1513192"/>
            <a:ext cx="267600" cy="237867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1629025" y="185200"/>
            <a:ext cx="5749800" cy="6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Военные технологии Нового времени
</a:t>
            </a:r>
            <a:endParaRPr lang="en-US" sz="2600" dirty="0"/>
          </a:p>
        </p:txBody>
      </p:sp>
      <p:sp>
        <p:nvSpPr>
          <p:cNvPr id="12" name="Text 1"/>
          <p:cNvSpPr txBox="1"/>
          <p:nvPr/>
        </p:nvSpPr>
        <p:spPr>
          <a:xfrm>
            <a:off x="8820975" y="4783200"/>
            <a:ext cx="2208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900" dirty="0"/>
          </a:p>
        </p:txBody>
      </p:sp>
      <p:sp>
        <p:nvSpPr>
          <p:cNvPr id="13" name="Text 2"/>
          <p:cNvSpPr txBox="1"/>
          <p:nvPr/>
        </p:nvSpPr>
        <p:spPr>
          <a:xfrm>
            <a:off x="7057450" y="2161050"/>
            <a:ext cx="1806900" cy="264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Преимущество Европы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Европейские страны быстрее внедряли новое оружие и улучшали военную организацию. Благодаря этому они чаще побеждали в соперничестве за влияние, ресурсы и рынки.
</a:t>
            </a:r>
            <a:endParaRPr lang="en-US" sz="1300" dirty="0"/>
          </a:p>
        </p:txBody>
      </p:sp>
      <p:sp>
        <p:nvSpPr>
          <p:cNvPr id="14" name="Text 3"/>
          <p:cNvSpPr txBox="1"/>
          <p:nvPr/>
        </p:nvSpPr>
        <p:spPr>
          <a:xfrm>
            <a:off x="4757900" y="2161050"/>
            <a:ext cx="1806900" cy="264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Морские флоты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Государства создавали большие военные флоты, способные охранять торговые пути и вести долгие войны на море. Это усиливало борьбу за колонии и заморские территории.
</a:t>
            </a:r>
            <a:endParaRPr lang="en-US" sz="1300" dirty="0"/>
          </a:p>
        </p:txBody>
      </p:sp>
      <p:sp>
        <p:nvSpPr>
          <p:cNvPr id="15" name="Text 4"/>
          <p:cNvSpPr txBox="1"/>
          <p:nvPr/>
        </p:nvSpPr>
        <p:spPr>
          <a:xfrm>
            <a:off x="2543050" y="2161050"/>
            <a:ext cx="1806900" cy="264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Крепости нового типа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Чтобы выдерживать артиллерийские удары, крепости строили более низкими и прочными. Инженеры думали не только о стенах, но и о формах, которые лучше отражали выстрелы.
</a:t>
            </a:r>
            <a:endParaRPr lang="en-US" sz="1300" dirty="0"/>
          </a:p>
        </p:txBody>
      </p:sp>
      <p:sp>
        <p:nvSpPr>
          <p:cNvPr id="16" name="Text 5"/>
          <p:cNvSpPr txBox="1"/>
          <p:nvPr/>
        </p:nvSpPr>
        <p:spPr>
          <a:xfrm>
            <a:off x="308675" y="2161050"/>
            <a:ext cx="1806900" cy="264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Огнестрельное оружие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Мушкеты и пушки постепенно изменили облик полей сражений. Пехота стала действовать иначе, а старые способы ведения боя уже не давали прежнего преимущества.
</a:t>
            </a:r>
            <a:endParaRPr lang="en-US" sz="13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490700" y="1230052"/>
            <a:ext cx="4007700" cy="2830647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645600" y="197125"/>
            <a:ext cx="7852800" cy="73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определяло силу держав
</a:t>
            </a:r>
            <a:endParaRPr lang="en-US" sz="2600" dirty="0"/>
          </a:p>
        </p:txBody>
      </p:sp>
      <p:sp>
        <p:nvSpPr>
          <p:cNvPr id="6" name="Text 1"/>
          <p:cNvSpPr txBox="1"/>
          <p:nvPr/>
        </p:nvSpPr>
        <p:spPr>
          <a:xfrm>
            <a:off x="921300" y="1596275"/>
            <a:ext cx="2758800" cy="91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Сила государства зависела не от одного признака, а от сочетания торговли, армии и управления. В разных регионах этот баланс выглядел по-разному.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921300" y="2848700"/>
            <a:ext cx="2758800" cy="99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Европа выигрывала за счёт морской торговли и конкуренции, Османская империя — благодаря армии, а Китай и Индия — благодаря населению, ремёслам и рынкам.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4490700" y="4142575"/>
            <a:ext cx="4381800" cy="30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34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 материалам школьного курса всеобщей истории; сравнительная оценка факторов исторического развития.
</a:t>
            </a:r>
            <a:endParaRPr lang="en-US" sz="1034" dirty="0"/>
          </a:p>
        </p:txBody>
      </p:sp>
      <p:sp>
        <p:nvSpPr>
          <p:cNvPr id="9" name="Text 4"/>
          <p:cNvSpPr txBox="1"/>
          <p:nvPr/>
        </p:nvSpPr>
        <p:spPr>
          <a:xfrm>
            <a:off x="8820975" y="4783200"/>
            <a:ext cx="2208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9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820975" y="4783200"/>
            <a:ext cx="2208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900" dirty="0"/>
          </a:p>
        </p:txBody>
      </p:sp>
      <p:sp>
        <p:nvSpPr>
          <p:cNvPr id="9" name="Text 1"/>
          <p:cNvSpPr txBox="1"/>
          <p:nvPr/>
        </p:nvSpPr>
        <p:spPr>
          <a:xfrm>
            <a:off x="792300" y="627725"/>
            <a:ext cx="3686100" cy="49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9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Общие черты Востока и Запада
</a:t>
            </a:r>
            <a:endParaRPr lang="en-US" sz="1900" dirty="0"/>
          </a:p>
        </p:txBody>
      </p:sp>
      <p:sp>
        <p:nvSpPr>
          <p:cNvPr id="10" name="Text 2"/>
          <p:cNvSpPr txBox="1"/>
          <p:nvPr/>
        </p:nvSpPr>
        <p:spPr>
          <a:xfrm>
            <a:off x="867000" y="1580275"/>
            <a:ext cx="3353100" cy="99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Города и рынки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 в Европе, и в восточных странах города были центрами торговли, ремёсел и обмена новостями. Именно здесь быстрее всего менялась повседневная жизнь и появлялись новые занятия.
</a:t>
            </a:r>
            <a:endParaRPr lang="en-US" sz="1300" dirty="0"/>
          </a:p>
        </p:txBody>
      </p:sp>
      <p:sp>
        <p:nvSpPr>
          <p:cNvPr id="11" name="Text 3"/>
          <p:cNvSpPr txBox="1"/>
          <p:nvPr/>
        </p:nvSpPr>
        <p:spPr>
          <a:xfrm>
            <a:off x="5361725" y="1562575"/>
            <a:ext cx="3353100" cy="99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Сильная власть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Нового времени была характерна крепкая государственная власть. Правители собирали налоги, содержали чиновников и армию, чтобы управлять большими территориями и защищать свои интересы.
</a:t>
            </a:r>
            <a:endParaRPr lang="en-US" sz="1300" dirty="0"/>
          </a:p>
        </p:txBody>
      </p:sp>
      <p:sp>
        <p:nvSpPr>
          <p:cNvPr id="12" name="Text 4"/>
          <p:cNvSpPr txBox="1"/>
          <p:nvPr/>
        </p:nvSpPr>
        <p:spPr>
          <a:xfrm>
            <a:off x="867000" y="3131775"/>
            <a:ext cx="3353100" cy="99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Богатое земледелие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 многих регионах основой жизни оставалось земледелие. Урожай кормил города, поддерживал ремесло и торговлю, а сельские районы по-прежнему играли важнейшую роль в экономике.
</a:t>
            </a:r>
            <a:endParaRPr lang="en-US" sz="1300" dirty="0"/>
          </a:p>
        </p:txBody>
      </p:sp>
      <p:sp>
        <p:nvSpPr>
          <p:cNvPr id="13" name="Text 5"/>
          <p:cNvSpPr txBox="1"/>
          <p:nvPr/>
        </p:nvSpPr>
        <p:spPr>
          <a:xfrm>
            <a:off x="5361725" y="3131775"/>
            <a:ext cx="3353100" cy="99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темпы перемен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Главное различие между Востоком и Западом заключалось в скорости изменений. Европа быстрее меняла хозяйство, науку и войско, тогда как восточные державы дольше сохраняли привычный порядок.
</a:t>
            </a:r>
            <a:endParaRPr lang="en-US" sz="13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650638" y="2505275"/>
            <a:ext cx="3842700" cy="130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XV–XVIII века изменили ход мировой истории: океаны, торговля и соперничество сблизили страны, а успех всё чаще зависел от знаний, силы государства и умения приспосабливаться.
</a:t>
            </a:r>
            <a:endParaRPr lang="en-US" sz="1200" dirty="0"/>
          </a:p>
        </p:txBody>
      </p:sp>
      <p:sp>
        <p:nvSpPr>
          <p:cNvPr id="5" name="Text 1"/>
          <p:cNvSpPr txBox="1"/>
          <p:nvPr/>
        </p:nvSpPr>
        <p:spPr>
          <a:xfrm>
            <a:off x="2399025" y="1311600"/>
            <a:ext cx="4023600" cy="110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Новое время связало мир в единую историю
</a:t>
            </a:r>
            <a:endParaRPr lang="en-US" sz="25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2026-06-02T07:44:25Z</dcterms:created>
  <dcterms:modified xsi:type="dcterms:W3CDTF">2026-06-02T07:44:25Z</dcterms:modified>
</cp:coreProperties>
</file>