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notesMasterIdLst>
    <p:notesMasterId r:id="rId2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notesMaster" Target="notesMasters/notesMaster1.xml"/><Relationship Id="rId23" Type="http://schemas.openxmlformats.org/officeDocument/2006/relationships/presProps" Target="presProps.xml"/><Relationship Id="rId24" Type="http://schemas.openxmlformats.org/officeDocument/2006/relationships/viewProps" Target="viewProps.xml"/><Relationship Id="rId25" Type="http://schemas.openxmlformats.org/officeDocument/2006/relationships/theme" Target="theme/theme1.xml"/><Relationship Id="rId2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jpe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6" Type="http://schemas.openxmlformats.org/officeDocument/2006/relationships/image" Target="../media/image-3-6.png"/><Relationship Id="rId7" Type="http://schemas.openxmlformats.org/officeDocument/2006/relationships/image" Target="../media/image-3-7.png"/><Relationship Id="rId8" Type="http://schemas.openxmlformats.org/officeDocument/2006/relationships/slideLayout" Target="../slideLayouts/slideLayout1.xml"/><Relationship Id="rId9"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e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image" Target="../media/image-4-4.png"/><Relationship Id="rId5" Type="http://schemas.openxmlformats.org/officeDocument/2006/relationships/image" Target="../media/image-4-5.png"/><Relationship Id="rId6" Type="http://schemas.openxmlformats.org/officeDocument/2006/relationships/image" Target="../media/image-4-6.png"/><Relationship Id="rId7" Type="http://schemas.openxmlformats.org/officeDocument/2006/relationships/image" Target="../media/image-4-7.png"/><Relationship Id="rId8" Type="http://schemas.openxmlformats.org/officeDocument/2006/relationships/slideLayout" Target="../slideLayouts/slideLayout1.xml"/><Relationship Id="rId9"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slideLayout" Target="../slideLayouts/slideLayout1.xml"/><Relationship Id="rId5"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slideLayout" Target="../slideLayouts/slideLayout1.xml"/><Relationship Id="rId7"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slideLayout" Target="../slideLayouts/slideLayout1.xml"/><Relationship Id="rId5"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slideLayout" Target="../slideLayouts/slideLayout1.xml"/><Relationship Id="rId5"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jpeg"/><Relationship Id="rId4" Type="http://schemas.openxmlformats.org/officeDocument/2006/relationships/image" Target="../media/image-11-4.jpeg"/><Relationship Id="rId5" Type="http://schemas.openxmlformats.org/officeDocument/2006/relationships/image" Target="../media/image-11-5.jpeg"/><Relationship Id="rId6" Type="http://schemas.openxmlformats.org/officeDocument/2006/relationships/slideLayout" Target="../slideLayouts/slideLayout1.xml"/><Relationship Id="rId7"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slideLayout" Target="../slideLayouts/slideLayout1.xml"/><Relationship Id="rId5"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image" Target="../media/image-13-4.png"/><Relationship Id="rId5" Type="http://schemas.openxmlformats.org/officeDocument/2006/relationships/image" Target="../media/image-13-5.png"/><Relationship Id="rId6" Type="http://schemas.openxmlformats.org/officeDocument/2006/relationships/image" Target="../media/image-13-6.png"/><Relationship Id="rId7" Type="http://schemas.openxmlformats.org/officeDocument/2006/relationships/image" Target="../media/image-13-7.png"/><Relationship Id="rId8" Type="http://schemas.openxmlformats.org/officeDocument/2006/relationships/image" Target="../media/image-13-8.png"/><Relationship Id="rId9" Type="http://schemas.openxmlformats.org/officeDocument/2006/relationships/image" Target="../media/image-13-9.png"/><Relationship Id="rId10" Type="http://schemas.openxmlformats.org/officeDocument/2006/relationships/slideLayout" Target="../slideLayouts/slideLayout1.xml"/><Relationship Id="rId11"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slideLayout" Target="../slideLayouts/slideLayout1.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e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slideLayout" Target="../slideLayouts/slideLayout1.xml"/><Relationship Id="rId11"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slideLayout" Target="../slideLayouts/slideLayout1.xml"/><Relationship Id="rId5"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jpeg"/><Relationship Id="rId3" Type="http://schemas.openxmlformats.org/officeDocument/2006/relationships/image" Target="../media/image-17-3.jpeg"/><Relationship Id="rId4" Type="http://schemas.openxmlformats.org/officeDocument/2006/relationships/image" Target="../media/image-17-4.jpe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slideLayout" Target="../slideLayouts/slideLayout1.xml"/><Relationship Id="rId5"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jpeg"/><Relationship Id="rId2" Type="http://schemas.openxmlformats.org/officeDocument/2006/relationships/image" Target="../media/image-19-2.png"/><Relationship Id="rId3" Type="http://schemas.openxmlformats.org/officeDocument/2006/relationships/image" Target="../media/image-19-3.png"/><Relationship Id="rId4" Type="http://schemas.openxmlformats.org/officeDocument/2006/relationships/image" Target="../media/image-19-4.png"/><Relationship Id="rId5" Type="http://schemas.openxmlformats.org/officeDocument/2006/relationships/image" Target="../media/image-19-5.png"/><Relationship Id="rId6" Type="http://schemas.openxmlformats.org/officeDocument/2006/relationships/image" Target="../media/image-19-6.png"/><Relationship Id="rId7" Type="http://schemas.openxmlformats.org/officeDocument/2006/relationships/image" Target="../media/image-19-7.png"/><Relationship Id="rId8" Type="http://schemas.openxmlformats.org/officeDocument/2006/relationships/slideLayout" Target="../slideLayouts/slideLayout1.xml"/><Relationship Id="rId9"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slideLayout" Target="../slideLayouts/slideLayout1.xml"/><Relationship Id="rId4" Type="http://schemas.openxmlformats.org/officeDocument/2006/relationships/notesSlide" Target="../notesSlides/notesSlide2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92650" y="3889"/>
            <a:ext cx="9051600" cy="5135722"/>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80000" y="452400"/>
            <a:ext cx="3851400" cy="930300"/>
          </a:xfrm>
          <a:prstGeom prst="rect">
            <a:avLst/>
          </a:prstGeom>
          <a:noFill/>
          <a:ln/>
        </p:spPr>
        <p:txBody>
          <a:bodyPr wrap="square" lIns="0" tIns="0" rIns="0" bIns="0" rtlCol="0" anchor="t"/>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Вычисление площадей с помощью интегралов
</a:t>
            </a:r>
            <a:endParaRPr lang="en-US" sz="1800" dirty="0"/>
          </a:p>
        </p:txBody>
      </p:sp>
      <p:sp>
        <p:nvSpPr>
          <p:cNvPr id="5" name="Text 1"/>
          <p:cNvSpPr txBox="1"/>
          <p:nvPr/>
        </p:nvSpPr>
        <p:spPr>
          <a:xfrm>
            <a:off x="180000" y="179988"/>
            <a:ext cx="3246300" cy="192600"/>
          </a:xfrm>
          <a:prstGeom prst="rect">
            <a:avLst/>
          </a:prstGeom>
          <a:noFill/>
          <a:ln/>
        </p:spPr>
        <p:txBody>
          <a:bodyPr wrap="square" lIns="0" tIns="0" rIns="0" bIns="0" rtlCol="0" anchor="t"/>
          <a:lstStyle/>
          <a:p>
            <a:pPr algn="l" indent="0" marL="0">
              <a:lnSpc>
                <a:spcPct val="115000"/>
              </a:lnSpc>
              <a:buNone/>
            </a:pPr>
            <a:r>
              <a:rPr lang="en-US" sz="746" dirty="0">
                <a:solidFill>
                  <a:srgbClr val="FFFFFF"/>
                </a:solidFill>
                <a:latin typeface="Arial" pitchFamily="34" charset="0"/>
                <a:ea typeface="Arial" pitchFamily="34" charset="-122"/>
                <a:cs typeface="Arial" pitchFamily="34" charset="-120"/>
              </a:rPr>
              <a:t>
</a:t>
            </a:r>
            <a:endParaRPr lang="en-US" sz="746" dirty="0"/>
          </a:p>
        </p:txBody>
      </p:sp>
      <p:sp>
        <p:nvSpPr>
          <p:cNvPr id="6" name="Text 2"/>
          <p:cNvSpPr txBox="1"/>
          <p:nvPr/>
        </p:nvSpPr>
        <p:spPr>
          <a:xfrm>
            <a:off x="180000" y="3883175"/>
            <a:ext cx="3361500" cy="904800"/>
          </a:xfrm>
          <a:prstGeom prst="rect">
            <a:avLst/>
          </a:prstGeom>
          <a:noFill/>
          <a:ln/>
        </p:spPr>
        <p:txBody>
          <a:bodyPr wrap="square" lIns="0" tIns="0" rIns="0" bIns="0" rtlCol="0" anchor="b"/>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Площадь можно найти как сумму бесконечно малых частей.
</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59700" y="301"/>
            <a:ext cx="6284400" cy="51428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sp>
        <p:nvSpPr>
          <p:cNvPr id="5" name="Text 0"/>
          <p:cNvSpPr txBox="1"/>
          <p:nvPr/>
        </p:nvSpPr>
        <p:spPr>
          <a:xfrm>
            <a:off x="180000" y="180000"/>
            <a:ext cx="30681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От геометрии к интегралу
</a:t>
            </a:r>
            <a:endParaRPr lang="en-US" sz="1600" dirty="0"/>
          </a:p>
        </p:txBody>
      </p:sp>
      <p:sp>
        <p:nvSpPr>
          <p:cNvPr id="6" name="Text 1"/>
          <p:cNvSpPr txBox="1"/>
          <p:nvPr/>
        </p:nvSpPr>
        <p:spPr>
          <a:xfrm>
            <a:off x="180000" y="4052025"/>
            <a:ext cx="3224700" cy="704400"/>
          </a:xfrm>
          <a:prstGeom prst="rect">
            <a:avLst/>
          </a:prstGeom>
          <a:noFill/>
          <a:ln/>
        </p:spPr>
        <p:txBody>
          <a:bodyPr wrap="square" lIns="0" tIns="0" rIns="0" bIns="0" rtlCol="0" anchor="t"/>
          <a:lstStyle/>
          <a:p>
            <a:pPr algn="l" indent="0" marL="0">
              <a:lnSpc>
                <a:spcPct val="115000"/>
              </a:lnSpc>
              <a:buNone/>
            </a:pPr>
            <a:r>
              <a:rPr lang="en-US" sz="964" dirty="0">
                <a:solidFill>
                  <a:srgbClr val="FFFFFF"/>
                </a:solidFill>
                <a:latin typeface="Arial" pitchFamily="34" charset="0"/>
                <a:ea typeface="Arial" pitchFamily="34" charset="-122"/>
                <a:cs typeface="Arial" pitchFamily="34" charset="-120"/>
              </a:rPr>
              <a:t>Когда фигура имеет кривые границы, обычных формул уже недостаточно. Тогда площадь удобно описывать через накопление величины на отрезке — именно так в школьной математике появляется определённый интеграл и формула Ньютона–Лейбница.
</a:t>
            </a:r>
            <a:endParaRPr lang="en-US" sz="964"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2</a:t>
            </a:r>
            <a:endParaRPr lang="en-US" sz="432"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180000" y="180000"/>
            <a:ext cx="30681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Площадь как геометрическая величина
</a:t>
            </a:r>
            <a:endParaRPr lang="en-US" sz="1600" dirty="0"/>
          </a:p>
        </p:txBody>
      </p:sp>
      <p:sp>
        <p:nvSpPr>
          <p:cNvPr id="10"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3</a:t>
            </a:r>
            <a:endParaRPr lang="en-US" sz="432" dirty="0"/>
          </a:p>
        </p:txBody>
      </p:sp>
      <p:sp>
        <p:nvSpPr>
          <p:cNvPr id="11" name="Text 2"/>
          <p:cNvSpPr txBox="1"/>
          <p:nvPr/>
        </p:nvSpPr>
        <p:spPr>
          <a:xfrm>
            <a:off x="180000" y="1794375"/>
            <a:ext cx="3705600" cy="69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Единицы измерения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Площадь всегда выражают в квадратных единицах: мм², см², м² или км². Это подчёркивает, что речь идёт не о длине границы, а о величине внутренней области.
</a:t>
            </a:r>
            <a:endParaRPr lang="en-US" sz="1000" dirty="0"/>
          </a:p>
        </p:txBody>
      </p:sp>
      <p:sp>
        <p:nvSpPr>
          <p:cNvPr id="12" name="Text 3"/>
          <p:cNvSpPr txBox="1"/>
          <p:nvPr/>
        </p:nvSpPr>
        <p:spPr>
          <a:xfrm>
            <a:off x="180008" y="2620362"/>
            <a:ext cx="3705600" cy="69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Стандартные фигуры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Для прямоугольника, треугольника, параллелограмма и круга существуют готовые формулы. Они удобны, пока границы фигуры остаются прямыми или описываются простой геометрией.
</a:t>
            </a:r>
            <a:endParaRPr lang="en-US" sz="1000" dirty="0"/>
          </a:p>
        </p:txBody>
      </p:sp>
      <p:sp>
        <p:nvSpPr>
          <p:cNvPr id="13" name="Text 4"/>
          <p:cNvSpPr txBox="1"/>
          <p:nvPr/>
        </p:nvSpPr>
        <p:spPr>
          <a:xfrm>
            <a:off x="180008" y="3446350"/>
            <a:ext cx="3705600" cy="69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Криволинейные области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Если граница задана графиком функции, обычные формулы часто не работают. Интеграл позволяет находить площадь областей с плавным, изогнутым контуром и без привычной формы.
</a:t>
            </a:r>
            <a:endParaRPr lang="en-US" sz="1000" dirty="0"/>
          </a:p>
        </p:txBody>
      </p:sp>
      <p:sp>
        <p:nvSpPr>
          <p:cNvPr id="14" name="Text 5"/>
          <p:cNvSpPr txBox="1"/>
          <p:nvPr/>
        </p:nvSpPr>
        <p:spPr>
          <a:xfrm>
            <a:off x="180008" y="4272341"/>
            <a:ext cx="3705600" cy="6912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Связь с графиком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задачах область может быть ограничена осью Ox, одной функцией или двумя кривыми. Именно такой способ описания делает интеграл универсальным инструментом для школьных задач на площадь.
</a:t>
            </a:r>
            <a:endParaRPr lang="en-US" sz="10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301"/>
            <a:ext cx="6284400" cy="51428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4</a:t>
            </a:r>
            <a:endParaRPr lang="en-US" sz="432" dirty="0"/>
          </a:p>
        </p:txBody>
      </p:sp>
      <p:sp>
        <p:nvSpPr>
          <p:cNvPr id="10" name="Text 1"/>
          <p:cNvSpPr txBox="1"/>
          <p:nvPr/>
        </p:nvSpPr>
        <p:spPr>
          <a:xfrm>
            <a:off x="5258400" y="180000"/>
            <a:ext cx="37056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Геометрический смысл определённого интеграла
</a:t>
            </a:r>
            <a:endParaRPr lang="en-US" sz="1600" dirty="0"/>
          </a:p>
        </p:txBody>
      </p:sp>
      <p:sp>
        <p:nvSpPr>
          <p:cNvPr id="11" name="Text 2"/>
          <p:cNvSpPr txBox="1"/>
          <p:nvPr/>
        </p:nvSpPr>
        <p:spPr>
          <a:xfrm>
            <a:off x="1421754" y="1767075"/>
            <a:ext cx="3705600" cy="815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Разбиение отрезка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Отрезок [a; b] делят на множество узких частей. На каждом участке строят прямоугольник, высота которого берётся по значению функции, а ширина равна Δx.
</a:t>
            </a:r>
            <a:endParaRPr lang="en-US" sz="1100" dirty="0"/>
          </a:p>
        </p:txBody>
      </p:sp>
      <p:sp>
        <p:nvSpPr>
          <p:cNvPr id="12" name="Text 3"/>
          <p:cNvSpPr txBox="1"/>
          <p:nvPr/>
        </p:nvSpPr>
        <p:spPr>
          <a:xfrm>
            <a:off x="5258411" y="1767075"/>
            <a:ext cx="3705600" cy="815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Приближение площади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Сумма площадей всех прямоугольников даёт приближённое значение площади под графиком. Чем уже полосы, тем меньше заметны промежутки между ними и точнее результат.
</a:t>
            </a:r>
            <a:endParaRPr lang="en-US" sz="1100" dirty="0"/>
          </a:p>
        </p:txBody>
      </p:sp>
      <p:sp>
        <p:nvSpPr>
          <p:cNvPr id="13" name="Text 4"/>
          <p:cNvSpPr txBox="1"/>
          <p:nvPr/>
        </p:nvSpPr>
        <p:spPr>
          <a:xfrm>
            <a:off x="5258411" y="2865163"/>
            <a:ext cx="3705600" cy="815700"/>
          </a:xfrm>
          <a:prstGeom prst="rect">
            <a:avLst/>
          </a:prstGeom>
          <a:noFill/>
          <a:ln/>
        </p:spPr>
        <p:txBody>
          <a:bodyPr wrap="square" lIns="0" tIns="0" rIns="0" bIns="0" rtlCol="0" anchor="ctr"/>
          <a:lstStyle/>
          <a:p>
            <a:pPr algn="l" indent="0" marL="0">
              <a:lnSpc>
                <a:spcPct val="115000"/>
              </a:lnSpc>
              <a:buNone/>
            </a:pPr>
            <a:r>
              <a:rPr lang="en-US" sz="1097" dirty="0">
                <a:solidFill>
                  <a:srgbClr val="FFFFFF"/>
                </a:solidFill>
                <a:latin typeface="Arial" pitchFamily="34" charset="0"/>
                <a:ea typeface="Arial" pitchFamily="34" charset="-122"/>
                <a:cs typeface="Arial" pitchFamily="34" charset="-120"/>
              </a:rPr>
              <a:t>Наглядный образ
</a:t>
            </a:r>
            <a:pPr algn="l" indent="0" marL="0">
              <a:lnSpc>
                <a:spcPct val="115000"/>
              </a:lnSpc>
              <a:buNone/>
            </a:pPr>
            <a:r>
              <a:rPr lang="en-US" sz="49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График y = f(x), ось Ox и вертикальные полосы вместе показывают, как непрерывная фигура заменяется набором простых элементов, из которых складывается итоговая площадь.
</a:t>
            </a:r>
            <a:endParaRPr lang="en-US" sz="1097" dirty="0"/>
          </a:p>
        </p:txBody>
      </p:sp>
      <p:sp>
        <p:nvSpPr>
          <p:cNvPr id="14" name="Text 5"/>
          <p:cNvSpPr txBox="1"/>
          <p:nvPr/>
        </p:nvSpPr>
        <p:spPr>
          <a:xfrm>
            <a:off x="1421761" y="2865163"/>
            <a:ext cx="3705600" cy="815700"/>
          </a:xfrm>
          <a:prstGeom prst="rect">
            <a:avLst/>
          </a:prstGeom>
          <a:noFill/>
          <a:ln/>
        </p:spPr>
        <p:txBody>
          <a:bodyPr wrap="square" lIns="0" tIns="0" rIns="0" bIns="0" rtlCol="0" anchor="ctr"/>
          <a:lstStyle/>
          <a:p>
            <a:pPr algn="l" indent="0" marL="0">
              <a:lnSpc>
                <a:spcPct val="115000"/>
              </a:lnSpc>
              <a:buNone/>
            </a:pPr>
            <a:r>
              <a:rPr lang="en-US" sz="1097" dirty="0">
                <a:solidFill>
                  <a:srgbClr val="FFFFFF"/>
                </a:solidFill>
                <a:latin typeface="Arial" pitchFamily="34" charset="0"/>
                <a:ea typeface="Arial" pitchFamily="34" charset="-122"/>
                <a:cs typeface="Arial" pitchFamily="34" charset="-120"/>
              </a:rPr>
              <a:t>Предел сумм
</a:t>
            </a:r>
            <a:pPr algn="l" indent="0" marL="0">
              <a:lnSpc>
                <a:spcPct val="115000"/>
              </a:lnSpc>
              <a:buNone/>
            </a:pPr>
            <a:r>
              <a:rPr lang="en-US" sz="49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97" dirty="0">
                <a:solidFill>
                  <a:srgbClr val="FFFFFF"/>
                </a:solidFill>
                <a:latin typeface="Arial" pitchFamily="34" charset="0"/>
                <a:ea typeface="Arial" pitchFamily="34" charset="-122"/>
                <a:cs typeface="Arial" pitchFamily="34" charset="-120"/>
              </a:rPr>
              <a:t>При неограниченном увеличении числа разбиений прямоугольная сумма стремится к точному значению. Так возникает строгая математическая модель площади под кривой.
</a:t>
            </a:r>
            <a:endParaRPr lang="en-US" sz="1097"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105052"/>
            <a:ext cx="8784000" cy="3582195"/>
          </a:xfrm>
          <a:prstGeom prst="rect">
            <a:avLst/>
          </a:prstGeom>
        </p:spPr>
      </p:pic>
      <p:sp>
        <p:nvSpPr>
          <p:cNvPr id="5" name="Text 0"/>
          <p:cNvSpPr txBox="1"/>
          <p:nvPr/>
        </p:nvSpPr>
        <p:spPr>
          <a:xfrm>
            <a:off x="180000" y="180000"/>
            <a:ext cx="4449300" cy="4710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Алгоритм нахождения площади под графиком
</a:t>
            </a:r>
            <a:endParaRPr lang="en-US" sz="1600" dirty="0"/>
          </a:p>
        </p:txBody>
      </p:sp>
      <p:sp>
        <p:nvSpPr>
          <p:cNvPr id="6"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5</a:t>
            </a:r>
            <a:endParaRPr lang="en-US" sz="432" dirty="0"/>
          </a:p>
        </p:txBody>
      </p:sp>
      <p:sp>
        <p:nvSpPr>
          <p:cNvPr id="7" name="Text 2"/>
          <p:cNvSpPr txBox="1"/>
          <p:nvPr/>
        </p:nvSpPr>
        <p:spPr>
          <a:xfrm>
            <a:off x="180000" y="690000"/>
            <a:ext cx="4449300" cy="3465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Последовательность действий при решении задач на площадь через определённый интеграл
</a:t>
            </a:r>
            <a:endParaRPr lang="en-US" sz="10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Формула Ньютона–Лейбница
</a:t>
            </a:r>
            <a:endParaRPr lang="en-US" sz="1600" dirty="0"/>
          </a:p>
        </p:txBody>
      </p:sp>
      <p:sp>
        <p:nvSpPr>
          <p:cNvPr id="8" name="Text 1"/>
          <p:cNvSpPr txBox="1"/>
          <p:nvPr/>
        </p:nvSpPr>
        <p:spPr>
          <a:xfrm>
            <a:off x="180025" y="2268675"/>
            <a:ext cx="2849700" cy="10398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Связь с первообразной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Если F'(x)=f(x), то определённый интеграл сводится к разности значений первообразной на концах промежутка. Это превращает сложную сумму площадей в компактное вычисление.
</a:t>
            </a:r>
            <a:endParaRPr lang="en-US" sz="1000" dirty="0"/>
          </a:p>
        </p:txBody>
      </p:sp>
      <p:sp>
        <p:nvSpPr>
          <p:cNvPr id="9" name="Text 2"/>
          <p:cNvSpPr txBox="1"/>
          <p:nvPr/>
        </p:nvSpPr>
        <p:spPr>
          <a:xfrm>
            <a:off x="3145920" y="2268675"/>
            <a:ext cx="2849700" cy="10398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Удобство для школьных задач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В большинстве задач функция задана аналитически, поэтому достаточно найти первообразную и подставить границы. Именно этот приём делает вычисление площадей доступным и прозрачным.
</a:t>
            </a:r>
            <a:endParaRPr lang="en-US" sz="1000" dirty="0"/>
          </a:p>
        </p:txBody>
      </p:sp>
      <p:sp>
        <p:nvSpPr>
          <p:cNvPr id="10" name="Text 3"/>
          <p:cNvSpPr txBox="1"/>
          <p:nvPr/>
        </p:nvSpPr>
        <p:spPr>
          <a:xfrm>
            <a:off x="6113078" y="2268675"/>
            <a:ext cx="2849700" cy="10398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Смысл результата
</a:t>
            </a:r>
            <a:pPr algn="l" indent="0" marL="0">
              <a:lnSpc>
                <a:spcPct val="115000"/>
              </a:lnSpc>
              <a:buNone/>
            </a:pPr>
            <a:r>
              <a:rPr lang="en-US" sz="4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Формула показывает, что интеграл измеряет не отдельную точку, а накопление величины на всём отрезке. Поэтому она одинаково полезна и в геометрии, и в анализе.
</a:t>
            </a:r>
            <a:endParaRPr lang="en-US" sz="1000" dirty="0"/>
          </a:p>
        </p:txBody>
      </p:sp>
      <p:sp>
        <p:nvSpPr>
          <p:cNvPr id="11" name="Text 4"/>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6</a:t>
            </a:r>
            <a:endParaRPr lang="en-US" sz="432"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517758"/>
            <a:ext cx="5037600" cy="2402034"/>
          </a:xfrm>
          <a:prstGeom prst="rect">
            <a:avLst/>
          </a:prstGeom>
        </p:spPr>
      </p:pic>
      <p:sp>
        <p:nvSpPr>
          <p:cNvPr id="5"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Как точность приближения зависит от числа разбиений
</a:t>
            </a:r>
            <a:endParaRPr lang="en-US" sz="1600" dirty="0"/>
          </a:p>
        </p:txBody>
      </p:sp>
      <p:sp>
        <p:nvSpPr>
          <p:cNvPr id="6" name="Text 1"/>
          <p:cNvSpPr txBox="1"/>
          <p:nvPr/>
        </p:nvSpPr>
        <p:spPr>
          <a:xfrm>
            <a:off x="5814750" y="1608825"/>
            <a:ext cx="2849700" cy="10569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Переход от 4 к 32 прямоугольникам показывает, как уточнение разбиения постепенно сглаживает погрешность и делает приближение визуально ближе к истинной площади.
</a:t>
            </a:r>
            <a:endParaRPr lang="en-US" sz="1000"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7</a:t>
            </a:r>
            <a:endParaRPr lang="en-US" sz="432" dirty="0"/>
          </a:p>
        </p:txBody>
      </p:sp>
      <p:sp>
        <p:nvSpPr>
          <p:cNvPr id="8" name="Text 3"/>
          <p:cNvSpPr txBox="1"/>
          <p:nvPr/>
        </p:nvSpPr>
        <p:spPr>
          <a:xfrm>
            <a:off x="5814750" y="2771850"/>
            <a:ext cx="2849700" cy="10569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Чем больше число прямоугольников, тем меньше относительная ошибка. Это подтверждает идею: точность возрастает при уменьшении ширины разбиения.
</a:t>
            </a:r>
            <a:endParaRPr lang="en-US" sz="1000" dirty="0"/>
          </a:p>
        </p:txBody>
      </p:sp>
      <p:sp>
        <p:nvSpPr>
          <p:cNvPr id="9" name="Text 4"/>
          <p:cNvSpPr txBox="1"/>
          <p:nvPr/>
        </p:nvSpPr>
        <p:spPr>
          <a:xfrm>
            <a:off x="180000" y="3997050"/>
            <a:ext cx="5037600" cy="1863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Учебная иллюстрация на основе модели прямоугольных сумм
</a:t>
            </a:r>
            <a:endParaRPr lang="en-US" sz="8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5468100" y="1710750"/>
            <a:ext cx="3495900" cy="1722000"/>
          </a:xfrm>
          <a:prstGeom prst="rect">
            <a:avLst/>
          </a:prstGeom>
          <a:noFill/>
          <a:ln/>
        </p:spPr>
        <p:txBody>
          <a:bodyPr wrap="square" lIns="0" tIns="0" rIns="0" bIns="0" rtlCol="0" anchor="ctr"/>
          <a:lstStyle/>
          <a:p>
            <a:pPr algn="l" indent="0" marL="0">
              <a:lnSpc>
                <a:spcPct val="115000"/>
              </a:lnSpc>
              <a:buNone/>
            </a:pPr>
            <a:r>
              <a:rPr lang="en-US" sz="1022" dirty="0">
                <a:solidFill>
                  <a:srgbClr val="FFFFFF"/>
                </a:solidFill>
                <a:latin typeface="Arial" pitchFamily="34" charset="0"/>
                <a:ea typeface="Arial" pitchFamily="34" charset="-122"/>
                <a:cs typeface="Arial" pitchFamily="34" charset="-120"/>
              </a:rPr>
              <a:t>Этот результат показывает, что определённый интеграл сразу даёт точное значение площади, если функция на промежутке неотрицательна.
</a:t>
            </a:r>
            <a:endParaRPr lang="en-US" sz="1022" dirty="0"/>
          </a:p>
        </p:txBody>
      </p:sp>
      <p:sp>
        <p:nvSpPr>
          <p:cNvPr id="5" name="Text 1"/>
          <p:cNvSpPr txBox="1"/>
          <p:nvPr/>
        </p:nvSpPr>
        <p:spPr>
          <a:xfrm>
            <a:off x="728025" y="4210525"/>
            <a:ext cx="3495900" cy="183600"/>
          </a:xfrm>
          <a:prstGeom prst="rect">
            <a:avLst/>
          </a:prstGeom>
          <a:noFill/>
          <a:ln/>
        </p:spPr>
        <p:txBody>
          <a:bodyPr wrap="square" lIns="0" tIns="0" rIns="0" bIns="0" rtlCol="0" anchor="ctr"/>
          <a:lstStyle/>
          <a:p>
            <a:pPr algn="ctr" indent="0" marL="0">
              <a:lnSpc>
                <a:spcPct val="115000"/>
              </a:lnSpc>
              <a:buNone/>
            </a:pPr>
            <a:r>
              <a:rPr lang="en-US" sz="722" dirty="0">
                <a:solidFill>
                  <a:srgbClr val="FFFFFF"/>
                </a:solidFill>
                <a:latin typeface="Arial" pitchFamily="34" charset="0"/>
                <a:ea typeface="Arial" pitchFamily="34" charset="-122"/>
                <a:cs typeface="Arial" pitchFamily="34" charset="-120"/>
              </a:rPr>
              <a:t>Пример из школьного курса математики
</a:t>
            </a:r>
            <a:endParaRPr lang="en-US" sz="722" dirty="0"/>
          </a:p>
        </p:txBody>
      </p:sp>
      <p:sp>
        <p:nvSpPr>
          <p:cNvPr id="6" name="Text 2"/>
          <p:cNvSpPr txBox="1"/>
          <p:nvPr/>
        </p:nvSpPr>
        <p:spPr>
          <a:xfrm>
            <a:off x="289875" y="1252006"/>
            <a:ext cx="4372200" cy="1309800"/>
          </a:xfrm>
          <a:prstGeom prst="rect">
            <a:avLst/>
          </a:prstGeom>
          <a:noFill/>
          <a:ln/>
        </p:spPr>
        <p:txBody>
          <a:bodyPr wrap="square" lIns="0" tIns="0" rIns="0" bIns="0" rtlCol="0" anchor="b"/>
          <a:lstStyle/>
          <a:p>
            <a:pPr algn="ctr" indent="0" marL="0">
              <a:lnSpc>
                <a:spcPct val="80000"/>
              </a:lnSpc>
              <a:buNone/>
            </a:pPr>
            <a:r>
              <a:rPr lang="en-US" sz="7200" b="1" dirty="0">
                <a:solidFill>
                  <a:srgbClr val="FFFFFF"/>
                </a:solidFill>
                <a:latin typeface="Arial" pitchFamily="34" charset="0"/>
                <a:ea typeface="Arial" pitchFamily="34" charset="-122"/>
                <a:cs typeface="Arial" pitchFamily="34" charset="-120"/>
              </a:rPr>
              <a:t>1/3
</a:t>
            </a:r>
            <a:endParaRPr lang="en-US" sz="7200" dirty="0"/>
          </a:p>
        </p:txBody>
      </p:sp>
      <p:sp>
        <p:nvSpPr>
          <p:cNvPr id="7" name="Text 3"/>
          <p:cNvSpPr txBox="1"/>
          <p:nvPr/>
        </p:nvSpPr>
        <p:spPr>
          <a:xfrm>
            <a:off x="289875" y="2713254"/>
            <a:ext cx="4372200" cy="1265400"/>
          </a:xfrm>
          <a:prstGeom prst="rect">
            <a:avLst/>
          </a:prstGeom>
          <a:noFill/>
          <a:ln/>
        </p:spPr>
        <p:txBody>
          <a:bodyPr wrap="square" lIns="0" tIns="0" rIns="0" bIns="0" rtlCol="0" anchor="t"/>
          <a:lstStyle/>
          <a:p>
            <a:pPr algn="ctr" indent="0" marL="0">
              <a:lnSpc>
                <a:spcPct val="100000"/>
              </a:lnSpc>
              <a:buNone/>
            </a:pPr>
            <a:r>
              <a:rPr lang="en-US" sz="2400" b="1" dirty="0">
                <a:solidFill>
                  <a:srgbClr val="FFFFFF"/>
                </a:solidFill>
                <a:latin typeface="Arial" pitchFamily="34" charset="0"/>
                <a:ea typeface="Arial" pitchFamily="34" charset="-122"/>
                <a:cs typeface="Arial" pitchFamily="34" charset="-120"/>
              </a:rPr>
              <a:t>— такова площадь под графиком y = x² на отрезке [0; 1].
</a:t>
            </a:r>
            <a:endParaRPr lang="en-US" sz="2400" dirty="0"/>
          </a:p>
        </p:txBody>
      </p:sp>
      <p:sp>
        <p:nvSpPr>
          <p:cNvPr id="8" name="Text 4"/>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8</a:t>
            </a:r>
            <a:endParaRPr lang="en-US" sz="432"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sp>
        <p:nvSpPr>
          <p:cNvPr id="8"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Что делать, если график уходит ниже оси Ox
</a:t>
            </a:r>
            <a:endParaRPr lang="en-US" sz="1600" dirty="0"/>
          </a:p>
        </p:txBody>
      </p:sp>
      <p:sp>
        <p:nvSpPr>
          <p:cNvPr id="9"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9</a:t>
            </a:r>
            <a:endParaRPr lang="en-US" sz="432" dirty="0"/>
          </a:p>
        </p:txBody>
      </p:sp>
      <p:sp>
        <p:nvSpPr>
          <p:cNvPr id="10" name="Text 2"/>
          <p:cNvSpPr txBox="1"/>
          <p:nvPr/>
        </p:nvSpPr>
        <p:spPr>
          <a:xfrm>
            <a:off x="181229" y="1301307"/>
            <a:ext cx="3705600" cy="617400"/>
          </a:xfrm>
          <a:prstGeom prst="rect">
            <a:avLst/>
          </a:prstGeom>
          <a:noFill/>
          <a:ln/>
        </p:spPr>
        <p:txBody>
          <a:bodyPr wrap="square" lIns="0" tIns="0" rIns="0" bIns="0" rtlCol="0" anchor="ctr"/>
          <a:lstStyle/>
          <a:p>
            <a:pPr algn="l" indent="0" marL="0">
              <a:lnSpc>
                <a:spcPct val="115000"/>
              </a:lnSpc>
              <a:buNone/>
            </a:pPr>
            <a:r>
              <a:rPr lang="en-US" sz="1011" dirty="0">
                <a:solidFill>
                  <a:srgbClr val="FFFFFF"/>
                </a:solidFill>
                <a:latin typeface="Arial" pitchFamily="34" charset="0"/>
                <a:ea typeface="Arial" pitchFamily="34" charset="-122"/>
                <a:cs typeface="Arial" pitchFamily="34" charset="-120"/>
              </a:rPr>
              <a:t>Не смешивать знаки
</a:t>
            </a:r>
            <a:pPr algn="l" indent="0" marL="0">
              <a:lnSpc>
                <a:spcPct val="115000"/>
              </a:lnSpc>
              <a:buNone/>
            </a:pPr>
            <a:r>
              <a:rPr lang="en-US" sz="45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9" dirty="0">
                <a:solidFill>
                  <a:srgbClr val="FFFFFF"/>
                </a:solidFill>
                <a:latin typeface="Arial" pitchFamily="34" charset="0"/>
                <a:ea typeface="Arial" pitchFamily="34" charset="-122"/>
                <a:cs typeface="Arial" pitchFamily="34" charset="-120"/>
              </a:rPr>
              <a:t>Если часть графика лежит ниже оси Ox, определённый интеграл может стать отрицательным. Для геометрической площади это неприемлемо, поэтому знак нужно учитывать отдельно.
</a:t>
            </a:r>
            <a:endParaRPr lang="en-US" sz="1011" dirty="0"/>
          </a:p>
        </p:txBody>
      </p:sp>
      <p:sp>
        <p:nvSpPr>
          <p:cNvPr id="11" name="Text 3"/>
          <p:cNvSpPr txBox="1"/>
          <p:nvPr/>
        </p:nvSpPr>
        <p:spPr>
          <a:xfrm>
            <a:off x="181236" y="2316286"/>
            <a:ext cx="3705600" cy="617400"/>
          </a:xfrm>
          <a:prstGeom prst="rect">
            <a:avLst/>
          </a:prstGeom>
          <a:noFill/>
          <a:ln/>
        </p:spPr>
        <p:txBody>
          <a:bodyPr wrap="square" lIns="0" tIns="0" rIns="0" bIns="0" rtlCol="0" anchor="ctr"/>
          <a:lstStyle/>
          <a:p>
            <a:pPr algn="l" indent="0" marL="0">
              <a:lnSpc>
                <a:spcPct val="115000"/>
              </a:lnSpc>
              <a:buNone/>
            </a:pPr>
            <a:r>
              <a:rPr lang="en-US" sz="983" dirty="0">
                <a:solidFill>
                  <a:srgbClr val="FFFFFF"/>
                </a:solidFill>
                <a:latin typeface="Arial" pitchFamily="34" charset="0"/>
                <a:ea typeface="Arial" pitchFamily="34" charset="-122"/>
                <a:cs typeface="Arial" pitchFamily="34" charset="-120"/>
              </a:rPr>
              <a:t>Использовать модуль
</a:t>
            </a:r>
            <a:pPr algn="l" indent="0" marL="0">
              <a:lnSpc>
                <a:spcPct val="115000"/>
              </a:lnSpc>
              <a:buNone/>
            </a:pPr>
            <a:r>
              <a:rPr lang="en-US" sz="447"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4" dirty="0">
                <a:solidFill>
                  <a:srgbClr val="FFFFFF"/>
                </a:solidFill>
                <a:latin typeface="Arial" pitchFamily="34" charset="0"/>
                <a:ea typeface="Arial" pitchFamily="34" charset="-122"/>
                <a:cs typeface="Arial" pitchFamily="34" charset="-120"/>
              </a:rPr>
              <a:t>Когда требуется именно площадь, удобно интегрировать модуль функции. Такой подход позволяет получить положительную величину, даже если график на части промежутка расположен ниже оси.
</a:t>
            </a:r>
            <a:endParaRPr lang="en-US" sz="983" dirty="0"/>
          </a:p>
        </p:txBody>
      </p:sp>
      <p:sp>
        <p:nvSpPr>
          <p:cNvPr id="12" name="Text 4"/>
          <p:cNvSpPr txBox="1"/>
          <p:nvPr/>
        </p:nvSpPr>
        <p:spPr>
          <a:xfrm>
            <a:off x="181292" y="3331265"/>
            <a:ext cx="3705600" cy="617400"/>
          </a:xfrm>
          <a:prstGeom prst="rect">
            <a:avLst/>
          </a:prstGeom>
          <a:noFill/>
          <a:ln/>
        </p:spPr>
        <p:txBody>
          <a:bodyPr wrap="square" lIns="0" tIns="0" rIns="0" bIns="0" rtlCol="0" anchor="ctr"/>
          <a:lstStyle/>
          <a:p>
            <a:pPr algn="l" indent="0" marL="0">
              <a:lnSpc>
                <a:spcPct val="115000"/>
              </a:lnSpc>
              <a:buNone/>
            </a:pPr>
            <a:r>
              <a:rPr lang="en-US" sz="1011" dirty="0">
                <a:solidFill>
                  <a:srgbClr val="FFFFFF"/>
                </a:solidFill>
                <a:latin typeface="Arial" pitchFamily="34" charset="0"/>
                <a:ea typeface="Arial" pitchFamily="34" charset="-122"/>
                <a:cs typeface="Arial" pitchFamily="34" charset="-120"/>
              </a:rPr>
              <a:t>Разбивать по точкам пересечения
</a:t>
            </a:r>
            <a:pPr algn="l" indent="0" marL="0">
              <a:lnSpc>
                <a:spcPct val="115000"/>
              </a:lnSpc>
              <a:buNone/>
            </a:pPr>
            <a:r>
              <a:rPr lang="en-US" sz="45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9" dirty="0">
                <a:solidFill>
                  <a:srgbClr val="FFFFFF"/>
                </a:solidFill>
                <a:latin typeface="Arial" pitchFamily="34" charset="0"/>
                <a:ea typeface="Arial" pitchFamily="34" charset="-122"/>
                <a:cs typeface="Arial" pitchFamily="34" charset="-120"/>
              </a:rPr>
              <a:t>Если функция меняет знак, область делят в точках пересечения с осью Ox. На каждом участке знак известен, и площадь вычисляется без неоднозначности.
</a:t>
            </a:r>
            <a:endParaRPr lang="en-US" sz="1011" dirty="0"/>
          </a:p>
        </p:txBody>
      </p:sp>
      <p:sp>
        <p:nvSpPr>
          <p:cNvPr id="13" name="Text 5"/>
          <p:cNvSpPr txBox="1"/>
          <p:nvPr/>
        </p:nvSpPr>
        <p:spPr>
          <a:xfrm>
            <a:off x="181292" y="4346238"/>
            <a:ext cx="3705600" cy="617400"/>
          </a:xfrm>
          <a:prstGeom prst="rect">
            <a:avLst/>
          </a:prstGeom>
          <a:noFill/>
          <a:ln/>
        </p:spPr>
        <p:txBody>
          <a:bodyPr wrap="square" lIns="0" tIns="0" rIns="0" bIns="0" rtlCol="0" anchor="ctr"/>
          <a:lstStyle/>
          <a:p>
            <a:pPr algn="l" indent="0" marL="0">
              <a:lnSpc>
                <a:spcPct val="115000"/>
              </a:lnSpc>
              <a:buNone/>
            </a:pPr>
            <a:r>
              <a:rPr lang="en-US" sz="1011" dirty="0">
                <a:solidFill>
                  <a:srgbClr val="FFFFFF"/>
                </a:solidFill>
                <a:latin typeface="Arial" pitchFamily="34" charset="0"/>
                <a:ea typeface="Arial" pitchFamily="34" charset="-122"/>
                <a:cs typeface="Arial" pitchFamily="34" charset="-120"/>
              </a:rPr>
              <a:t>Проверять верх и низ
</a:t>
            </a:r>
            <a:pPr algn="l" indent="0" marL="0">
              <a:lnSpc>
                <a:spcPct val="115000"/>
              </a:lnSpc>
              <a:buNone/>
            </a:pPr>
            <a:r>
              <a:rPr lang="en-US" sz="459"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19" dirty="0">
                <a:solidFill>
                  <a:srgbClr val="FFFFFF"/>
                </a:solidFill>
                <a:latin typeface="Arial" pitchFamily="34" charset="0"/>
                <a:ea typeface="Arial" pitchFamily="34" charset="-122"/>
                <a:cs typeface="Arial" pitchFamily="34" charset="-120"/>
              </a:rPr>
              <a:t>При работе с областями важно определить, где график расположен выше оси, а где ниже. Это помогает избежать ошибки при записи пределов и подынтегрального выражения.
</a:t>
            </a:r>
            <a:endParaRPr lang="en-US" sz="1011"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926475" y="2198091"/>
            <a:ext cx="5037600" cy="1140868"/>
          </a:xfrm>
          <a:prstGeom prst="rect">
            <a:avLst/>
          </a:prstGeom>
        </p:spPr>
      </p:pic>
      <p:sp>
        <p:nvSpPr>
          <p:cNvPr id="5"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Основные формулы площадей через интеграл
</a:t>
            </a:r>
            <a:endParaRPr lang="en-US" sz="1600" dirty="0"/>
          </a:p>
        </p:txBody>
      </p:sp>
      <p:sp>
        <p:nvSpPr>
          <p:cNvPr id="6" name="Text 1"/>
          <p:cNvSpPr txBox="1"/>
          <p:nvPr/>
        </p:nvSpPr>
        <p:spPr>
          <a:xfrm>
            <a:off x="179925" y="1658550"/>
            <a:ext cx="2849700" cy="10569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Выбор формулы зависит от знака функции и расположения графиков на каждом участке.
</a:t>
            </a:r>
            <a:endParaRPr lang="en-US" sz="1000"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10</a:t>
            </a:r>
            <a:endParaRPr lang="en-US" sz="432" dirty="0"/>
          </a:p>
        </p:txBody>
      </p:sp>
      <p:sp>
        <p:nvSpPr>
          <p:cNvPr id="8" name="Text 3"/>
          <p:cNvSpPr txBox="1"/>
          <p:nvPr/>
        </p:nvSpPr>
        <p:spPr>
          <a:xfrm>
            <a:off x="179925" y="2821575"/>
            <a:ext cx="2849700" cy="10569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Для простых областей достаточно одной формулы, а для сложных — разбиения на участки. Главное правило: сначала определить знак и взаимное расположение графиков.
</a:t>
            </a:r>
            <a:endParaRPr lang="en-US" sz="1000" dirty="0"/>
          </a:p>
        </p:txBody>
      </p:sp>
      <p:sp>
        <p:nvSpPr>
          <p:cNvPr id="9" name="Text 4"/>
          <p:cNvSpPr txBox="1"/>
          <p:nvPr/>
        </p:nvSpPr>
        <p:spPr>
          <a:xfrm>
            <a:off x="3926475" y="4046800"/>
            <a:ext cx="5037600" cy="1863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Школьные формулы вычисления площадей через определённый интеграл
</a:t>
            </a:r>
            <a:endParaRPr lang="en-US" sz="8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4195250" y="1099666"/>
            <a:ext cx="4768800" cy="1131659"/>
          </a:xfrm>
          <a:prstGeom prst="rect">
            <a:avLst/>
          </a:prstGeom>
        </p:spPr>
      </p:pic>
      <p:pic>
        <p:nvPicPr>
          <p:cNvPr id="5" name="Image 3" descr="preencoded.png">    </p:cNvPr>
          <p:cNvPicPr>
            <a:picLocks noChangeAspect="1"/>
          </p:cNvPicPr>
          <p:nvPr/>
        </p:nvPicPr>
        <p:blipFill>
          <a:blip r:embed="rId4"/>
          <a:stretch>
            <a:fillRect/>
          </a:stretch>
        </p:blipFill>
        <p:spPr>
          <a:xfrm>
            <a:off x="4195250" y="2323441"/>
            <a:ext cx="4768800" cy="1131659"/>
          </a:xfrm>
          <a:prstGeom prst="rect">
            <a:avLst/>
          </a:prstGeom>
        </p:spPr>
      </p:pic>
      <p:pic>
        <p:nvPicPr>
          <p:cNvPr id="6" name="Image 4" descr="preencoded.png">    </p:cNvPr>
          <p:cNvPicPr>
            <a:picLocks noChangeAspect="1"/>
          </p:cNvPicPr>
          <p:nvPr/>
        </p:nvPicPr>
        <p:blipFill>
          <a:blip r:embed="rId5"/>
          <a:stretch>
            <a:fillRect/>
          </a:stretch>
        </p:blipFill>
        <p:spPr>
          <a:xfrm>
            <a:off x="4195250" y="3547216"/>
            <a:ext cx="4768800" cy="1131659"/>
          </a:xfrm>
          <a:prstGeom prst="rect">
            <a:avLst/>
          </a:prstGeom>
        </p:spPr>
      </p:pic>
      <p:sp>
        <p:nvSpPr>
          <p:cNvPr id="7"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11</a:t>
            </a:r>
            <a:endParaRPr lang="en-US" sz="432" dirty="0"/>
          </a:p>
        </p:txBody>
      </p:sp>
      <p:sp>
        <p:nvSpPr>
          <p:cNvPr id="8" name="Text 1"/>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Площадь между двумя кривыми
</a:t>
            </a:r>
            <a:endParaRPr lang="en-US" sz="1600" dirty="0"/>
          </a:p>
        </p:txBody>
      </p:sp>
      <p:sp>
        <p:nvSpPr>
          <p:cNvPr id="9" name="Text 2"/>
          <p:cNvSpPr txBox="1"/>
          <p:nvPr/>
        </p:nvSpPr>
        <p:spPr>
          <a:xfrm>
            <a:off x="180000" y="1097745"/>
            <a:ext cx="3040500" cy="11355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Когда сверху одна функция, а снизу другая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На одном и том же промежутке две кривые образуют замкнутую область, если одна из них всё время лежит выше другой. Тогда площадь удобно понимать как сумму вертикальных полос, высота которых равна разности значений функций. Такой рисунок показывает саму идею вычитания нижней границы из верхней.
</a:t>
            </a:r>
            <a:endParaRPr lang="en-US" sz="1000" dirty="0"/>
          </a:p>
        </p:txBody>
      </p:sp>
      <p:sp>
        <p:nvSpPr>
          <p:cNvPr id="10" name="Text 3"/>
          <p:cNvSpPr txBox="1"/>
          <p:nvPr/>
        </p:nvSpPr>
        <p:spPr>
          <a:xfrm>
            <a:off x="180000" y="2321520"/>
            <a:ext cx="3040500" cy="1135500"/>
          </a:xfrm>
          <a:prstGeom prst="rect">
            <a:avLst/>
          </a:prstGeom>
          <a:noFill/>
          <a:ln/>
        </p:spPr>
        <p:txBody>
          <a:bodyPr wrap="square" lIns="0" tIns="0" rIns="0" bIns="0" rtlCol="0" anchor="ctr"/>
          <a:lstStyle/>
          <a:p>
            <a:pPr algn="l" indent="0" marL="0">
              <a:lnSpc>
                <a:spcPct val="115000"/>
              </a:lnSpc>
              <a:buNone/>
            </a:pPr>
            <a:r>
              <a:rPr lang="en-US" sz="996" dirty="0">
                <a:solidFill>
                  <a:srgbClr val="FFFFFF"/>
                </a:solidFill>
                <a:latin typeface="Arial" pitchFamily="34" charset="0"/>
                <a:ea typeface="Arial" pitchFamily="34" charset="-122"/>
                <a:cs typeface="Arial" pitchFamily="34" charset="-120"/>
              </a:rPr>
              <a:t>Точки пересечения задают границы
</a:t>
            </a:r>
            <a:pPr algn="l" indent="0" marL="0">
              <a:lnSpc>
                <a:spcPct val="115000"/>
              </a:lnSpc>
              <a:buNone/>
            </a:pPr>
            <a:r>
              <a:rPr lang="en-US" sz="498"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96" dirty="0">
                <a:solidFill>
                  <a:srgbClr val="FFFFFF"/>
                </a:solidFill>
                <a:latin typeface="Arial" pitchFamily="34" charset="0"/>
                <a:ea typeface="Arial" pitchFamily="34" charset="-122"/>
                <a:cs typeface="Arial" pitchFamily="34" charset="-120"/>
              </a:rPr>
              <a:t>Прежде чем считать площадь, нужно найти, где графики пересекаются, потому что именно эти точки часто становятся концами интегрирования. На схеме они отмечают начало и конец области, а между ними проводятся тонкие вертикальные сечения. Это помогает увидеть, что площадь считается только внутри нужного контура.
</a:t>
            </a:r>
            <a:endParaRPr lang="en-US" sz="996" dirty="0"/>
          </a:p>
        </p:txBody>
      </p:sp>
      <p:sp>
        <p:nvSpPr>
          <p:cNvPr id="11" name="Text 4"/>
          <p:cNvSpPr txBox="1"/>
          <p:nvPr/>
        </p:nvSpPr>
        <p:spPr>
          <a:xfrm>
            <a:off x="180000" y="3545295"/>
            <a:ext cx="3040500" cy="11355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Одна задача — две зависимости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Метод особенно нагляден, когда сравниваются две величины на одинаковом отрезке: например, два графика роста, скорости или прибыли. В таких задачах площадь между кривыми показывает не отдельную функцию, а разницу между ними. Поэтому геометрия напрямую отражает смысл сравнения.
</a:t>
            </a:r>
            <a:endParaRPr lang="en-US" sz="10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517758"/>
            <a:ext cx="5037600" cy="2402034"/>
          </a:xfrm>
          <a:prstGeom prst="rect">
            <a:avLst/>
          </a:prstGeom>
        </p:spPr>
      </p:pic>
      <p:sp>
        <p:nvSpPr>
          <p:cNvPr id="5"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Вклад отдельных участков в итоговую площадь
</a:t>
            </a:r>
            <a:endParaRPr lang="en-US" sz="1600" dirty="0"/>
          </a:p>
        </p:txBody>
      </p:sp>
      <p:sp>
        <p:nvSpPr>
          <p:cNvPr id="6" name="Text 1"/>
          <p:cNvSpPr txBox="1"/>
          <p:nvPr/>
        </p:nvSpPr>
        <p:spPr>
          <a:xfrm>
            <a:off x="5814750" y="1608825"/>
            <a:ext cx="2849700" cy="10569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Диаграмма показывает, что общий результат складывается из трёх отдельных вкладов. При смене знака функции каждый участок удобно считать отдельно, а затем объединять в один ответ.
</a:t>
            </a:r>
            <a:endParaRPr lang="en-US" sz="1000"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12</a:t>
            </a:r>
            <a:endParaRPr lang="en-US" sz="432" dirty="0"/>
          </a:p>
        </p:txBody>
      </p:sp>
      <p:sp>
        <p:nvSpPr>
          <p:cNvPr id="8" name="Text 3"/>
          <p:cNvSpPr txBox="1"/>
          <p:nvPr/>
        </p:nvSpPr>
        <p:spPr>
          <a:xfrm>
            <a:off x="5814750" y="2771850"/>
            <a:ext cx="2849700" cy="10569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Наибольший вклад даёт участок [2; 3]; сумма всех трёх значений формирует итоговую площадь без потери знака и структуры.
</a:t>
            </a:r>
            <a:endParaRPr lang="en-US" sz="1000" dirty="0"/>
          </a:p>
        </p:txBody>
      </p:sp>
      <p:sp>
        <p:nvSpPr>
          <p:cNvPr id="9" name="Text 4"/>
          <p:cNvSpPr txBox="1"/>
          <p:nvPr/>
        </p:nvSpPr>
        <p:spPr>
          <a:xfrm>
            <a:off x="180000" y="3997050"/>
            <a:ext cx="5037600" cy="1863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Иллюстративные данные для учебной диаграммы
</a:t>
            </a:r>
            <a:endParaRPr lang="en-US" sz="8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344700" y="1774375"/>
            <a:ext cx="252900" cy="2529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2568301" y="1774375"/>
            <a:ext cx="252900" cy="2529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4813331" y="1768975"/>
            <a:ext cx="230737" cy="2637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7058588" y="1768975"/>
            <a:ext cx="197775" cy="263700"/>
          </a:xfrm>
          <a:prstGeom prst="rect">
            <a:avLst/>
          </a:prstGeom>
        </p:spPr>
      </p:pic>
      <p:sp>
        <p:nvSpPr>
          <p:cNvPr id="11"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13</a:t>
            </a:r>
            <a:endParaRPr lang="en-US" sz="432" dirty="0"/>
          </a:p>
        </p:txBody>
      </p:sp>
      <p:sp>
        <p:nvSpPr>
          <p:cNvPr id="12" name="Text 1"/>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Ключевые приёмы разбиения области
</a:t>
            </a:r>
            <a:endParaRPr lang="en-US" sz="1600" dirty="0"/>
          </a:p>
        </p:txBody>
      </p:sp>
      <p:sp>
        <p:nvSpPr>
          <p:cNvPr id="13" name="Text 2"/>
          <p:cNvSpPr txBox="1"/>
          <p:nvPr/>
        </p:nvSpPr>
        <p:spPr>
          <a:xfrm>
            <a:off x="180000" y="2353475"/>
            <a:ext cx="2097600" cy="13818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Разделить по границам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Сначала выделяют все линии, которые реально ограничивают фигуру. Это помогает не смешивать разные участки и сразу видеть, где одна часть области заканчивается, а другая начинается.
</a:t>
            </a:r>
            <a:endParaRPr lang="en-US" sz="1000" dirty="0"/>
          </a:p>
        </p:txBody>
      </p:sp>
      <p:sp>
        <p:nvSpPr>
          <p:cNvPr id="14" name="Text 3"/>
          <p:cNvSpPr txBox="1"/>
          <p:nvPr/>
        </p:nvSpPr>
        <p:spPr>
          <a:xfrm>
            <a:off x="2408772" y="2353475"/>
            <a:ext cx="2097600" cy="13818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Выбрать удобное направление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Если границы проще выражаются через x, область делят вертикально; если удобнее по y, используют горизонтальные сечения. Выбор направления часто сокращает число интегралов и упрощает запись пределов.
</a:t>
            </a:r>
            <a:endParaRPr lang="en-US" sz="1000" dirty="0"/>
          </a:p>
        </p:txBody>
      </p:sp>
      <p:sp>
        <p:nvSpPr>
          <p:cNvPr id="15" name="Text 4"/>
          <p:cNvSpPr txBox="1"/>
          <p:nvPr/>
        </p:nvSpPr>
        <p:spPr>
          <a:xfrm>
            <a:off x="4637543" y="2353475"/>
            <a:ext cx="2097600" cy="13818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Свести к простым фигурам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Сложную область разбивают так, чтобы каждая часть описывалась одной понятной формулой. Тогда итоговая площадь получается как сумма нескольких простых интегралов без лишних преобразований.
</a:t>
            </a:r>
            <a:endParaRPr lang="en-US" sz="1000" dirty="0"/>
          </a:p>
        </p:txBody>
      </p:sp>
      <p:sp>
        <p:nvSpPr>
          <p:cNvPr id="16" name="Text 5"/>
          <p:cNvSpPr txBox="1"/>
          <p:nvPr/>
        </p:nvSpPr>
        <p:spPr>
          <a:xfrm>
            <a:off x="6866315" y="2353475"/>
            <a:ext cx="2097600" cy="13818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Собрать результат по частям
</a:t>
            </a:r>
            <a:pPr algn="l" indent="0" marL="0">
              <a:lnSpc>
                <a:spcPct val="115000"/>
              </a:lnSpc>
              <a:buNone/>
            </a:pPr>
            <a:r>
              <a:rPr lang="en-US" sz="5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После вычисления каждого вклада важно аккуратно сложить все части и проверить, не потеряны ли участки выше или ниже оси. Такой контроль особенно важен для фигур с изломами и несколькими пересечениями.
</a:t>
            </a:r>
            <a:endParaRPr lang="en-US" sz="10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105052"/>
            <a:ext cx="8784000" cy="3582195"/>
          </a:xfrm>
          <a:prstGeom prst="rect">
            <a:avLst/>
          </a:prstGeom>
        </p:spPr>
      </p:pic>
      <p:sp>
        <p:nvSpPr>
          <p:cNvPr id="5" name="Text 0"/>
          <p:cNvSpPr txBox="1"/>
          <p:nvPr/>
        </p:nvSpPr>
        <p:spPr>
          <a:xfrm>
            <a:off x="180000" y="180000"/>
            <a:ext cx="4449300" cy="4710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Порядок выбора границ интегрирования
</a:t>
            </a:r>
            <a:endParaRPr lang="en-US" sz="1600" dirty="0"/>
          </a:p>
        </p:txBody>
      </p:sp>
      <p:sp>
        <p:nvSpPr>
          <p:cNvPr id="6"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14</a:t>
            </a:r>
            <a:endParaRPr lang="en-US" sz="432" dirty="0"/>
          </a:p>
        </p:txBody>
      </p:sp>
      <p:sp>
        <p:nvSpPr>
          <p:cNvPr id="7" name="Text 2"/>
          <p:cNvSpPr txBox="1"/>
          <p:nvPr/>
        </p:nvSpPr>
        <p:spPr>
          <a:xfrm>
            <a:off x="180000" y="690000"/>
            <a:ext cx="4449300" cy="346500"/>
          </a:xfrm>
          <a:prstGeom prst="rect">
            <a:avLst/>
          </a:prstGeom>
          <a:noFill/>
          <a:ln/>
        </p:spPr>
        <p:txBody>
          <a:bodyPr wrap="square" lIns="0" tIns="0" rIns="0" bIns="0" rtlCol="0" anchor="t"/>
          <a:lstStyle/>
          <a:p>
            <a:pPr algn="l" indent="0" marL="0">
              <a:lnSpc>
                <a:spcPct val="100000"/>
              </a:lnSpc>
              <a:buNone/>
            </a:pPr>
            <a:r>
              <a:rPr lang="en-US" sz="1000" dirty="0">
                <a:solidFill>
                  <a:srgbClr val="FFFFFF"/>
                </a:solidFill>
                <a:latin typeface="Arial" pitchFamily="34" charset="0"/>
                <a:ea typeface="Arial" pitchFamily="34" charset="-122"/>
                <a:cs typeface="Arial" pitchFamily="34" charset="-120"/>
              </a:rPr>
              <a:t>Последовательность действий при поиске площади сложной области по её границам и точкам пересечения
</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859700" y="301"/>
            <a:ext cx="6284400" cy="5142898"/>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pic>
        <p:nvPicPr>
          <p:cNvPr id="9" name="Image 7" descr="preencoded.png">    </p:cNvPr>
          <p:cNvPicPr>
            <a:picLocks noChangeAspect="1"/>
          </p:cNvPicPr>
          <p:nvPr/>
        </p:nvPicPr>
        <p:blipFill>
          <a:blip r:embed="rId8"/>
          <a:stretch>
            <a:fillRect/>
          </a:stretch>
        </p:blipFill>
        <p:spPr>
          <a:xfrm>
            <a:off x="0" y="0"/>
            <a:ext cx="9144000" cy="5143500"/>
          </a:xfrm>
          <a:prstGeom prst="rect">
            <a:avLst/>
          </a:prstGeom>
        </p:spPr>
      </p:pic>
      <p:pic>
        <p:nvPicPr>
          <p:cNvPr id="10" name="Image 8" descr="preencoded.png">    </p:cNvPr>
          <p:cNvPicPr>
            <a:picLocks noChangeAspect="1"/>
          </p:cNvPicPr>
          <p:nvPr/>
        </p:nvPicPr>
        <p:blipFill>
          <a:blip r:embed="rId9"/>
          <a:stretch>
            <a:fillRect/>
          </a:stretch>
        </p:blipFill>
        <p:spPr>
          <a:xfrm>
            <a:off x="0" y="0"/>
            <a:ext cx="9144000" cy="5143500"/>
          </a:xfrm>
          <a:prstGeom prst="rect">
            <a:avLst/>
          </a:prstGeom>
        </p:spPr>
      </p:pic>
      <p:sp>
        <p:nvSpPr>
          <p:cNvPr id="11" name="Text 0"/>
          <p:cNvSpPr txBox="1"/>
          <p:nvPr/>
        </p:nvSpPr>
        <p:spPr>
          <a:xfrm>
            <a:off x="180000" y="180000"/>
            <a:ext cx="30681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На что чаще всего ошибаются
</a:t>
            </a:r>
            <a:endParaRPr lang="en-US" sz="1600" dirty="0"/>
          </a:p>
        </p:txBody>
      </p:sp>
      <p:sp>
        <p:nvSpPr>
          <p:cNvPr id="12" name="Text 1"/>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15</a:t>
            </a:r>
            <a:endParaRPr lang="en-US" sz="432" dirty="0"/>
          </a:p>
        </p:txBody>
      </p:sp>
      <p:sp>
        <p:nvSpPr>
          <p:cNvPr id="13" name="Text 2"/>
          <p:cNvSpPr txBox="1"/>
          <p:nvPr/>
        </p:nvSpPr>
        <p:spPr>
          <a:xfrm>
            <a:off x="180000" y="1603050"/>
            <a:ext cx="3705600" cy="5814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Площадь и знак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Самая частая ошибка — считать, что значение интеграла всегда равно площади. Если график уходит ниже оси Ox, часть результата становится отрицательной, и это нужно учитывать отдельно.
</a:t>
            </a:r>
            <a:endParaRPr lang="en-US" sz="900" dirty="0"/>
          </a:p>
        </p:txBody>
      </p:sp>
      <p:sp>
        <p:nvSpPr>
          <p:cNvPr id="14" name="Text 3"/>
          <p:cNvSpPr txBox="1"/>
          <p:nvPr/>
        </p:nvSpPr>
        <p:spPr>
          <a:xfrm>
            <a:off x="180008" y="2297790"/>
            <a:ext cx="3705600" cy="5814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Неверные точки пересечения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Иногда границы выбирают на глаз, не проверяя, где именно графики пересекаются. Из-за этого в ответ попадает лишний участок или, наоборот, теряется часть нужной области.
</a:t>
            </a:r>
            <a:endParaRPr lang="en-US" sz="900" dirty="0"/>
          </a:p>
        </p:txBody>
      </p:sp>
      <p:sp>
        <p:nvSpPr>
          <p:cNvPr id="15" name="Text 4"/>
          <p:cNvSpPr txBox="1"/>
          <p:nvPr/>
        </p:nvSpPr>
        <p:spPr>
          <a:xfrm>
            <a:off x="180008" y="2992530"/>
            <a:ext cx="3705600" cy="5814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Не та верхняя кривая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При вычислении площади между двумя графиками важно каждый раз определять, какая функция лежит выше. Если перепутать порядок вычитания, получится отрицательный интеграл вместо площади.
</a:t>
            </a:r>
            <a:endParaRPr lang="en-US" sz="900" dirty="0"/>
          </a:p>
        </p:txBody>
      </p:sp>
      <p:sp>
        <p:nvSpPr>
          <p:cNvPr id="16" name="Text 5"/>
          <p:cNvSpPr txBox="1"/>
          <p:nvPr/>
        </p:nvSpPr>
        <p:spPr>
          <a:xfrm>
            <a:off x="180008" y="3687273"/>
            <a:ext cx="3705600" cy="5814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Забытые единицы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Ответ без квадратных единиц измерения выглядит неполным и снижает точность решения. Для площади обязательно указывать мм², см², м² или другую подходящую единицу.
</a:t>
            </a:r>
            <a:endParaRPr lang="en-US" sz="900" dirty="0"/>
          </a:p>
        </p:txBody>
      </p:sp>
      <p:sp>
        <p:nvSpPr>
          <p:cNvPr id="17" name="Text 6"/>
          <p:cNvSpPr txBox="1"/>
          <p:nvPr/>
        </p:nvSpPr>
        <p:spPr>
          <a:xfrm>
            <a:off x="180008" y="4382005"/>
            <a:ext cx="3705600" cy="5814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Пропуск разбиения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Если область состоит из нескольких частей или функция меняет знак, нельзя ограничиваться одним интегралом. Нужно разбить задачу на участки и отдельно проверить каждый из них.
</a:t>
            </a:r>
            <a:endParaRPr lang="en-US" sz="9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517758"/>
            <a:ext cx="5037600" cy="2402034"/>
          </a:xfrm>
          <a:prstGeom prst="rect">
            <a:avLst/>
          </a:prstGeom>
        </p:spPr>
      </p:pic>
      <p:sp>
        <p:nvSpPr>
          <p:cNvPr id="5" name="Text 0"/>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Какие приёмы чаще всего используются в задачах на площадь
</a:t>
            </a:r>
            <a:endParaRPr lang="en-US" sz="1600" dirty="0"/>
          </a:p>
        </p:txBody>
      </p:sp>
      <p:sp>
        <p:nvSpPr>
          <p:cNvPr id="6" name="Text 1"/>
          <p:cNvSpPr txBox="1"/>
          <p:nvPr/>
        </p:nvSpPr>
        <p:spPr>
          <a:xfrm>
            <a:off x="5814750" y="1608825"/>
            <a:ext cx="2849700" cy="1056900"/>
          </a:xfrm>
          <a:prstGeom prst="rect">
            <a:avLst/>
          </a:prstGeom>
          <a:noFill/>
          <a:ln/>
        </p:spPr>
        <p:txBody>
          <a:bodyPr wrap="square" lIns="0" tIns="0" rIns="0" bIns="0" rtlCol="0" anchor="b"/>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Большинство задач сводится к нескольким повторяющимся схемам, поэтому важнее понимать логику выбора метода, чем запоминать множество отдельных случаев.
</a:t>
            </a:r>
            <a:endParaRPr lang="en-US" sz="1000"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16</a:t>
            </a:r>
            <a:endParaRPr lang="en-US" sz="432" dirty="0"/>
          </a:p>
        </p:txBody>
      </p:sp>
      <p:sp>
        <p:nvSpPr>
          <p:cNvPr id="8" name="Text 3"/>
          <p:cNvSpPr txBox="1"/>
          <p:nvPr/>
        </p:nvSpPr>
        <p:spPr>
          <a:xfrm>
            <a:off x="5814750" y="2771850"/>
            <a:ext cx="2849700" cy="1056900"/>
          </a:xfrm>
          <a:prstGeom prst="rect">
            <a:avLst/>
          </a:prstGeom>
          <a:noFill/>
          <a:ln/>
        </p:spPr>
        <p:txBody>
          <a:bodyPr wrap="square" lIns="0" tIns="0" rIns="0" bIns="0" rtlCol="0" anchor="t"/>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Лидирует формула Ньютона–Лейбница, а остальные приёмы дополняют её, когда область сложнее или функция меняет знак.
</a:t>
            </a:r>
            <a:endParaRPr lang="en-US" sz="1000" dirty="0"/>
          </a:p>
        </p:txBody>
      </p:sp>
      <p:sp>
        <p:nvSpPr>
          <p:cNvPr id="9" name="Text 4"/>
          <p:cNvSpPr txBox="1"/>
          <p:nvPr/>
        </p:nvSpPr>
        <p:spPr>
          <a:xfrm>
            <a:off x="180000" y="3997050"/>
            <a:ext cx="5037600" cy="1863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Иллюстративные данные для учебной диаграммы
</a:t>
            </a:r>
            <a:endParaRPr lang="en-US" sz="8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180000" y="3005399"/>
            <a:ext cx="2825700" cy="1661203"/>
          </a:xfrm>
          <a:prstGeom prst="rect">
            <a:avLst/>
          </a:prstGeom>
        </p:spPr>
      </p:pic>
      <p:pic>
        <p:nvPicPr>
          <p:cNvPr id="4" name="Image 2" descr="preencoded.png">    </p:cNvPr>
          <p:cNvPicPr>
            <a:picLocks noChangeAspect="1"/>
          </p:cNvPicPr>
          <p:nvPr/>
        </p:nvPicPr>
        <p:blipFill>
          <a:blip r:embed="rId3"/>
          <a:stretch>
            <a:fillRect/>
          </a:stretch>
        </p:blipFill>
        <p:spPr>
          <a:xfrm>
            <a:off x="3159079" y="3005399"/>
            <a:ext cx="2825700" cy="1661203"/>
          </a:xfrm>
          <a:prstGeom prst="rect">
            <a:avLst/>
          </a:prstGeom>
        </p:spPr>
      </p:pic>
      <p:pic>
        <p:nvPicPr>
          <p:cNvPr id="5" name="Image 3" descr="preencoded.png">    </p:cNvPr>
          <p:cNvPicPr>
            <a:picLocks noChangeAspect="1"/>
          </p:cNvPicPr>
          <p:nvPr/>
        </p:nvPicPr>
        <p:blipFill>
          <a:blip r:embed="rId4"/>
          <a:stretch>
            <a:fillRect/>
          </a:stretch>
        </p:blipFill>
        <p:spPr>
          <a:xfrm>
            <a:off x="6138157" y="3005399"/>
            <a:ext cx="2825700" cy="1661203"/>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sp>
        <p:nvSpPr>
          <p:cNvPr id="7" name="Text 0"/>
          <p:cNvSpPr txBox="1"/>
          <p:nvPr/>
        </p:nvSpPr>
        <p:spPr>
          <a:xfrm>
            <a:off x="180000" y="1204425"/>
            <a:ext cx="2825700" cy="1661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Физика движения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 физике интеграл позволяет находить путь по графику скорости, когда значение меняется со временем. Площадь под кривой здесь уже означает не геометрическую фигуру, а накопленное перемещение, поэтому визуально важны оси времени и скорости. Такой график помогает связать формулу с реальным процессом.
</a:t>
            </a:r>
            <a:endParaRPr lang="en-US" sz="1100" dirty="0"/>
          </a:p>
        </p:txBody>
      </p:sp>
      <p:sp>
        <p:nvSpPr>
          <p:cNvPr id="8" name="Text 1"/>
          <p:cNvSpPr txBox="1"/>
          <p:nvPr/>
        </p:nvSpPr>
        <p:spPr>
          <a:xfrm>
            <a:off x="3159075" y="1204425"/>
            <a:ext cx="2825700" cy="1661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Экономика накопления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 экономике интегралы описывают накопленную прибыль, расход ресурсов или суммарный доход за период. На диаграмме это можно показать как площадь под графиком зависимости величины от времени, где каждый малый участок добавляет свой вклад. Так математика превращается в язык анализа изменений.
</a:t>
            </a:r>
            <a:endParaRPr lang="en-US" sz="1100" dirty="0"/>
          </a:p>
        </p:txBody>
      </p:sp>
      <p:sp>
        <p:nvSpPr>
          <p:cNvPr id="9" name="Text 2"/>
          <p:cNvSpPr txBox="1"/>
          <p:nvPr/>
        </p:nvSpPr>
        <p:spPr>
          <a:xfrm>
            <a:off x="6138149" y="1204425"/>
            <a:ext cx="2825700" cy="1661700"/>
          </a:xfrm>
          <a:prstGeom prst="rect">
            <a:avLst/>
          </a:prstGeom>
          <a:noFill/>
          <a:ln/>
        </p:spPr>
        <p:txBody>
          <a:bodyPr wrap="square" lIns="0" tIns="0" rIns="0" bIns="0" rtlCol="0" anchor="ctr"/>
          <a:lstStyle/>
          <a:p>
            <a:pPr algn="l" indent="0" marL="0">
              <a:lnSpc>
                <a:spcPct val="115000"/>
              </a:lnSpc>
              <a:buNone/>
            </a:pPr>
            <a:r>
              <a:rPr lang="en-US" sz="1100" dirty="0">
                <a:solidFill>
                  <a:srgbClr val="FFFFFF"/>
                </a:solidFill>
                <a:latin typeface="Arial" pitchFamily="34" charset="0"/>
                <a:ea typeface="Arial" pitchFamily="34" charset="-122"/>
                <a:cs typeface="Arial" pitchFamily="34" charset="-120"/>
              </a:rPr>
              <a:t>География и картография
</a:t>
            </a:r>
            <a:pPr algn="l" indent="0" marL="0">
              <a:lnSpc>
                <a:spcPct val="115000"/>
              </a:lnSpc>
              <a:buNone/>
            </a:pPr>
            <a:r>
              <a:rPr lang="en-US" sz="6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При измерении участков сложной формы интеграл помогает работать с неровными границами, которые трудно описать стандартными формулами. На иллюстрации это можно сопоставить с контуром территории и разбиением его на узкие полосы. Метод особенно полезен, когда нужен точный расчёт площади.
</a:t>
            </a:r>
            <a:endParaRPr lang="en-US" sz="1100" dirty="0"/>
          </a:p>
        </p:txBody>
      </p:sp>
      <p:sp>
        <p:nvSpPr>
          <p:cNvPr id="10" name="Text 3"/>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17</a:t>
            </a:r>
            <a:endParaRPr lang="en-US" sz="432" dirty="0"/>
          </a:p>
        </p:txBody>
      </p:sp>
      <p:sp>
        <p:nvSpPr>
          <p:cNvPr id="11" name="Text 4"/>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Где интегралы работают на практике
</a:t>
            </a:r>
            <a:endParaRPr lang="en-US" sz="16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180000" y="1363916"/>
            <a:ext cx="8784000" cy="1989318"/>
          </a:xfrm>
          <a:prstGeom prst="rect">
            <a:avLst/>
          </a:prstGeom>
        </p:spPr>
      </p:pic>
      <p:sp>
        <p:nvSpPr>
          <p:cNvPr id="5" name="Text 0"/>
          <p:cNvSpPr txBox="1"/>
          <p:nvPr/>
        </p:nvSpPr>
        <p:spPr>
          <a:xfrm>
            <a:off x="180000" y="180000"/>
            <a:ext cx="4841100" cy="694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Мини-практикум по вычислению площадей
</a:t>
            </a:r>
            <a:endParaRPr lang="en-US" sz="1600" dirty="0"/>
          </a:p>
        </p:txBody>
      </p:sp>
      <p:sp>
        <p:nvSpPr>
          <p:cNvPr id="6" name="Text 1"/>
          <p:cNvSpPr txBox="1"/>
          <p:nvPr/>
        </p:nvSpPr>
        <p:spPr>
          <a:xfrm>
            <a:off x="180000" y="4075200"/>
            <a:ext cx="2849700" cy="8883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Три короткие задачи показывают, как одна и та же идея применяется к разным графикам и границам.
</a:t>
            </a:r>
            <a:endParaRPr lang="en-US" sz="1000" dirty="0"/>
          </a:p>
        </p:txBody>
      </p:sp>
      <p:sp>
        <p:nvSpPr>
          <p:cNvPr id="7" name="Text 2"/>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18</a:t>
            </a:r>
            <a:endParaRPr lang="en-US" sz="432" dirty="0"/>
          </a:p>
        </p:txBody>
      </p:sp>
      <p:sp>
        <p:nvSpPr>
          <p:cNvPr id="8" name="Text 3"/>
          <p:cNvSpPr txBox="1"/>
          <p:nvPr/>
        </p:nvSpPr>
        <p:spPr>
          <a:xfrm>
            <a:off x="3258550" y="4075200"/>
            <a:ext cx="2849700" cy="888300"/>
          </a:xfrm>
          <a:prstGeom prst="rect">
            <a:avLst/>
          </a:prstGeom>
          <a:noFill/>
          <a:ln/>
        </p:spPr>
        <p:txBody>
          <a:bodyPr wrap="square" lIns="0" tIns="0" rIns="0" bIns="0" rtlCol="0" anchor="ctr"/>
          <a:lstStyle/>
          <a:p>
            <a:pPr algn="l" indent="0" marL="0">
              <a:lnSpc>
                <a:spcPct val="115000"/>
              </a:lnSpc>
              <a:buNone/>
            </a:pPr>
            <a:r>
              <a:rPr lang="en-US" sz="1000" dirty="0">
                <a:solidFill>
                  <a:srgbClr val="FFFFFF"/>
                </a:solidFill>
                <a:latin typeface="Arial" pitchFamily="34" charset="0"/>
                <a:ea typeface="Arial" pitchFamily="34" charset="-122"/>
                <a:cs typeface="Arial" pitchFamily="34" charset="-120"/>
              </a:rPr>
              <a:t>Во всех трёх случаях алгоритм один: найти границы, определить верхнюю и нижнюю границы области и затем вычислить соответствующий интеграл.
</a:t>
            </a:r>
            <a:endParaRPr lang="en-US" sz="1000" dirty="0"/>
          </a:p>
        </p:txBody>
      </p:sp>
      <p:sp>
        <p:nvSpPr>
          <p:cNvPr id="9" name="Text 4"/>
          <p:cNvSpPr txBox="1"/>
          <p:nvPr/>
        </p:nvSpPr>
        <p:spPr>
          <a:xfrm>
            <a:off x="180000" y="3652813"/>
            <a:ext cx="5037600" cy="186300"/>
          </a:xfrm>
          <a:prstGeom prst="rect">
            <a:avLst/>
          </a:prstGeom>
          <a:noFill/>
          <a:ln/>
        </p:spPr>
        <p:txBody>
          <a:bodyPr wrap="square" lIns="0" tIns="0" rIns="0" bIns="0" rtlCol="0" anchor="ctr"/>
          <a:lstStyle/>
          <a:p>
            <a:pPr algn="l" indent="0" marL="0">
              <a:lnSpc>
                <a:spcPct val="115000"/>
              </a:lnSpc>
              <a:buNone/>
            </a:pPr>
            <a:r>
              <a:rPr lang="en-US" sz="800" dirty="0">
                <a:solidFill>
                  <a:srgbClr val="FFFFFF"/>
                </a:solidFill>
                <a:latin typeface="Arial" pitchFamily="34" charset="0"/>
                <a:ea typeface="Arial" pitchFamily="34" charset="-122"/>
                <a:cs typeface="Arial" pitchFamily="34" charset="-120"/>
              </a:rPr>
              <a:t>Учебные примеры по теме определённого интеграла
</a:t>
            </a:r>
            <a:endParaRPr lang="en-US" sz="8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1604922"/>
            <a:ext cx="9144000" cy="3536156"/>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pic>
        <p:nvPicPr>
          <p:cNvPr id="4" name="Image 2" descr="preencoded.png">    </p:cNvPr>
          <p:cNvPicPr>
            <a:picLocks noChangeAspect="1"/>
          </p:cNvPicPr>
          <p:nvPr/>
        </p:nvPicPr>
        <p:blipFill>
          <a:blip r:embed="rId3"/>
          <a:stretch>
            <a:fillRect/>
          </a:stretch>
        </p:blipFill>
        <p:spPr>
          <a:xfrm>
            <a:off x="0" y="0"/>
            <a:ext cx="9144000" cy="5143500"/>
          </a:xfrm>
          <a:prstGeom prst="rect">
            <a:avLst/>
          </a:prstGeom>
        </p:spPr>
      </p:pic>
      <p:pic>
        <p:nvPicPr>
          <p:cNvPr id="5" name="Image 3" descr="preencoded.png">    </p:cNvPr>
          <p:cNvPicPr>
            <a:picLocks noChangeAspect="1"/>
          </p:cNvPicPr>
          <p:nvPr/>
        </p:nvPicPr>
        <p:blipFill>
          <a:blip r:embed="rId4"/>
          <a:stretch>
            <a:fillRect/>
          </a:stretch>
        </p:blipFill>
        <p:spPr>
          <a:xfrm>
            <a:off x="0" y="0"/>
            <a:ext cx="9144000" cy="5143500"/>
          </a:xfrm>
          <a:prstGeom prst="rect">
            <a:avLst/>
          </a:prstGeom>
        </p:spPr>
      </p:pic>
      <p:pic>
        <p:nvPicPr>
          <p:cNvPr id="6" name="Image 4" descr="preencoded.png">    </p:cNvPr>
          <p:cNvPicPr>
            <a:picLocks noChangeAspect="1"/>
          </p:cNvPicPr>
          <p:nvPr/>
        </p:nvPicPr>
        <p:blipFill>
          <a:blip r:embed="rId5"/>
          <a:stretch>
            <a:fillRect/>
          </a:stretch>
        </p:blipFill>
        <p:spPr>
          <a:xfrm>
            <a:off x="0" y="0"/>
            <a:ext cx="9144000" cy="5143500"/>
          </a:xfrm>
          <a:prstGeom prst="rect">
            <a:avLst/>
          </a:prstGeom>
        </p:spPr>
      </p:pic>
      <p:pic>
        <p:nvPicPr>
          <p:cNvPr id="7" name="Image 5" descr="preencoded.png">    </p:cNvPr>
          <p:cNvPicPr>
            <a:picLocks noChangeAspect="1"/>
          </p:cNvPicPr>
          <p:nvPr/>
        </p:nvPicPr>
        <p:blipFill>
          <a:blip r:embed="rId6"/>
          <a:stretch>
            <a:fillRect/>
          </a:stretch>
        </p:blipFill>
        <p:spPr>
          <a:xfrm>
            <a:off x="0" y="0"/>
            <a:ext cx="9144000" cy="5143500"/>
          </a:xfrm>
          <a:prstGeom prst="rect">
            <a:avLst/>
          </a:prstGeom>
        </p:spPr>
      </p:pic>
      <p:pic>
        <p:nvPicPr>
          <p:cNvPr id="8" name="Image 6" descr="preencoded.png">    </p:cNvPr>
          <p:cNvPicPr>
            <a:picLocks noChangeAspect="1"/>
          </p:cNvPicPr>
          <p:nvPr/>
        </p:nvPicPr>
        <p:blipFill>
          <a:blip r:embed="rId7"/>
          <a:stretch>
            <a:fillRect/>
          </a:stretch>
        </p:blipFill>
        <p:spPr>
          <a:xfrm>
            <a:off x="0" y="0"/>
            <a:ext cx="9144000" cy="5143500"/>
          </a:xfrm>
          <a:prstGeom prst="rect">
            <a:avLst/>
          </a:prstGeom>
        </p:spPr>
      </p:pic>
      <p:sp>
        <p:nvSpPr>
          <p:cNvPr id="9" name="Text 0"/>
          <p:cNvSpPr txBox="1"/>
          <p:nvPr/>
        </p:nvSpPr>
        <p:spPr>
          <a:xfrm>
            <a:off x="8852700" y="4864701"/>
            <a:ext cx="111300" cy="86100"/>
          </a:xfrm>
          <a:prstGeom prst="rect">
            <a:avLst/>
          </a:prstGeom>
          <a:noFill/>
          <a:ln/>
        </p:spPr>
        <p:txBody>
          <a:bodyPr wrap="square" lIns="0" tIns="0" rIns="0" bIns="0" rtlCol="0" anchor="ctr"/>
          <a:lstStyle/>
          <a:p>
            <a:pPr algn="ctr" indent="0" marL="0">
              <a:lnSpc>
                <a:spcPct val="115000"/>
              </a:lnSpc>
              <a:buNone/>
            </a:pPr>
            <a:r>
              <a:rPr lang="en-US" sz="432" dirty="0">
                <a:solidFill>
                  <a:srgbClr val="FFFFFF"/>
                </a:solidFill>
                <a:latin typeface="Arial" pitchFamily="34" charset="0"/>
                <a:ea typeface="Arial" pitchFamily="34" charset="-122"/>
                <a:cs typeface="Arial" pitchFamily="34" charset="-120"/>
              </a:rPr>
              <a:t>19</a:t>
            </a:r>
            <a:endParaRPr lang="en-US" sz="432" dirty="0"/>
          </a:p>
        </p:txBody>
      </p:sp>
      <p:sp>
        <p:nvSpPr>
          <p:cNvPr id="10" name="Text 1"/>
          <p:cNvSpPr txBox="1"/>
          <p:nvPr/>
        </p:nvSpPr>
        <p:spPr>
          <a:xfrm>
            <a:off x="180000" y="180000"/>
            <a:ext cx="3851400" cy="757800"/>
          </a:xfrm>
          <a:prstGeom prst="rect">
            <a:avLst/>
          </a:prstGeom>
          <a:noFill/>
          <a:ln/>
        </p:spPr>
        <p:txBody>
          <a:bodyPr wrap="square" lIns="0" tIns="0" rIns="0" bIns="0" rtlCol="0" anchor="ctr"/>
          <a:lstStyle/>
          <a:p>
            <a:pPr algn="l" indent="0" marL="0">
              <a:lnSpc>
                <a:spcPct val="100000"/>
              </a:lnSpc>
              <a:buNone/>
            </a:pPr>
            <a:r>
              <a:rPr lang="en-US" sz="1600" dirty="0">
                <a:solidFill>
                  <a:srgbClr val="FFFFFF"/>
                </a:solidFill>
                <a:latin typeface="Arial" pitchFamily="34" charset="0"/>
                <a:ea typeface="Arial" pitchFamily="34" charset="-122"/>
                <a:cs typeface="Arial" pitchFamily="34" charset="-120"/>
              </a:rPr>
              <a:t>Что важно запомнить перед решением задач
</a:t>
            </a:r>
            <a:endParaRPr lang="en-US" sz="1600" dirty="0"/>
          </a:p>
        </p:txBody>
      </p:sp>
      <p:sp>
        <p:nvSpPr>
          <p:cNvPr id="11" name="Text 2"/>
          <p:cNvSpPr txBox="1"/>
          <p:nvPr/>
        </p:nvSpPr>
        <p:spPr>
          <a:xfrm>
            <a:off x="180100" y="1395620"/>
            <a:ext cx="2130300" cy="964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Сначала понять область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Прежде чем вычислять интеграл, нужно чётко увидеть, какая именно фигура рассматривается. Это помогает не перепутать границы и сразу заметить, где область состоит из нескольких частей.
</a:t>
            </a:r>
            <a:endParaRPr lang="en-US" sz="900" dirty="0"/>
          </a:p>
        </p:txBody>
      </p:sp>
      <p:sp>
        <p:nvSpPr>
          <p:cNvPr id="12" name="Text 3"/>
          <p:cNvSpPr txBox="1"/>
          <p:nvPr/>
        </p:nvSpPr>
        <p:spPr>
          <a:xfrm>
            <a:off x="2397354" y="1395620"/>
            <a:ext cx="2130300" cy="964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Проверить знак функции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Если график расположен ниже оси Ox, значение интеграла не совпадает с геометрической площадью. В таких случаях используют модуль или делят область на участки с разным знаком.
</a:t>
            </a:r>
            <a:endParaRPr lang="en-US" sz="900" dirty="0"/>
          </a:p>
        </p:txBody>
      </p:sp>
      <p:sp>
        <p:nvSpPr>
          <p:cNvPr id="13" name="Text 4"/>
          <p:cNvSpPr txBox="1"/>
          <p:nvPr/>
        </p:nvSpPr>
        <p:spPr>
          <a:xfrm>
            <a:off x="4615552" y="1395620"/>
            <a:ext cx="2130300" cy="964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Определить верх и низ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При площади между двумя кривыми всегда важно понять, какая функция лежит выше на данном промежутке. Именно разность верхней и нижней функций даёт правильный результат.
</a:t>
            </a:r>
            <a:endParaRPr lang="en-US" sz="900" dirty="0"/>
          </a:p>
        </p:txBody>
      </p:sp>
      <p:sp>
        <p:nvSpPr>
          <p:cNvPr id="14" name="Text 5"/>
          <p:cNvSpPr txBox="1"/>
          <p:nvPr/>
        </p:nvSpPr>
        <p:spPr>
          <a:xfrm>
            <a:off x="6833746" y="1395620"/>
            <a:ext cx="2130300" cy="964800"/>
          </a:xfrm>
          <a:prstGeom prst="rect">
            <a:avLst/>
          </a:prstGeom>
          <a:noFill/>
          <a:ln/>
        </p:spPr>
        <p:txBody>
          <a:bodyPr wrap="square" lIns="0" tIns="0" rIns="0" bIns="0" rtlCol="0" anchor="ctr"/>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Не забыть единицы
</a:t>
            </a:r>
            <a:pPr algn="l" indent="0" marL="0">
              <a:lnSpc>
                <a:spcPct val="115000"/>
              </a:lnSpc>
              <a:buNone/>
            </a:pPr>
            <a:r>
              <a:rPr lang="en-US" sz="300" dirty="0">
                <a:solidFill>
                  <a:srgbClr val="FFFFFF"/>
                </a:solidFill>
                <a:latin typeface="Arial" pitchFamily="34" charset="0"/>
                <a:ea typeface="Arial" pitchFamily="34" charset="-122"/>
                <a:cs typeface="Arial" pitchFamily="34" charset="-120"/>
              </a:rPr>
              <a:t>
</a:t>
            </a:r>
            <a:pPr algn="l" indent="0" marL="0">
              <a:lnSpc>
                <a:spcPct val="115000"/>
              </a:lnSpc>
              <a:buNone/>
            </a:pPr>
            <a:r>
              <a:rPr lang="en-US" sz="800" dirty="0">
                <a:solidFill>
                  <a:srgbClr val="FFFFFF"/>
                </a:solidFill>
                <a:latin typeface="Arial" pitchFamily="34" charset="0"/>
                <a:ea typeface="Arial" pitchFamily="34" charset="-122"/>
                <a:cs typeface="Arial" pitchFamily="34" charset="-120"/>
              </a:rPr>
              <a:t>Ответ без квадратных единиц измерения считается незавершённым. Даже в коротком решении нужно указать, в каких единицах выражена площадь, чтобы сохранить математическую точность.
</a:t>
            </a:r>
            <a:endParaRPr lang="en-US" sz="9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FFFF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pic>
        <p:nvPicPr>
          <p:cNvPr id="3" name="Image 1" descr="preencoded.png">    </p:cNvPr>
          <p:cNvPicPr>
            <a:picLocks noChangeAspect="1"/>
          </p:cNvPicPr>
          <p:nvPr/>
        </p:nvPicPr>
        <p:blipFill>
          <a:blip r:embed="rId2"/>
          <a:stretch>
            <a:fillRect/>
          </a:stretch>
        </p:blipFill>
        <p:spPr>
          <a:xfrm>
            <a:off x="0" y="0"/>
            <a:ext cx="9144000" cy="5143500"/>
          </a:xfrm>
          <a:prstGeom prst="rect">
            <a:avLst/>
          </a:prstGeom>
        </p:spPr>
      </p:pic>
      <p:sp>
        <p:nvSpPr>
          <p:cNvPr id="4" name="Text 0"/>
          <p:cNvSpPr txBox="1"/>
          <p:nvPr/>
        </p:nvSpPr>
        <p:spPr>
          <a:xfrm>
            <a:off x="180000" y="2571300"/>
            <a:ext cx="3851400" cy="930300"/>
          </a:xfrm>
          <a:prstGeom prst="rect">
            <a:avLst/>
          </a:prstGeom>
          <a:noFill/>
          <a:ln/>
        </p:spPr>
        <p:txBody>
          <a:bodyPr wrap="square" lIns="0" tIns="0" rIns="0" bIns="0" rtlCol="0" anchor="b"/>
          <a:lstStyle/>
          <a:p>
            <a:pPr algn="l" indent="0" marL="0">
              <a:lnSpc>
                <a:spcPct val="100000"/>
              </a:lnSpc>
              <a:buNone/>
            </a:pPr>
            <a:r>
              <a:rPr lang="en-US" sz="1800" dirty="0">
                <a:solidFill>
                  <a:srgbClr val="FFFFFF"/>
                </a:solidFill>
                <a:latin typeface="Arial" pitchFamily="34" charset="0"/>
                <a:ea typeface="Arial" pitchFamily="34" charset="-122"/>
                <a:cs typeface="Arial" pitchFamily="34" charset="-120"/>
              </a:rPr>
              <a:t>Интеграл помогает увидеть площадь глубже
</a:t>
            </a:r>
            <a:endParaRPr lang="en-US" sz="1800" dirty="0"/>
          </a:p>
        </p:txBody>
      </p:sp>
      <p:sp>
        <p:nvSpPr>
          <p:cNvPr id="5" name="Text 1"/>
          <p:cNvSpPr txBox="1"/>
          <p:nvPr/>
        </p:nvSpPr>
        <p:spPr>
          <a:xfrm>
            <a:off x="180000" y="3883175"/>
            <a:ext cx="3361500" cy="904800"/>
          </a:xfrm>
          <a:prstGeom prst="rect">
            <a:avLst/>
          </a:prstGeom>
          <a:noFill/>
          <a:ln/>
        </p:spPr>
        <p:txBody>
          <a:bodyPr wrap="square" lIns="0" tIns="0" rIns="0" bIns="0" rtlCol="0" anchor="t"/>
          <a:lstStyle/>
          <a:p>
            <a:pPr algn="l" indent="0" marL="0">
              <a:lnSpc>
                <a:spcPct val="115000"/>
              </a:lnSpc>
              <a:buNone/>
            </a:pPr>
            <a:r>
              <a:rPr lang="en-US" sz="900" dirty="0">
                <a:solidFill>
                  <a:srgbClr val="FFFFFF"/>
                </a:solidFill>
                <a:latin typeface="Arial" pitchFamily="34" charset="0"/>
                <a:ea typeface="Arial" pitchFamily="34" charset="-122"/>
                <a:cs typeface="Arial" pitchFamily="34" charset="-120"/>
              </a:rPr>
              <a:t>Определённый интеграл превращает площадь из формулы в способ описания накопления. Он связывает графики, первообразные и границы области, а потому становится главным инструментом для точного решения задач.
</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20</Slides>
  <Notes>20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2026-05-30T03:00:34Z</dcterms:created>
  <dcterms:modified xsi:type="dcterms:W3CDTF">2026-05-30T03:00:34Z</dcterms:modified>
</cp:coreProperties>
</file>