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1.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slideLayout" Target="../slideLayouts/slideLayout1.xml"/><Relationship Id="rId11"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78392" y="529650"/>
            <a:ext cx="3178816" cy="4084200"/>
          </a:xfrm>
          <a:prstGeom prst="rect">
            <a:avLst/>
          </a:prstGeom>
        </p:spPr>
      </p:pic>
      <p:sp>
        <p:nvSpPr>
          <p:cNvPr id="4" name="Text 0"/>
          <p:cNvSpPr txBox="1"/>
          <p:nvPr/>
        </p:nvSpPr>
        <p:spPr>
          <a:xfrm>
            <a:off x="664175" y="529650"/>
            <a:ext cx="4240500" cy="4084200"/>
          </a:xfrm>
          <a:prstGeom prst="rect">
            <a:avLst/>
          </a:prstGeom>
          <a:noFill/>
          <a:ln/>
        </p:spPr>
        <p:txBody>
          <a:bodyPr wrap="square" lIns="0" tIns="0" rIns="0" bIns="0" rtlCol="0" anchor="ctr"/>
          <a:lstStyle/>
          <a:p>
            <a:pPr algn="l" indent="0" marL="0">
              <a:lnSpc>
                <a:spcPct val="100000"/>
              </a:lnSpc>
              <a:buNone/>
            </a:pPr>
            <a:r>
              <a:rPr lang="en-US" sz="3547" b="1" dirty="0">
                <a:solidFill>
                  <a:srgbClr val="000000"/>
                </a:solidFill>
                <a:latin typeface="Arial" pitchFamily="34" charset="0"/>
                <a:ea typeface="Arial" pitchFamily="34" charset="-122"/>
                <a:cs typeface="Arial" pitchFamily="34" charset="-120"/>
              </a:rPr>
              <a:t>Личные местоимения в английском языке: формы, функции и повседневное употребление
</a:t>
            </a:r>
            <a:pPr algn="l" indent="0" marL="0">
              <a:lnSpc>
                <a:spcPct val="100000"/>
              </a:lnSpc>
              <a:buNone/>
            </a:pPr>
            <a:r>
              <a:rPr lang="en-US" sz="13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79" dirty="0">
                <a:solidFill>
                  <a:srgbClr val="000000"/>
                </a:solidFill>
                <a:latin typeface="Arial" pitchFamily="34" charset="0"/>
                <a:ea typeface="Arial" pitchFamily="34" charset="-122"/>
                <a:cs typeface="Arial" pitchFamily="34" charset="-120"/>
              </a:rPr>
              <a:t>Формы, роли и выбор местоимения в реальной речи
</a:t>
            </a:r>
            <a:pPr algn="l" indent="0" marL="0">
              <a:lnSpc>
                <a:spcPct val="100000"/>
              </a:lnSpc>
              <a:buNone/>
            </a:pPr>
            <a:r>
              <a:rPr lang="en-US" sz="236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82" i="1" dirty="0">
                <a:solidFill>
                  <a:srgbClr val="000000"/>
                </a:solidFill>
                <a:latin typeface="Arial" pitchFamily="34" charset="0"/>
                <a:ea typeface="Arial" pitchFamily="34" charset="-122"/>
                <a:cs typeface="Arial" pitchFamily="34" charset="-120"/>
              </a:rPr>
              <a:t>
</a:t>
            </a:r>
            <a:endParaRPr lang="en-US" sz="3547"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68375" y="287475"/>
            <a:ext cx="3914100" cy="4561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10300" y="4716675"/>
            <a:ext cx="449700" cy="2739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2</a:t>
            </a:r>
            <a:endParaRPr lang="en-US" sz="1100" dirty="0"/>
          </a:p>
        </p:txBody>
      </p:sp>
      <p:sp>
        <p:nvSpPr>
          <p:cNvPr id="5" name="Text 1"/>
          <p:cNvSpPr txBox="1"/>
          <p:nvPr/>
        </p:nvSpPr>
        <p:spPr>
          <a:xfrm>
            <a:off x="569400" y="714000"/>
            <a:ext cx="3917700" cy="3715500"/>
          </a:xfrm>
          <a:prstGeom prst="rect">
            <a:avLst/>
          </a:prstGeom>
          <a:noFill/>
          <a:ln/>
        </p:spPr>
        <p:txBody>
          <a:bodyPr wrap="square" lIns="0" tIns="0" rIns="0" bIns="0" rtlCol="0" anchor="ctr"/>
          <a:lstStyle/>
          <a:p>
            <a:pPr algn="l" indent="0" marL="0">
              <a:lnSpc>
                <a:spcPct val="100000"/>
              </a:lnSpc>
              <a:buNone/>
            </a:pPr>
            <a:r>
              <a:rPr lang="en-US" sz="2500" b="1" dirty="0">
                <a:solidFill>
                  <a:srgbClr val="000000"/>
                </a:solidFill>
                <a:latin typeface="Arial" pitchFamily="34" charset="0"/>
                <a:ea typeface="Arial" pitchFamily="34" charset="-122"/>
                <a:cs typeface="Arial" pitchFamily="34" charset="-120"/>
              </a:rPr>
              <a:t>Почему личные местоимения важны
</a:t>
            </a:r>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Личные местоимения встречаются почти в каждом английском высказывании. Они делают речь короче, точнее и естественнее, а также помогают сразу понять роль слова в предложении, что особенно важно при строгом порядке слов.
</a:t>
            </a:r>
            <a:endParaRPr lang="en-US"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1675" y="1396607"/>
            <a:ext cx="3521100" cy="283338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56900" y="437925"/>
            <a:ext cx="82302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Что такое личное местоимение
</a:t>
            </a:r>
            <a:endParaRPr lang="en-US" sz="2500" dirty="0"/>
          </a:p>
        </p:txBody>
      </p:sp>
      <p:sp>
        <p:nvSpPr>
          <p:cNvPr id="10" name="Text 1"/>
          <p:cNvSpPr txBox="1"/>
          <p:nvPr/>
        </p:nvSpPr>
        <p:spPr>
          <a:xfrm>
            <a:off x="81710" y="4716675"/>
            <a:ext cx="449700" cy="746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3</a:t>
            </a:r>
            <a:endParaRPr lang="en-US" sz="1100" dirty="0"/>
          </a:p>
        </p:txBody>
      </p:sp>
      <p:sp>
        <p:nvSpPr>
          <p:cNvPr id="11" name="Text 2"/>
          <p:cNvSpPr txBox="1"/>
          <p:nvPr/>
        </p:nvSpPr>
        <p:spPr>
          <a:xfrm>
            <a:off x="600200" y="1578800"/>
            <a:ext cx="2156700" cy="702300"/>
          </a:xfrm>
          <a:prstGeom prst="rect">
            <a:avLst/>
          </a:prstGeom>
          <a:noFill/>
          <a:ln/>
        </p:spPr>
        <p:txBody>
          <a:bodyPr wrap="square" lIns="0" tIns="0" rIns="0" bIns="0" rtlCol="0" anchor="ctr"/>
          <a:lstStyle/>
          <a:p>
            <a:pPr algn="l" indent="0" marL="0">
              <a:lnSpc>
                <a:spcPct val="115000"/>
              </a:lnSpc>
              <a:buNone/>
            </a:pPr>
            <a:r>
              <a:rPr lang="en-US" sz="687" b="1" dirty="0">
                <a:solidFill>
                  <a:srgbClr val="242424"/>
                </a:solidFill>
                <a:latin typeface="Arial" pitchFamily="34" charset="0"/>
                <a:ea typeface="Arial" pitchFamily="34" charset="-122"/>
                <a:cs typeface="Arial" pitchFamily="34" charset="-120"/>
              </a:rPr>
              <a:t>Кто говорит
</a:t>
            </a:r>
            <a:pPr algn="l" indent="0" marL="0">
              <a:lnSpc>
                <a:spcPct val="115000"/>
              </a:lnSpc>
              <a:buNone/>
            </a:pPr>
            <a:r>
              <a:rPr lang="en-US" sz="824" dirty="0">
                <a:solidFill>
                  <a:srgbClr val="000000"/>
                </a:solidFill>
                <a:latin typeface="Arial" pitchFamily="34" charset="0"/>
                <a:ea typeface="Arial" pitchFamily="34" charset="-122"/>
                <a:cs typeface="Arial" pitchFamily="34" charset="-120"/>
              </a:rPr>
              <a:t>Личное местоимение может обозначать говорящего. В английском к первой форме относятся I и we; они помогают назвать участника речи без повторения имени или существительного.
</a:t>
            </a:r>
            <a:endParaRPr lang="en-US" sz="687" dirty="0"/>
          </a:p>
        </p:txBody>
      </p:sp>
      <p:sp>
        <p:nvSpPr>
          <p:cNvPr id="12" name="Text 3"/>
          <p:cNvSpPr txBox="1"/>
          <p:nvPr/>
        </p:nvSpPr>
        <p:spPr>
          <a:xfrm>
            <a:off x="600204" y="2434328"/>
            <a:ext cx="2156700" cy="702300"/>
          </a:xfrm>
          <a:prstGeom prst="rect">
            <a:avLst/>
          </a:prstGeom>
          <a:noFill/>
          <a:ln/>
        </p:spPr>
        <p:txBody>
          <a:bodyPr wrap="square" lIns="0" tIns="0" rIns="0" bIns="0" rtlCol="0" anchor="ctr"/>
          <a:lstStyle/>
          <a:p>
            <a:pPr algn="l" indent="0" marL="0">
              <a:lnSpc>
                <a:spcPct val="115000"/>
              </a:lnSpc>
              <a:buNone/>
            </a:pPr>
            <a:r>
              <a:rPr lang="en-US" sz="687" b="1" dirty="0">
                <a:solidFill>
                  <a:srgbClr val="242424"/>
                </a:solidFill>
                <a:latin typeface="Arial" pitchFamily="34" charset="0"/>
                <a:ea typeface="Arial" pitchFamily="34" charset="-122"/>
                <a:cs typeface="Arial" pitchFamily="34" charset="-120"/>
              </a:rPr>
              <a:t>К кому обращаются
</a:t>
            </a:r>
            <a:pPr algn="l" indent="0" marL="0">
              <a:lnSpc>
                <a:spcPct val="115000"/>
              </a:lnSpc>
              <a:buNone/>
            </a:pPr>
            <a:r>
              <a:rPr lang="en-US" sz="824" dirty="0">
                <a:solidFill>
                  <a:srgbClr val="000000"/>
                </a:solidFill>
                <a:latin typeface="Arial" pitchFamily="34" charset="0"/>
                <a:ea typeface="Arial" pitchFamily="34" charset="-122"/>
                <a:cs typeface="Arial" pitchFamily="34" charset="-120"/>
              </a:rPr>
              <a:t>Вторая форма указывает на собеседника. Местоимение you используется для человека или группы, к которым обращаются, и не меняется по числу в современном английском.
</a:t>
            </a:r>
            <a:endParaRPr lang="en-US" sz="687" dirty="0"/>
          </a:p>
        </p:txBody>
      </p:sp>
      <p:sp>
        <p:nvSpPr>
          <p:cNvPr id="13" name="Text 4"/>
          <p:cNvSpPr txBox="1"/>
          <p:nvPr/>
        </p:nvSpPr>
        <p:spPr>
          <a:xfrm>
            <a:off x="600201" y="3289855"/>
            <a:ext cx="2156700" cy="757500"/>
          </a:xfrm>
          <a:prstGeom prst="rect">
            <a:avLst/>
          </a:prstGeom>
          <a:noFill/>
          <a:ln/>
        </p:spPr>
        <p:txBody>
          <a:bodyPr wrap="square" lIns="0" tIns="0" rIns="0" bIns="0" rtlCol="0" anchor="ctr"/>
          <a:lstStyle/>
          <a:p>
            <a:pPr algn="l" indent="0" marL="0">
              <a:lnSpc>
                <a:spcPct val="115000"/>
              </a:lnSpc>
              <a:buNone/>
            </a:pPr>
            <a:r>
              <a:rPr lang="en-US" sz="740" b="1" dirty="0">
                <a:solidFill>
                  <a:srgbClr val="242424"/>
                </a:solidFill>
                <a:latin typeface="Arial" pitchFamily="34" charset="0"/>
                <a:ea typeface="Arial" pitchFamily="34" charset="-122"/>
                <a:cs typeface="Arial" pitchFamily="34" charset="-120"/>
              </a:rPr>
              <a:t>О ком или о чём говорят
</a:t>
            </a:r>
            <a:pPr algn="l" indent="0" marL="0">
              <a:lnSpc>
                <a:spcPct val="115000"/>
              </a:lnSpc>
              <a:buNone/>
            </a:pPr>
            <a:r>
              <a:rPr lang="en-US" sz="888" dirty="0">
                <a:solidFill>
                  <a:srgbClr val="000000"/>
                </a:solidFill>
                <a:latin typeface="Arial" pitchFamily="34" charset="0"/>
                <a:ea typeface="Arial" pitchFamily="34" charset="-122"/>
                <a:cs typeface="Arial" pitchFamily="34" charset="-120"/>
              </a:rPr>
              <a:t>Третья форма обозначает людей, предметы и явления, о которых идёт речь. Сюда входят he, she, it и they, причём выбор зависит от числа и, в некоторых случаях, от рода.
</a:t>
            </a:r>
            <a:endParaRPr lang="en-US" sz="740" dirty="0"/>
          </a:p>
        </p:txBody>
      </p:sp>
      <p:sp>
        <p:nvSpPr>
          <p:cNvPr id="14" name="Text 5"/>
          <p:cNvSpPr txBox="1"/>
          <p:nvPr/>
        </p:nvSpPr>
        <p:spPr>
          <a:xfrm>
            <a:off x="2918899" y="2903631"/>
            <a:ext cx="2156700" cy="702300"/>
          </a:xfrm>
          <a:prstGeom prst="rect">
            <a:avLst/>
          </a:prstGeom>
          <a:noFill/>
          <a:ln/>
        </p:spPr>
        <p:txBody>
          <a:bodyPr wrap="square" lIns="0" tIns="0" rIns="0" bIns="0" rtlCol="0" anchor="ctr"/>
          <a:lstStyle/>
          <a:p>
            <a:pPr algn="l" indent="0" marL="0">
              <a:lnSpc>
                <a:spcPct val="115000"/>
              </a:lnSpc>
              <a:buNone/>
            </a:pPr>
            <a:r>
              <a:rPr lang="en-US" sz="650" b="1" dirty="0">
                <a:solidFill>
                  <a:srgbClr val="242424"/>
                </a:solidFill>
                <a:latin typeface="Arial" pitchFamily="34" charset="0"/>
                <a:ea typeface="Arial" pitchFamily="34" charset="-122"/>
                <a:cs typeface="Arial" pitchFamily="34" charset="-120"/>
              </a:rPr>
              <a:t>Связь с коммуникацией
</a:t>
            </a:r>
            <a:pPr algn="l" indent="0" marL="0">
              <a:lnSpc>
                <a:spcPct val="115000"/>
              </a:lnSpc>
              <a:buNone/>
            </a:pPr>
            <a:r>
              <a:rPr lang="en-US" sz="780" dirty="0">
                <a:solidFill>
                  <a:srgbClr val="000000"/>
                </a:solidFill>
                <a:latin typeface="Arial" pitchFamily="34" charset="0"/>
                <a:ea typeface="Arial" pitchFamily="34" charset="-122"/>
                <a:cs typeface="Arial" pitchFamily="34" charset="-120"/>
              </a:rPr>
              <a:t>Личные местоимения не только заменяют существительные, но и помогают выстраивать связный текст. Без них речь становится громоздкой, а смысл — менее чётким и менее естественным для носителя языка.
</a:t>
            </a:r>
            <a:endParaRPr lang="en-US" sz="650" dirty="0"/>
          </a:p>
        </p:txBody>
      </p:sp>
      <p:sp>
        <p:nvSpPr>
          <p:cNvPr id="15" name="Text 6"/>
          <p:cNvSpPr txBox="1"/>
          <p:nvPr/>
        </p:nvSpPr>
        <p:spPr>
          <a:xfrm>
            <a:off x="2918899" y="2020410"/>
            <a:ext cx="2156700" cy="702300"/>
          </a:xfrm>
          <a:prstGeom prst="rect">
            <a:avLst/>
          </a:prstGeom>
          <a:noFill/>
          <a:ln/>
        </p:spPr>
        <p:txBody>
          <a:bodyPr wrap="square" lIns="0" tIns="0" rIns="0" bIns="0" rtlCol="0" anchor="ctr"/>
          <a:lstStyle/>
          <a:p>
            <a:pPr algn="l" indent="0" marL="0">
              <a:lnSpc>
                <a:spcPct val="115000"/>
              </a:lnSpc>
              <a:buNone/>
            </a:pPr>
            <a:r>
              <a:rPr lang="en-US" sz="687" b="1" dirty="0">
                <a:solidFill>
                  <a:srgbClr val="242424"/>
                </a:solidFill>
                <a:latin typeface="Arial" pitchFamily="34" charset="0"/>
                <a:ea typeface="Arial" pitchFamily="34" charset="-122"/>
                <a:cs typeface="Arial" pitchFamily="34" charset="-120"/>
              </a:rPr>
              <a:t>Форма зависит от роли
</a:t>
            </a:r>
            <a:pPr algn="l" indent="0" marL="0">
              <a:lnSpc>
                <a:spcPct val="115000"/>
              </a:lnSpc>
              <a:buNone/>
            </a:pPr>
            <a:r>
              <a:rPr lang="en-US" sz="824" dirty="0">
                <a:solidFill>
                  <a:srgbClr val="000000"/>
                </a:solidFill>
                <a:latin typeface="Arial" pitchFamily="34" charset="0"/>
                <a:ea typeface="Arial" pitchFamily="34" charset="-122"/>
                <a:cs typeface="Arial" pitchFamily="34" charset="-120"/>
              </a:rPr>
              <a:t>Одно и то же местоимение может менять форму в зависимости от функции в предложении. Особенно важно различать подлежащее и дополнение, потому что это влияет на грамматическую точность.
</a:t>
            </a:r>
            <a:endParaRPr lang="en-US" sz="68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91100" y="2163643"/>
            <a:ext cx="4332300" cy="13825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0700" y="273950"/>
            <a:ext cx="81426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Личные местоимения по лицу и числу
</a:t>
            </a:r>
            <a:endParaRPr lang="en-US" sz="2500" dirty="0"/>
          </a:p>
        </p:txBody>
      </p:sp>
      <p:sp>
        <p:nvSpPr>
          <p:cNvPr id="5" name="Text 1"/>
          <p:cNvSpPr txBox="1"/>
          <p:nvPr/>
        </p:nvSpPr>
        <p:spPr>
          <a:xfrm>
            <a:off x="407075" y="1283950"/>
            <a:ext cx="3457800" cy="3141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Таблица показывает основные формы личных местоимений в зависимости от лица, числа и значения.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Английский различает лицо и число, но во 2-м лице использует одну и ту же форму для обоих чисел.
</a:t>
            </a:r>
            <a:endParaRPr lang="en-US" sz="1400" dirty="0"/>
          </a:p>
        </p:txBody>
      </p:sp>
      <p:sp>
        <p:nvSpPr>
          <p:cNvPr id="6" name="Text 2"/>
          <p:cNvSpPr txBox="1"/>
          <p:nvPr/>
        </p:nvSpPr>
        <p:spPr>
          <a:xfrm>
            <a:off x="4065500" y="4716675"/>
            <a:ext cx="4557900" cy="338700"/>
          </a:xfrm>
          <a:prstGeom prst="rect">
            <a:avLst/>
          </a:prstGeom>
          <a:noFill/>
          <a:ln/>
        </p:spPr>
        <p:txBody>
          <a:bodyPr wrap="square" lIns="0" tIns="0" rIns="0" bIns="0" rtlCol="0" anchor="t"/>
          <a:lstStyle/>
          <a:p>
            <a:pPr algn="r" indent="0" marL="0">
              <a:lnSpc>
                <a:spcPct val="100000"/>
              </a:lnSpc>
              <a:buNone/>
            </a:pPr>
            <a:r>
              <a:rPr lang="en-US" sz="800" i="1" dirty="0">
                <a:solidFill>
                  <a:srgbClr val="2A3E5C"/>
                </a:solidFill>
                <a:latin typeface="Arial" pitchFamily="34" charset="0"/>
                <a:ea typeface="Arial" pitchFamily="34" charset="-122"/>
                <a:cs typeface="Arial" pitchFamily="34" charset="-120"/>
              </a:rPr>
              <a:t>Базовая система личных местоимений английского языка
</a:t>
            </a:r>
            <a:endParaRPr lang="en-US" sz="800" dirty="0"/>
          </a:p>
        </p:txBody>
      </p:sp>
      <p:sp>
        <p:nvSpPr>
          <p:cNvPr id="7" name="Text 3"/>
          <p:cNvSpPr txBox="1"/>
          <p:nvPr/>
        </p:nvSpPr>
        <p:spPr>
          <a:xfrm>
            <a:off x="310300" y="4716675"/>
            <a:ext cx="449700" cy="260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894725" y="1310269"/>
            <a:ext cx="2610900" cy="162926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1710" y="4716675"/>
            <a:ext cx="449700" cy="746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5</a:t>
            </a:r>
            <a:endParaRPr lang="en-US" sz="1100" dirty="0"/>
          </a:p>
        </p:txBody>
      </p:sp>
      <p:sp>
        <p:nvSpPr>
          <p:cNvPr id="12" name="Text 1"/>
          <p:cNvSpPr txBox="1"/>
          <p:nvPr/>
        </p:nvSpPr>
        <p:spPr>
          <a:xfrm>
            <a:off x="456900" y="437925"/>
            <a:ext cx="82302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Единственное число: I, you, he, she, it
</a:t>
            </a:r>
            <a:endParaRPr lang="en-US" sz="2500" dirty="0"/>
          </a:p>
        </p:txBody>
      </p:sp>
      <p:sp>
        <p:nvSpPr>
          <p:cNvPr id="13" name="Text 2"/>
          <p:cNvSpPr txBox="1"/>
          <p:nvPr/>
        </p:nvSpPr>
        <p:spPr>
          <a:xfrm>
            <a:off x="864674" y="1486932"/>
            <a:ext cx="2232819" cy="1317753"/>
          </a:xfrm>
          <a:prstGeom prst="rect">
            <a:avLst/>
          </a:prstGeom>
          <a:noFill/>
          <a:ln/>
        </p:spPr>
        <p:txBody>
          <a:bodyPr wrap="square" lIns="0" tIns="0" rIns="0" bIns="0" rtlCol="0" anchor="ctr"/>
          <a:lstStyle/>
          <a:p>
            <a:pPr algn="l" indent="0" marL="0">
              <a:lnSpc>
                <a:spcPct val="115000"/>
              </a:lnSpc>
              <a:buNone/>
            </a:pPr>
            <a:r>
              <a:rPr lang="en-US" sz="1200" b="1" dirty="0">
                <a:solidFill>
                  <a:srgbClr val="242424"/>
                </a:solidFill>
                <a:latin typeface="Arial" pitchFamily="34" charset="0"/>
                <a:ea typeface="Arial" pitchFamily="34" charset="-122"/>
                <a:cs typeface="Arial" pitchFamily="34" charset="-120"/>
              </a:rPr>
              <a:t>I — говорящий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I — это форма подлежащего для самого говорящего. Она употребляется только тогда, когда человек говорит о себе и стоит в позиции подлежащего в предложении.
</a:t>
            </a:r>
            <a:endParaRPr lang="en-US" sz="1200" dirty="0"/>
          </a:p>
        </p:txBody>
      </p:sp>
      <p:sp>
        <p:nvSpPr>
          <p:cNvPr id="14" name="Text 3"/>
          <p:cNvSpPr txBox="1"/>
          <p:nvPr/>
        </p:nvSpPr>
        <p:spPr>
          <a:xfrm>
            <a:off x="3455586" y="1486932"/>
            <a:ext cx="2232900" cy="1317900"/>
          </a:xfrm>
          <a:prstGeom prst="rect">
            <a:avLst/>
          </a:prstGeom>
          <a:noFill/>
          <a:ln/>
        </p:spPr>
        <p:txBody>
          <a:bodyPr wrap="square" lIns="0" tIns="0" rIns="0" bIns="0" rtlCol="0" anchor="ctr"/>
          <a:lstStyle/>
          <a:p>
            <a:pPr algn="l" indent="0" marL="0">
              <a:lnSpc>
                <a:spcPct val="115000"/>
              </a:lnSpc>
              <a:buNone/>
            </a:pPr>
            <a:r>
              <a:rPr lang="en-US" sz="1200" b="1" dirty="0">
                <a:solidFill>
                  <a:srgbClr val="242424"/>
                </a:solidFill>
                <a:latin typeface="Arial" pitchFamily="34" charset="0"/>
                <a:ea typeface="Arial" pitchFamily="34" charset="-122"/>
                <a:cs typeface="Arial" pitchFamily="34" charset="-120"/>
              </a:rPr>
              <a:t>You — собеседник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You обозначает человека, к которому обращаются. В современном английском эта форма одинакова и для одного адресата, и для группы адресатов.
</a:t>
            </a:r>
            <a:endParaRPr lang="en-US" sz="1200" dirty="0"/>
          </a:p>
        </p:txBody>
      </p:sp>
      <p:sp>
        <p:nvSpPr>
          <p:cNvPr id="15" name="Text 4"/>
          <p:cNvSpPr txBox="1"/>
          <p:nvPr/>
        </p:nvSpPr>
        <p:spPr>
          <a:xfrm>
            <a:off x="3455586" y="3120432"/>
            <a:ext cx="2232900" cy="1317900"/>
          </a:xfrm>
          <a:prstGeom prst="rect">
            <a:avLst/>
          </a:prstGeom>
          <a:noFill/>
          <a:ln/>
        </p:spPr>
        <p:txBody>
          <a:bodyPr wrap="square" lIns="0" tIns="0" rIns="0" bIns="0" rtlCol="0" anchor="ctr"/>
          <a:lstStyle/>
          <a:p>
            <a:pPr algn="l" indent="0" marL="0">
              <a:lnSpc>
                <a:spcPct val="115000"/>
              </a:lnSpc>
              <a:buNone/>
            </a:pPr>
            <a:r>
              <a:rPr lang="en-US" sz="1127" b="1" dirty="0">
                <a:solidFill>
                  <a:srgbClr val="242424"/>
                </a:solidFill>
                <a:latin typeface="Arial" pitchFamily="34" charset="0"/>
                <a:ea typeface="Arial" pitchFamily="34" charset="-122"/>
                <a:cs typeface="Arial" pitchFamily="34" charset="-120"/>
              </a:rPr>
              <a:t>It — нейтральная форма
</a:t>
            </a:r>
            <a:pPr algn="l" indent="0" marL="0">
              <a:lnSpc>
                <a:spcPct val="115000"/>
              </a:lnSpc>
              <a:buNone/>
            </a:pPr>
            <a:r>
              <a:rPr lang="en-US" sz="1127" dirty="0">
                <a:solidFill>
                  <a:srgbClr val="000000"/>
                </a:solidFill>
                <a:latin typeface="Arial" pitchFamily="34" charset="0"/>
                <a:ea typeface="Arial" pitchFamily="34" charset="-122"/>
                <a:cs typeface="Arial" pitchFamily="34" charset="-120"/>
              </a:rPr>
              <a:t>It употребляется для предметов, животных, абстрактных понятий и ситуаций, если пол несущественен. Также эта форма часто встречается в обозначении погоды, времени и безличных конструкций.
</a:t>
            </a:r>
            <a:endParaRPr lang="en-US" sz="1127" dirty="0"/>
          </a:p>
        </p:txBody>
      </p:sp>
      <p:sp>
        <p:nvSpPr>
          <p:cNvPr id="16" name="Text 5"/>
          <p:cNvSpPr txBox="1"/>
          <p:nvPr/>
        </p:nvSpPr>
        <p:spPr>
          <a:xfrm>
            <a:off x="864649" y="3120432"/>
            <a:ext cx="2232900" cy="1317900"/>
          </a:xfrm>
          <a:prstGeom prst="rect">
            <a:avLst/>
          </a:prstGeom>
          <a:noFill/>
          <a:ln/>
        </p:spPr>
        <p:txBody>
          <a:bodyPr wrap="square" lIns="0" tIns="0" rIns="0" bIns="0" rtlCol="0" anchor="ctr"/>
          <a:lstStyle/>
          <a:p>
            <a:pPr algn="l" indent="0" marL="0">
              <a:lnSpc>
                <a:spcPct val="115000"/>
              </a:lnSpc>
              <a:buNone/>
            </a:pPr>
            <a:r>
              <a:rPr lang="en-US" sz="1127" b="1" dirty="0">
                <a:solidFill>
                  <a:srgbClr val="242424"/>
                </a:solidFill>
                <a:latin typeface="Arial" pitchFamily="34" charset="0"/>
                <a:ea typeface="Arial" pitchFamily="34" charset="-122"/>
                <a:cs typeface="Arial" pitchFamily="34" charset="-120"/>
              </a:rPr>
              <a:t>He и she — лица мужского и женского пола
</a:t>
            </a:r>
            <a:pPr algn="l" indent="0" marL="0">
              <a:lnSpc>
                <a:spcPct val="115000"/>
              </a:lnSpc>
              <a:buNone/>
            </a:pPr>
            <a:r>
              <a:rPr lang="en-US" sz="1127" dirty="0">
                <a:solidFill>
                  <a:srgbClr val="000000"/>
                </a:solidFill>
                <a:latin typeface="Arial" pitchFamily="34" charset="0"/>
                <a:ea typeface="Arial" pitchFamily="34" charset="-122"/>
                <a:cs typeface="Arial" pitchFamily="34" charset="-120"/>
              </a:rPr>
              <a:t>He относится к мужчине или мальчику, а she — к женщине или девочке. Эти формы особенно важны, когда нужно точно указать лицо в повествовании или диалоге.
</a:t>
            </a:r>
            <a:endParaRPr lang="en-US" sz="1127" dirty="0"/>
          </a:p>
        </p:txBody>
      </p:sp>
      <p:sp>
        <p:nvSpPr>
          <p:cNvPr id="17" name="Text 6"/>
          <p:cNvSpPr txBox="1"/>
          <p:nvPr/>
        </p:nvSpPr>
        <p:spPr>
          <a:xfrm>
            <a:off x="6082586" y="3120432"/>
            <a:ext cx="2232900" cy="1317900"/>
          </a:xfrm>
          <a:prstGeom prst="rect">
            <a:avLst/>
          </a:prstGeom>
          <a:noFill/>
          <a:ln/>
        </p:spPr>
        <p:txBody>
          <a:bodyPr wrap="square" lIns="0" tIns="0" rIns="0" bIns="0" rtlCol="0" anchor="ctr"/>
          <a:lstStyle/>
          <a:p>
            <a:pPr algn="l" indent="0" marL="0">
              <a:lnSpc>
                <a:spcPct val="115000"/>
              </a:lnSpc>
              <a:buNone/>
            </a:pPr>
            <a:r>
              <a:rPr lang="en-US" sz="1127" b="1" dirty="0">
                <a:solidFill>
                  <a:srgbClr val="242424"/>
                </a:solidFill>
                <a:latin typeface="Arial" pitchFamily="34" charset="0"/>
                <a:ea typeface="Arial" pitchFamily="34" charset="-122"/>
                <a:cs typeface="Arial" pitchFamily="34" charset="-120"/>
              </a:rPr>
              <a:t>Три роли в схеме
</a:t>
            </a:r>
            <a:pPr algn="l" indent="0" marL="0">
              <a:lnSpc>
                <a:spcPct val="115000"/>
              </a:lnSpc>
              <a:buNone/>
            </a:pPr>
            <a:r>
              <a:rPr lang="en-US" sz="1127" dirty="0">
                <a:solidFill>
                  <a:srgbClr val="000000"/>
                </a:solidFill>
                <a:latin typeface="Arial" pitchFamily="34" charset="0"/>
                <a:ea typeface="Arial" pitchFamily="34" charset="-122"/>
                <a:cs typeface="Arial" pitchFamily="34" charset="-120"/>
              </a:rPr>
              <a:t>Полезно запомнить три основные роли: говорящий, собеседник и третье лицо. Такая схема помогает быстро выбрать нужное местоимение и избежать типичных ошибок в кратких высказываниях.
</a:t>
            </a:r>
            <a:endParaRPr lang="en-US" sz="1127"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0700" y="1116527"/>
            <a:ext cx="4332300" cy="3255596"/>
          </a:xfrm>
          <a:prstGeom prst="rect">
            <a:avLst/>
          </a:prstGeom>
        </p:spPr>
      </p:pic>
      <p:sp>
        <p:nvSpPr>
          <p:cNvPr id="4" name="Text 0"/>
          <p:cNvSpPr txBox="1"/>
          <p:nvPr/>
        </p:nvSpPr>
        <p:spPr>
          <a:xfrm>
            <a:off x="500700" y="426350"/>
            <a:ext cx="81426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Подлежащее и дополнение: главное различие
</a:t>
            </a:r>
            <a:endParaRPr lang="en-US" sz="2500" dirty="0"/>
          </a:p>
        </p:txBody>
      </p:sp>
      <p:sp>
        <p:nvSpPr>
          <p:cNvPr id="5" name="Text 1"/>
          <p:cNvSpPr txBox="1"/>
          <p:nvPr/>
        </p:nvSpPr>
        <p:spPr>
          <a:xfrm>
            <a:off x="5078175" y="1173375"/>
            <a:ext cx="3457800" cy="3141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Таблица сопоставляет личные местоимения в двух формах и показывает, как их роль меняется в предложении.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Форма дополнения обычно стоит после глагола или предлога, а форма подлежащего — перед сказуемым.
</a:t>
            </a:r>
            <a:endParaRPr lang="en-US" sz="1400" dirty="0"/>
          </a:p>
        </p:txBody>
      </p:sp>
      <p:sp>
        <p:nvSpPr>
          <p:cNvPr id="6" name="Text 2"/>
          <p:cNvSpPr txBox="1"/>
          <p:nvPr/>
        </p:nvSpPr>
        <p:spPr>
          <a:xfrm>
            <a:off x="500700" y="4468300"/>
            <a:ext cx="4557900" cy="338700"/>
          </a:xfrm>
          <a:prstGeom prst="rect">
            <a:avLst/>
          </a:prstGeom>
          <a:noFill/>
          <a:ln/>
        </p:spPr>
        <p:txBody>
          <a:bodyPr wrap="square" lIns="0" tIns="0" rIns="0" bIns="0" rtlCol="0" anchor="t"/>
          <a:lstStyle/>
          <a:p>
            <a:pPr algn="l" indent="0" marL="0">
              <a:lnSpc>
                <a:spcPct val="100000"/>
              </a:lnSpc>
              <a:buNone/>
            </a:pPr>
            <a:r>
              <a:rPr lang="en-US" sz="800" i="1" dirty="0">
                <a:solidFill>
                  <a:srgbClr val="2A3E5C"/>
                </a:solidFill>
                <a:latin typeface="Arial" pitchFamily="34" charset="0"/>
                <a:ea typeface="Arial" pitchFamily="34" charset="-122"/>
                <a:cs typeface="Arial" pitchFamily="34" charset="-120"/>
              </a:rPr>
              <a:t>Система субъектных и объектных форм личных местоимений
</a:t>
            </a:r>
            <a:endParaRPr lang="en-US" sz="800" dirty="0"/>
          </a:p>
        </p:txBody>
      </p:sp>
      <p:sp>
        <p:nvSpPr>
          <p:cNvPr id="7" name="Text 3"/>
          <p:cNvSpPr txBox="1"/>
          <p:nvPr/>
        </p:nvSpPr>
        <p:spPr>
          <a:xfrm>
            <a:off x="8608250" y="4716675"/>
            <a:ext cx="449700" cy="3006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91100" y="2163643"/>
            <a:ext cx="4332300" cy="13825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0700" y="273950"/>
            <a:ext cx="81426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Третье лицо единственного числа: род и ссылка
</a:t>
            </a:r>
            <a:endParaRPr lang="en-US" sz="2500" dirty="0"/>
          </a:p>
        </p:txBody>
      </p:sp>
      <p:sp>
        <p:nvSpPr>
          <p:cNvPr id="5" name="Text 1"/>
          <p:cNvSpPr txBox="1"/>
          <p:nvPr/>
        </p:nvSpPr>
        <p:spPr>
          <a:xfrm>
            <a:off x="407075" y="1283950"/>
            <a:ext cx="3457800" cy="3141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Таблица показывает, как английский язык различает мужской, женский и нейтральный референс в третьем лице единственного числа.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Грамматический род в английском выражен только здесь; в других личных местоимениях он не различается.
</a:t>
            </a:r>
            <a:endParaRPr lang="en-US" sz="1400" dirty="0"/>
          </a:p>
        </p:txBody>
      </p:sp>
      <p:sp>
        <p:nvSpPr>
          <p:cNvPr id="6" name="Text 2"/>
          <p:cNvSpPr txBox="1"/>
          <p:nvPr/>
        </p:nvSpPr>
        <p:spPr>
          <a:xfrm>
            <a:off x="4065500" y="4716675"/>
            <a:ext cx="4557900" cy="338700"/>
          </a:xfrm>
          <a:prstGeom prst="rect">
            <a:avLst/>
          </a:prstGeom>
          <a:noFill/>
          <a:ln/>
        </p:spPr>
        <p:txBody>
          <a:bodyPr wrap="square" lIns="0" tIns="0" rIns="0" bIns="0" rtlCol="0" anchor="t"/>
          <a:lstStyle/>
          <a:p>
            <a:pPr algn="r" indent="0" marL="0">
              <a:lnSpc>
                <a:spcPct val="100000"/>
              </a:lnSpc>
              <a:buNone/>
            </a:pPr>
            <a:r>
              <a:rPr lang="en-US" sz="800" i="1" dirty="0">
                <a:solidFill>
                  <a:srgbClr val="2A3E5C"/>
                </a:solidFill>
                <a:latin typeface="Arial" pitchFamily="34" charset="0"/>
                <a:ea typeface="Arial" pitchFamily="34" charset="-122"/>
                <a:cs typeface="Arial" pitchFamily="34" charset="-120"/>
              </a:rPr>
              <a:t>Личные местоимения третьего лица единственного числа в современном английском
</a:t>
            </a:r>
            <a:endParaRPr lang="en-US" sz="800" dirty="0"/>
          </a:p>
        </p:txBody>
      </p:sp>
      <p:sp>
        <p:nvSpPr>
          <p:cNvPr id="7" name="Text 3"/>
          <p:cNvSpPr txBox="1"/>
          <p:nvPr/>
        </p:nvSpPr>
        <p:spPr>
          <a:xfrm>
            <a:off x="310300" y="4716675"/>
            <a:ext cx="449700" cy="260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13700" y="468375"/>
            <a:ext cx="4302300" cy="805200"/>
          </a:xfrm>
          <a:prstGeom prst="rect">
            <a:avLst/>
          </a:prstGeom>
          <a:noFill/>
          <a:ln/>
        </p:spPr>
        <p:txBody>
          <a:bodyPr wrap="square" lIns="0" tIns="0" rIns="0" bIns="0" rtlCol="0" anchor="ctr"/>
          <a:lstStyle/>
          <a:p>
            <a:pPr algn="l" indent="0" marL="0">
              <a:lnSpc>
                <a:spcPct val="100000"/>
              </a:lnSpc>
              <a:buNone/>
            </a:pPr>
            <a:r>
              <a:rPr lang="en-US" sz="2500" b="1" dirty="0">
                <a:solidFill>
                  <a:srgbClr val="000000"/>
                </a:solidFill>
                <a:latin typeface="Arial" pitchFamily="34" charset="0"/>
                <a:ea typeface="Arial" pitchFamily="34" charset="-122"/>
                <a:cs typeface="Arial" pitchFamily="34" charset="-120"/>
              </a:rPr>
              <a:t>Множественные формы: we и they
</a:t>
            </a:r>
            <a:endParaRPr lang="en-US" sz="2500" dirty="0"/>
          </a:p>
        </p:txBody>
      </p:sp>
      <p:sp>
        <p:nvSpPr>
          <p:cNvPr id="7" name="Text 1"/>
          <p:cNvSpPr txBox="1"/>
          <p:nvPr/>
        </p:nvSpPr>
        <p:spPr>
          <a:xfrm>
            <a:off x="1035075" y="1643575"/>
            <a:ext cx="4440300" cy="777600"/>
          </a:xfrm>
          <a:prstGeom prst="rect">
            <a:avLst/>
          </a:prstGeom>
          <a:noFill/>
          <a:ln/>
        </p:spPr>
        <p:txBody>
          <a:bodyPr wrap="square" lIns="0" tIns="0" rIns="0" bIns="0" rtlCol="0" anchor="t"/>
          <a:lstStyle/>
          <a:p>
            <a:pPr algn="l" indent="0" marL="0">
              <a:lnSpc>
                <a:spcPct val="115000"/>
              </a:lnSpc>
              <a:buNone/>
            </a:pPr>
            <a:r>
              <a:rPr lang="en-US" sz="1077" b="1" dirty="0">
                <a:solidFill>
                  <a:srgbClr val="000000"/>
                </a:solidFill>
                <a:latin typeface="Arial" pitchFamily="34" charset="0"/>
                <a:ea typeface="Arial" pitchFamily="34" charset="-122"/>
                <a:cs typeface="Arial" pitchFamily="34" charset="-120"/>
              </a:rPr>
              <a:t>We как группа говорящего
</a:t>
            </a:r>
            <a:pPr algn="l" indent="0" marL="0">
              <a:lnSpc>
                <a:spcPct val="115000"/>
              </a:lnSpc>
              <a:buNone/>
            </a:pPr>
            <a:r>
              <a:rPr lang="en-US" sz="1077" dirty="0">
                <a:solidFill>
                  <a:srgbClr val="000000"/>
                </a:solidFill>
                <a:latin typeface="Arial" pitchFamily="34" charset="0"/>
                <a:ea typeface="Arial" pitchFamily="34" charset="-122"/>
                <a:cs typeface="Arial" pitchFamily="34" charset="-120"/>
              </a:rPr>
              <a:t>We обозначает говорящего вместе с другими людьми. В зависимости от контекста это может быть включающее значение, когда слушатель тоже входит в группу, или исключающее, когда не входит.
</a:t>
            </a:r>
            <a:endParaRPr lang="en-US" sz="1077" dirty="0"/>
          </a:p>
        </p:txBody>
      </p:sp>
      <p:sp>
        <p:nvSpPr>
          <p:cNvPr id="8" name="Text 2"/>
          <p:cNvSpPr txBox="1"/>
          <p:nvPr/>
        </p:nvSpPr>
        <p:spPr>
          <a:xfrm>
            <a:off x="1035075" y="2578511"/>
            <a:ext cx="4440300" cy="777600"/>
          </a:xfrm>
          <a:prstGeom prst="rect">
            <a:avLst/>
          </a:prstGeom>
          <a:noFill/>
          <a:ln/>
        </p:spPr>
        <p:txBody>
          <a:bodyPr wrap="square" lIns="0" tIns="0" rIns="0" bIns="0" rtlCol="0" anchor="t"/>
          <a:lstStyle/>
          <a:p>
            <a:pPr algn="l" indent="0" marL="0">
              <a:lnSpc>
                <a:spcPct val="115000"/>
              </a:lnSpc>
              <a:buNone/>
            </a:pPr>
            <a:r>
              <a:rPr lang="en-US" sz="1181" b="1" dirty="0">
                <a:solidFill>
                  <a:srgbClr val="000000"/>
                </a:solidFill>
                <a:latin typeface="Arial" pitchFamily="34" charset="0"/>
                <a:ea typeface="Arial" pitchFamily="34" charset="-122"/>
                <a:cs typeface="Arial" pitchFamily="34" charset="-120"/>
              </a:rPr>
              <a:t>They как обычная форма множественного числа
</a:t>
            </a:r>
            <a:pPr algn="l" indent="0" marL="0">
              <a:lnSpc>
                <a:spcPct val="115000"/>
              </a:lnSpc>
              <a:buNone/>
            </a:pPr>
            <a:r>
              <a:rPr lang="en-US" sz="1181" dirty="0">
                <a:solidFill>
                  <a:srgbClr val="000000"/>
                </a:solidFill>
                <a:latin typeface="Arial" pitchFamily="34" charset="0"/>
                <a:ea typeface="Arial" pitchFamily="34" charset="-122"/>
                <a:cs typeface="Arial" pitchFamily="34" charset="-120"/>
              </a:rPr>
              <a:t>They употребляется для нескольких людей, предметов и групп. Эта форма также часто используется для организаций, учреждений и обобщённых ссылок в современном английском.
</a:t>
            </a:r>
            <a:endParaRPr lang="en-US" sz="1181" dirty="0"/>
          </a:p>
        </p:txBody>
      </p:sp>
      <p:sp>
        <p:nvSpPr>
          <p:cNvPr id="9" name="Text 3"/>
          <p:cNvSpPr txBox="1"/>
          <p:nvPr/>
        </p:nvSpPr>
        <p:spPr>
          <a:xfrm>
            <a:off x="1035075" y="3513446"/>
            <a:ext cx="4440300" cy="777600"/>
          </a:xfrm>
          <a:prstGeom prst="rect">
            <a:avLst/>
          </a:prstGeom>
          <a:noFill/>
          <a:ln/>
        </p:spPr>
        <p:txBody>
          <a:bodyPr wrap="square" lIns="0" tIns="0" rIns="0" bIns="0" rtlCol="0" anchor="t"/>
          <a:lstStyle/>
          <a:p>
            <a:pPr algn="l" indent="0" marL="0">
              <a:lnSpc>
                <a:spcPct val="115000"/>
              </a:lnSpc>
              <a:buNone/>
            </a:pPr>
            <a:r>
              <a:rPr lang="en-US" sz="1196" b="1" dirty="0">
                <a:solidFill>
                  <a:srgbClr val="000000"/>
                </a:solidFill>
                <a:latin typeface="Arial" pitchFamily="34" charset="0"/>
                <a:ea typeface="Arial" pitchFamily="34" charset="-122"/>
                <a:cs typeface="Arial" pitchFamily="34" charset="-120"/>
              </a:rPr>
              <a:t>Singular they в современной норме
</a:t>
            </a:r>
            <a:pPr algn="l" indent="0" marL="0">
              <a:lnSpc>
                <a:spcPct val="115000"/>
              </a:lnSpc>
              <a:buNone/>
            </a:pPr>
            <a:r>
              <a:rPr lang="en-US" sz="1196" dirty="0">
                <a:solidFill>
                  <a:srgbClr val="000000"/>
                </a:solidFill>
                <a:latin typeface="Arial" pitchFamily="34" charset="0"/>
                <a:ea typeface="Arial" pitchFamily="34" charset="-122"/>
                <a:cs typeface="Arial" pitchFamily="34" charset="-120"/>
              </a:rPr>
              <a:t>В современном употреблении they может относиться к одному человеку, если пол неизвестен, не назван или несущественен. Такая форма помогает говорить естественно и нейтрально.
</a:t>
            </a:r>
            <a:endParaRPr lang="en-US" sz="1196" dirty="0"/>
          </a:p>
        </p:txBody>
      </p:sp>
      <p:sp>
        <p:nvSpPr>
          <p:cNvPr id="10" name="Text 4"/>
          <p:cNvSpPr txBox="1"/>
          <p:nvPr/>
        </p:nvSpPr>
        <p:spPr>
          <a:xfrm>
            <a:off x="8608250" y="4715450"/>
            <a:ext cx="449700" cy="3141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225150" y="1299150"/>
            <a:ext cx="3483300" cy="2545200"/>
          </a:xfrm>
          <a:prstGeom prst="rect">
            <a:avLst/>
          </a:prstGeom>
          <a:noFill/>
          <a:ln/>
        </p:spPr>
        <p:txBody>
          <a:bodyPr wrap="square" lIns="0" tIns="0" rIns="0" bIns="0" rtlCol="0" anchor="ctr"/>
          <a:lstStyle/>
          <a:p>
            <a:pPr algn="l" indent="0" marL="0">
              <a:lnSpc>
                <a:spcPct val="140014"/>
              </a:lnSpc>
              <a:buNone/>
            </a:pPr>
            <a:r>
              <a:rPr lang="en-US" sz="1400" dirty="0">
                <a:solidFill>
                  <a:srgbClr val="434343"/>
                </a:solidFill>
                <a:latin typeface="Arial" pitchFamily="34" charset="0"/>
                <a:ea typeface="Arial" pitchFamily="34" charset="-122"/>
                <a:cs typeface="Arial" pitchFamily="34" charset="-120"/>
              </a:rPr>
              <a:t>Единая форма во втором лице упрощает систему местоимений и делает английскую речь нейтральной по числу там, где многие языки различают формы.
</a:t>
            </a:r>
            <a:endParaRPr lang="en-US" sz="1400" dirty="0"/>
          </a:p>
        </p:txBody>
      </p:sp>
      <p:sp>
        <p:nvSpPr>
          <p:cNvPr id="4" name="Text 1"/>
          <p:cNvSpPr txBox="1"/>
          <p:nvPr/>
        </p:nvSpPr>
        <p:spPr>
          <a:xfrm>
            <a:off x="310300" y="4716675"/>
            <a:ext cx="449700" cy="746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9</a:t>
            </a:r>
            <a:endParaRPr lang="en-US" sz="1100" dirty="0"/>
          </a:p>
        </p:txBody>
      </p:sp>
      <p:sp>
        <p:nvSpPr>
          <p:cNvPr id="5" name="Text 2"/>
          <p:cNvSpPr txBox="1"/>
          <p:nvPr/>
        </p:nvSpPr>
        <p:spPr>
          <a:xfrm>
            <a:off x="892975" y="1493400"/>
            <a:ext cx="3764700" cy="2156700"/>
          </a:xfrm>
          <a:prstGeom prst="rect">
            <a:avLst/>
          </a:prstGeom>
          <a:noFill/>
          <a:ln/>
        </p:spPr>
        <p:txBody>
          <a:bodyPr wrap="square" lIns="0" tIns="0" rIns="0" bIns="0" rtlCol="0" anchor="ctr"/>
          <a:lstStyle/>
          <a:p>
            <a:pPr algn="ctr" indent="0" marL="0">
              <a:lnSpc>
                <a:spcPct val="120004"/>
              </a:lnSpc>
              <a:buNone/>
            </a:pPr>
            <a:r>
              <a:rPr lang="en-US" sz="3300" b="1" dirty="0">
                <a:solidFill>
                  <a:srgbClr val="434343"/>
                </a:solidFill>
                <a:latin typeface="Arial" pitchFamily="34" charset="0"/>
                <a:ea typeface="Arial" pitchFamily="34" charset="-122"/>
                <a:cs typeface="Arial" pitchFamily="34" charset="-120"/>
              </a:rPr>
              <a:t>1
</a:t>
            </a:r>
            <a:pPr algn="ctr" indent="0" marL="0">
              <a:lnSpc>
                <a:spcPct val="120004"/>
              </a:lnSpc>
              <a:buNone/>
            </a:pPr>
            <a:r>
              <a:rPr lang="en-US" sz="1800" dirty="0">
                <a:solidFill>
                  <a:srgbClr val="000000"/>
                </a:solidFill>
                <a:latin typeface="Arial" pitchFamily="34" charset="0"/>
                <a:ea typeface="Arial" pitchFamily="34" charset="-122"/>
                <a:cs typeface="Arial" pitchFamily="34" charset="-120"/>
              </a:rPr>
              <a:t>слово you охватывает и единственное, и множественное число во 2-м лице
</a:t>
            </a:r>
            <a:pPr algn="ctr" indent="0" marL="0">
              <a:lnSpc>
                <a:spcPct val="120004"/>
              </a:lnSpc>
              <a:buNone/>
            </a:pPr>
            <a:r>
              <a:rPr lang="en-US" sz="1000" dirty="0">
                <a:solidFill>
                  <a:srgbClr val="000000"/>
                </a:solidFill>
                <a:latin typeface="Arial" pitchFamily="34" charset="0"/>
                <a:ea typeface="Arial" pitchFamily="34" charset="-122"/>
                <a:cs typeface="Arial" pitchFamily="34" charset="-120"/>
              </a:rPr>
              <a:t>
</a:t>
            </a:r>
            <a:pPr algn="ctr" indent="0" marL="0">
              <a:lnSpc>
                <a:spcPct val="140014"/>
              </a:lnSpc>
              <a:buNone/>
            </a:pPr>
            <a:r>
              <a:rPr lang="en-US" sz="1200" dirty="0">
                <a:solidFill>
                  <a:srgbClr val="666666"/>
                </a:solidFill>
                <a:latin typeface="Arial" pitchFamily="34" charset="0"/>
                <a:ea typeface="Arial" pitchFamily="34" charset="-122"/>
                <a:cs typeface="Arial" pitchFamily="34" charset="-120"/>
              </a:rPr>
              <a:t>История английского языка и современная нормативная грамматика
</a:t>
            </a:r>
            <a:endParaRPr lang="en-US" sz="3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3329" y="1454638"/>
            <a:ext cx="8117241" cy="3130800"/>
          </a:xfrm>
          <a:prstGeom prst="rect">
            <a:avLst/>
          </a:prstGeom>
        </p:spPr>
      </p:pic>
      <p:sp>
        <p:nvSpPr>
          <p:cNvPr id="4" name="Text 0"/>
          <p:cNvSpPr txBox="1"/>
          <p:nvPr/>
        </p:nvSpPr>
        <p:spPr>
          <a:xfrm>
            <a:off x="500700" y="273950"/>
            <a:ext cx="8142600" cy="746400"/>
          </a:xfrm>
          <a:prstGeom prst="rect">
            <a:avLst/>
          </a:prstGeom>
          <a:noFill/>
          <a:ln/>
        </p:spPr>
        <p:txBody>
          <a:bodyPr wrap="square" lIns="0" tIns="0" rIns="0" bIns="0" rtlCol="0" anchor="ctr"/>
          <a:lstStyle/>
          <a:p>
            <a:pPr algn="l" indent="0" marL="0">
              <a:lnSpc>
                <a:spcPct val="100000"/>
              </a:lnSpc>
              <a:buNone/>
            </a:pPr>
            <a:r>
              <a:rPr lang="en-US" sz="2500" b="1" dirty="0">
                <a:solidFill>
                  <a:srgbClr val="000000"/>
                </a:solidFill>
                <a:latin typeface="Arial" pitchFamily="34" charset="0"/>
                <a:ea typeface="Arial" pitchFamily="34" charset="-122"/>
                <a:cs typeface="Arial" pitchFamily="34" charset="-120"/>
              </a:rPr>
              <a:t>Как выбрать личное местоимение
</a:t>
            </a:r>
            <a:endParaRPr lang="en-US" sz="2500" dirty="0"/>
          </a:p>
        </p:txBody>
      </p:sp>
      <p:sp>
        <p:nvSpPr>
          <p:cNvPr id="5" name="Text 1"/>
          <p:cNvSpPr txBox="1"/>
          <p:nvPr/>
        </p:nvSpPr>
        <p:spPr>
          <a:xfrm>
            <a:off x="500700" y="1076325"/>
            <a:ext cx="8142600" cy="2604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Алгоритм основан на лице, числе, грамматической роли и значении референции.
</a:t>
            </a:r>
            <a:endParaRPr lang="en-US" sz="1400" dirty="0"/>
          </a:p>
        </p:txBody>
      </p:sp>
      <p:sp>
        <p:nvSpPr>
          <p:cNvPr id="6" name="Text 2"/>
          <p:cNvSpPr txBox="1"/>
          <p:nvPr/>
        </p:nvSpPr>
        <p:spPr>
          <a:xfrm>
            <a:off x="310300" y="4716675"/>
            <a:ext cx="449700" cy="260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5275" y="1285592"/>
            <a:ext cx="4557900" cy="313861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00700" y="273950"/>
            <a:ext cx="81426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Frequency of Personal Pronouns in English Speech and Text
</a:t>
            </a:r>
            <a:endParaRPr lang="en-US" sz="2500" dirty="0"/>
          </a:p>
        </p:txBody>
      </p:sp>
      <p:sp>
        <p:nvSpPr>
          <p:cNvPr id="6" name="Text 1"/>
          <p:cNvSpPr txBox="1"/>
          <p:nvPr/>
        </p:nvSpPr>
        <p:spPr>
          <a:xfrm>
            <a:off x="407075" y="1283950"/>
            <a:ext cx="3457800" cy="3141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В живой речи особенно заметны you и I: они почти постоянно поддерживают диалог и задают прямое взаимодействие.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Распределение показывает, что самые частые местоимения связаны с общением, тогда как he и she употребляются реже.
</a:t>
            </a:r>
            <a:endParaRPr lang="en-US" sz="1400" dirty="0"/>
          </a:p>
        </p:txBody>
      </p:sp>
      <p:sp>
        <p:nvSpPr>
          <p:cNvPr id="7" name="Text 2"/>
          <p:cNvSpPr txBox="1"/>
          <p:nvPr/>
        </p:nvSpPr>
        <p:spPr>
          <a:xfrm>
            <a:off x="4065500" y="4716675"/>
            <a:ext cx="4557900" cy="338700"/>
          </a:xfrm>
          <a:prstGeom prst="rect">
            <a:avLst/>
          </a:prstGeom>
          <a:noFill/>
          <a:ln/>
        </p:spPr>
        <p:txBody>
          <a:bodyPr wrap="square" lIns="0" tIns="0" rIns="0" bIns="0" rtlCol="0" anchor="t"/>
          <a:lstStyle/>
          <a:p>
            <a:pPr algn="r" indent="0" marL="0">
              <a:lnSpc>
                <a:spcPct val="100000"/>
              </a:lnSpc>
              <a:buNone/>
            </a:pPr>
            <a:r>
              <a:rPr lang="en-US" sz="800" i="1" dirty="0">
                <a:solidFill>
                  <a:srgbClr val="2A3E5C"/>
                </a:solidFill>
                <a:latin typeface="Arial" pitchFamily="34" charset="0"/>
                <a:ea typeface="Arial" pitchFamily="34" charset="-122"/>
                <a:cs typeface="Arial" pitchFamily="34" charset="-120"/>
              </a:rPr>
              <a:t>Обобщённая иллюстративная шкала частот по нормам современного употребления английского языка; не является корпусным подсчётом.
</a:t>
            </a:r>
            <a:endParaRPr lang="en-US" sz="800" dirty="0"/>
          </a:p>
        </p:txBody>
      </p:sp>
      <p:sp>
        <p:nvSpPr>
          <p:cNvPr id="8" name="Text 3"/>
          <p:cNvSpPr txBox="1"/>
          <p:nvPr/>
        </p:nvSpPr>
        <p:spPr>
          <a:xfrm>
            <a:off x="310300" y="4716675"/>
            <a:ext cx="449700" cy="260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11</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43094" y="1845684"/>
            <a:ext cx="339413" cy="387900"/>
          </a:xfrm>
          <a:prstGeom prst="rect">
            <a:avLst/>
          </a:prstGeom>
        </p:spPr>
      </p:pic>
      <p:pic>
        <p:nvPicPr>
          <p:cNvPr id="4" name="Image 2" descr="preencoded.png">    </p:cNvPr>
          <p:cNvPicPr>
            <a:picLocks noChangeAspect="1"/>
          </p:cNvPicPr>
          <p:nvPr/>
        </p:nvPicPr>
        <p:blipFill>
          <a:blip r:embed="rId3"/>
          <a:stretch>
            <a:fillRect/>
          </a:stretch>
        </p:blipFill>
        <p:spPr>
          <a:xfrm>
            <a:off x="4953250" y="1851234"/>
            <a:ext cx="376800" cy="376800"/>
          </a:xfrm>
          <a:prstGeom prst="rect">
            <a:avLst/>
          </a:prstGeom>
        </p:spPr>
      </p:pic>
      <p:pic>
        <p:nvPicPr>
          <p:cNvPr id="5" name="Image 3" descr="preencoded.png">    </p:cNvPr>
          <p:cNvPicPr>
            <a:picLocks noChangeAspect="1"/>
          </p:cNvPicPr>
          <p:nvPr/>
        </p:nvPicPr>
        <p:blipFill>
          <a:blip r:embed="rId4"/>
          <a:stretch>
            <a:fillRect/>
          </a:stretch>
        </p:blipFill>
        <p:spPr>
          <a:xfrm>
            <a:off x="724399" y="3570499"/>
            <a:ext cx="376800" cy="301440"/>
          </a:xfrm>
          <a:prstGeom prst="rect">
            <a:avLst/>
          </a:prstGeom>
        </p:spPr>
      </p:pic>
      <p:pic>
        <p:nvPicPr>
          <p:cNvPr id="6" name="Image 4" descr="preencoded.png">    </p:cNvPr>
          <p:cNvPicPr>
            <a:picLocks noChangeAspect="1"/>
          </p:cNvPicPr>
          <p:nvPr/>
        </p:nvPicPr>
        <p:blipFill>
          <a:blip r:embed="rId5"/>
          <a:stretch>
            <a:fillRect/>
          </a:stretch>
        </p:blipFill>
        <p:spPr>
          <a:xfrm>
            <a:off x="4953250" y="3570499"/>
            <a:ext cx="376800" cy="301440"/>
          </a:xfrm>
          <a:prstGeom prst="rect">
            <a:avLst/>
          </a:prstGeom>
        </p:spPr>
      </p:pic>
      <p:sp>
        <p:nvSpPr>
          <p:cNvPr id="7" name="Text 0"/>
          <p:cNvSpPr txBox="1"/>
          <p:nvPr/>
        </p:nvSpPr>
        <p:spPr>
          <a:xfrm>
            <a:off x="678300" y="622900"/>
            <a:ext cx="7787400" cy="572700"/>
          </a:xfrm>
          <a:prstGeom prst="rect">
            <a:avLst/>
          </a:prstGeom>
          <a:noFill/>
          <a:ln/>
        </p:spPr>
        <p:txBody>
          <a:bodyPr wrap="square" lIns="0" tIns="0" rIns="0" bIns="0" rtlCol="0" anchor="ctr"/>
          <a:lstStyle/>
          <a:p>
            <a:pPr algn="ctr" indent="0" marL="0">
              <a:lnSpc>
                <a:spcPct val="100000"/>
              </a:lnSpc>
              <a:buNone/>
            </a:pPr>
            <a:r>
              <a:rPr lang="en-US" sz="2258" b="1" dirty="0">
                <a:solidFill>
                  <a:srgbClr val="000000"/>
                </a:solidFill>
                <a:latin typeface="Arial" pitchFamily="34" charset="0"/>
                <a:ea typeface="Arial" pitchFamily="34" charset="-122"/>
                <a:cs typeface="Arial" pitchFamily="34" charset="-120"/>
              </a:rPr>
              <a:t>Ключевые синтаксические роли личных местоимений
</a:t>
            </a:r>
            <a:endParaRPr lang="en-US" sz="2258" dirty="0"/>
          </a:p>
        </p:txBody>
      </p:sp>
      <p:sp>
        <p:nvSpPr>
          <p:cNvPr id="8" name="Text 1"/>
          <p:cNvSpPr txBox="1"/>
          <p:nvPr/>
        </p:nvSpPr>
        <p:spPr>
          <a:xfrm>
            <a:off x="8608254" y="4715454"/>
            <a:ext cx="449700" cy="746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12</a:t>
            </a:r>
            <a:endParaRPr lang="en-US" sz="1100" dirty="0"/>
          </a:p>
        </p:txBody>
      </p:sp>
      <p:sp>
        <p:nvSpPr>
          <p:cNvPr id="9" name="Text 2"/>
          <p:cNvSpPr txBox="1"/>
          <p:nvPr/>
        </p:nvSpPr>
        <p:spPr>
          <a:xfrm>
            <a:off x="1243850" y="1845575"/>
            <a:ext cx="3384900" cy="387900"/>
          </a:xfrm>
          <a:prstGeom prst="rect">
            <a:avLst/>
          </a:prstGeom>
          <a:noFill/>
          <a:ln/>
        </p:spPr>
        <p:txBody>
          <a:bodyPr wrap="square" lIns="0" tIns="0" rIns="0" bIns="0" rtlCol="0" anchor="ctr"/>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Подлежащее
</a:t>
            </a:r>
            <a:endParaRPr lang="en-US" sz="1400" dirty="0"/>
          </a:p>
        </p:txBody>
      </p:sp>
      <p:sp>
        <p:nvSpPr>
          <p:cNvPr id="10" name="Text 3"/>
          <p:cNvSpPr txBox="1"/>
          <p:nvPr/>
        </p:nvSpPr>
        <p:spPr>
          <a:xfrm>
            <a:off x="729625" y="2379371"/>
            <a:ext cx="3674700" cy="694500"/>
          </a:xfrm>
          <a:prstGeom prst="rect">
            <a:avLst/>
          </a:prstGeom>
          <a:noFill/>
          <a:ln/>
        </p:spPr>
        <p:txBody>
          <a:bodyPr wrap="square" lIns="0" tIns="0" rIns="0" bIns="0" rtlCol="0" anchor="t"/>
          <a:lstStyle/>
          <a:p>
            <a:pPr algn="l" indent="0" marL="0">
              <a:lnSpc>
                <a:spcPct val="110046"/>
              </a:lnSpc>
              <a:buNone/>
            </a:pPr>
            <a:r>
              <a:rPr lang="en-US" sz="1200" dirty="0">
                <a:solidFill>
                  <a:srgbClr val="000000"/>
                </a:solidFill>
                <a:latin typeface="Arial" pitchFamily="34" charset="0"/>
                <a:ea typeface="Arial" pitchFamily="34" charset="-122"/>
                <a:cs typeface="Arial" pitchFamily="34" charset="-120"/>
              </a:rPr>
              <a:t>Подлежащие местоимения стоят перед сказуемым и называют действующее лицо или предмет. Именно они задают основу предложения: I study, They arrived, She knows the answer.
</a:t>
            </a:r>
            <a:endParaRPr lang="en-US" sz="1200" dirty="0"/>
          </a:p>
        </p:txBody>
      </p:sp>
      <p:sp>
        <p:nvSpPr>
          <p:cNvPr id="11" name="Text 4"/>
          <p:cNvSpPr txBox="1"/>
          <p:nvPr/>
        </p:nvSpPr>
        <p:spPr>
          <a:xfrm>
            <a:off x="5472700" y="1845575"/>
            <a:ext cx="3384900" cy="387900"/>
          </a:xfrm>
          <a:prstGeom prst="rect">
            <a:avLst/>
          </a:prstGeom>
          <a:noFill/>
          <a:ln/>
        </p:spPr>
        <p:txBody>
          <a:bodyPr wrap="square" lIns="0" tIns="0" rIns="0" bIns="0" rtlCol="0" anchor="ctr"/>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Дополнение
</a:t>
            </a:r>
            <a:endParaRPr lang="en-US" sz="1400" dirty="0"/>
          </a:p>
        </p:txBody>
      </p:sp>
      <p:sp>
        <p:nvSpPr>
          <p:cNvPr id="12" name="Text 5"/>
          <p:cNvSpPr txBox="1"/>
          <p:nvPr/>
        </p:nvSpPr>
        <p:spPr>
          <a:xfrm>
            <a:off x="4958475" y="2379371"/>
            <a:ext cx="3674700" cy="694500"/>
          </a:xfrm>
          <a:prstGeom prst="rect">
            <a:avLst/>
          </a:prstGeom>
          <a:noFill/>
          <a:ln/>
        </p:spPr>
        <p:txBody>
          <a:bodyPr wrap="square" lIns="0" tIns="0" rIns="0" bIns="0" rtlCol="0" anchor="t"/>
          <a:lstStyle/>
          <a:p>
            <a:pPr algn="l" indent="0" marL="0">
              <a:lnSpc>
                <a:spcPct val="110046"/>
              </a:lnSpc>
              <a:buNone/>
            </a:pPr>
            <a:r>
              <a:rPr lang="en-US" sz="1139" dirty="0">
                <a:solidFill>
                  <a:srgbClr val="000000"/>
                </a:solidFill>
                <a:latin typeface="Arial" pitchFamily="34" charset="0"/>
                <a:ea typeface="Arial" pitchFamily="34" charset="-122"/>
                <a:cs typeface="Arial" pitchFamily="34" charset="-120"/>
              </a:rPr>
              <a:t>Объектные формы появляются после глагола и уточняют, на кого направлено действие. В конструкциях типа The teacher praised her или We saw them форма местоимения напрямую связана с ролью.
</a:t>
            </a:r>
            <a:endParaRPr lang="en-US" sz="1139" dirty="0"/>
          </a:p>
        </p:txBody>
      </p:sp>
      <p:sp>
        <p:nvSpPr>
          <p:cNvPr id="13" name="Text 6"/>
          <p:cNvSpPr txBox="1"/>
          <p:nvPr/>
        </p:nvSpPr>
        <p:spPr>
          <a:xfrm>
            <a:off x="1243850" y="3527150"/>
            <a:ext cx="3384900" cy="387900"/>
          </a:xfrm>
          <a:prstGeom prst="rect">
            <a:avLst/>
          </a:prstGeom>
          <a:noFill/>
          <a:ln/>
        </p:spPr>
        <p:txBody>
          <a:bodyPr wrap="square" lIns="0" tIns="0" rIns="0" bIns="0" rtlCol="0" anchor="ctr"/>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После предлога
</a:t>
            </a:r>
            <a:endParaRPr lang="en-US" sz="1400" dirty="0"/>
          </a:p>
        </p:txBody>
      </p:sp>
      <p:sp>
        <p:nvSpPr>
          <p:cNvPr id="14" name="Text 7"/>
          <p:cNvSpPr txBox="1"/>
          <p:nvPr/>
        </p:nvSpPr>
        <p:spPr>
          <a:xfrm>
            <a:off x="729625" y="4064220"/>
            <a:ext cx="3674700" cy="694500"/>
          </a:xfrm>
          <a:prstGeom prst="rect">
            <a:avLst/>
          </a:prstGeom>
          <a:noFill/>
          <a:ln/>
        </p:spPr>
        <p:txBody>
          <a:bodyPr wrap="square" lIns="0" tIns="0" rIns="0" bIns="0" rtlCol="0" anchor="t"/>
          <a:lstStyle/>
          <a:p>
            <a:pPr algn="l" indent="0" marL="0">
              <a:lnSpc>
                <a:spcPct val="110046"/>
              </a:lnSpc>
              <a:buNone/>
            </a:pPr>
            <a:r>
              <a:rPr lang="en-US" sz="1200" dirty="0">
                <a:solidFill>
                  <a:srgbClr val="000000"/>
                </a:solidFill>
                <a:latin typeface="Arial" pitchFamily="34" charset="0"/>
                <a:ea typeface="Arial" pitchFamily="34" charset="-122"/>
                <a:cs typeface="Arial" pitchFamily="34" charset="-120"/>
              </a:rPr>
              <a:t>После предлогов обычно требуется объектная форма: for us, with him, about it. Такое употребление особенно важно, потому что предлог не может сочетаться с формой подлежащего.
</a:t>
            </a:r>
            <a:endParaRPr lang="en-US" sz="1200" dirty="0"/>
          </a:p>
        </p:txBody>
      </p:sp>
      <p:sp>
        <p:nvSpPr>
          <p:cNvPr id="15" name="Text 8"/>
          <p:cNvSpPr txBox="1"/>
          <p:nvPr/>
        </p:nvSpPr>
        <p:spPr>
          <a:xfrm>
            <a:off x="5472700" y="3527150"/>
            <a:ext cx="3384900" cy="387900"/>
          </a:xfrm>
          <a:prstGeom prst="rect">
            <a:avLst/>
          </a:prstGeom>
          <a:noFill/>
          <a:ln/>
        </p:spPr>
        <p:txBody>
          <a:bodyPr wrap="square" lIns="0" tIns="0" rIns="0" bIns="0" rtlCol="0" anchor="ctr"/>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Часть составного сказуемого
</a:t>
            </a:r>
            <a:endParaRPr lang="en-US" sz="1400" dirty="0"/>
          </a:p>
        </p:txBody>
      </p:sp>
      <p:sp>
        <p:nvSpPr>
          <p:cNvPr id="16" name="Text 9"/>
          <p:cNvSpPr txBox="1"/>
          <p:nvPr/>
        </p:nvSpPr>
        <p:spPr>
          <a:xfrm>
            <a:off x="4958475" y="4064221"/>
            <a:ext cx="3674700" cy="694500"/>
          </a:xfrm>
          <a:prstGeom prst="rect">
            <a:avLst/>
          </a:prstGeom>
          <a:noFill/>
          <a:ln/>
        </p:spPr>
        <p:txBody>
          <a:bodyPr wrap="square" lIns="0" tIns="0" rIns="0" bIns="0" rtlCol="0" anchor="t"/>
          <a:lstStyle/>
          <a:p>
            <a:pPr algn="l" indent="0" marL="0">
              <a:lnSpc>
                <a:spcPct val="110046"/>
              </a:lnSpc>
              <a:buNone/>
            </a:pPr>
            <a:r>
              <a:rPr lang="en-US" sz="1200" dirty="0">
                <a:solidFill>
                  <a:srgbClr val="000000"/>
                </a:solidFill>
                <a:latin typeface="Arial" pitchFamily="34" charset="0"/>
                <a:ea typeface="Arial" pitchFamily="34" charset="-122"/>
                <a:cs typeface="Arial" pitchFamily="34" charset="-120"/>
              </a:rPr>
              <a:t>Личные местоимения могут выполнять роль именной части сказуемого после связки be: It is me, That was she. В разговорной речи такие модели встречаются очень часто.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61166" y="1087125"/>
            <a:ext cx="2247669" cy="2016600"/>
          </a:xfrm>
          <a:prstGeom prst="rect">
            <a:avLst/>
          </a:prstGeom>
        </p:spPr>
      </p:pic>
      <p:pic>
        <p:nvPicPr>
          <p:cNvPr id="4" name="Image 2" descr="preencoded.png">    </p:cNvPr>
          <p:cNvPicPr>
            <a:picLocks noChangeAspect="1"/>
          </p:cNvPicPr>
          <p:nvPr/>
        </p:nvPicPr>
        <p:blipFill>
          <a:blip r:embed="rId3"/>
          <a:stretch>
            <a:fillRect/>
          </a:stretch>
        </p:blipFill>
        <p:spPr>
          <a:xfrm>
            <a:off x="3456775" y="1087870"/>
            <a:ext cx="2252700" cy="2015111"/>
          </a:xfrm>
          <a:prstGeom prst="rect">
            <a:avLst/>
          </a:prstGeom>
        </p:spPr>
      </p:pic>
      <p:pic>
        <p:nvPicPr>
          <p:cNvPr id="5" name="Image 3" descr="preencoded.png">    </p:cNvPr>
          <p:cNvPicPr>
            <a:picLocks noChangeAspect="1"/>
          </p:cNvPicPr>
          <p:nvPr/>
        </p:nvPicPr>
        <p:blipFill>
          <a:blip r:embed="rId4"/>
          <a:stretch>
            <a:fillRect/>
          </a:stretch>
        </p:blipFill>
        <p:spPr>
          <a:xfrm>
            <a:off x="6137941" y="1087125"/>
            <a:ext cx="2247669" cy="20166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10310" y="4716675"/>
            <a:ext cx="449700" cy="746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13</a:t>
            </a:r>
            <a:endParaRPr lang="en-US" sz="1100" dirty="0"/>
          </a:p>
        </p:txBody>
      </p:sp>
      <p:sp>
        <p:nvSpPr>
          <p:cNvPr id="8" name="Text 1"/>
          <p:cNvSpPr txBox="1"/>
          <p:nvPr/>
        </p:nvSpPr>
        <p:spPr>
          <a:xfrm>
            <a:off x="757219" y="3780575"/>
            <a:ext cx="2250000" cy="798600"/>
          </a:xfrm>
          <a:prstGeom prst="rect">
            <a:avLst/>
          </a:prstGeom>
          <a:noFill/>
          <a:ln/>
        </p:spPr>
        <p:txBody>
          <a:bodyPr wrap="square" lIns="0" tIns="0" rIns="0" bIns="0" rtlCol="0" anchor="t"/>
          <a:lstStyle/>
          <a:p>
            <a:pPr algn="l" indent="0" marL="0">
              <a:lnSpc>
                <a:spcPct val="100000"/>
              </a:lnSpc>
              <a:buNone/>
            </a:pPr>
            <a:r>
              <a:rPr lang="en-US" sz="897" dirty="0">
                <a:solidFill>
                  <a:srgbClr val="000000"/>
                </a:solidFill>
                <a:latin typeface="Arial" pitchFamily="34" charset="0"/>
                <a:ea typeface="Arial" pitchFamily="34" charset="-122"/>
                <a:cs typeface="Arial" pitchFamily="34" charset="-120"/>
              </a:rPr>
              <a:t>В разговоре местоимения делают реплики короче и живее. Вместо постоянного повторения имён собеседники используют I, you, we, they, и смысл остаётся ясным даже в быстром обмене фразами. Это особенно заметно в бытовых диалогах и переписке.
</a:t>
            </a:r>
            <a:endParaRPr lang="en-US" sz="897" dirty="0"/>
          </a:p>
        </p:txBody>
      </p:sp>
      <p:sp>
        <p:nvSpPr>
          <p:cNvPr id="9" name="Text 2"/>
          <p:cNvSpPr txBox="1"/>
          <p:nvPr/>
        </p:nvSpPr>
        <p:spPr>
          <a:xfrm>
            <a:off x="757220" y="3241225"/>
            <a:ext cx="22500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Диалог без повторов
</a:t>
            </a:r>
            <a:endParaRPr lang="en-US" sz="1300" dirty="0"/>
          </a:p>
        </p:txBody>
      </p:sp>
      <p:sp>
        <p:nvSpPr>
          <p:cNvPr id="10" name="Text 3"/>
          <p:cNvSpPr txBox="1"/>
          <p:nvPr/>
        </p:nvSpPr>
        <p:spPr>
          <a:xfrm>
            <a:off x="3456772" y="3780575"/>
            <a:ext cx="2250000" cy="798600"/>
          </a:xfrm>
          <a:prstGeom prst="rect">
            <a:avLst/>
          </a:prstGeom>
          <a:noFill/>
          <a:ln/>
        </p:spPr>
        <p:txBody>
          <a:bodyPr wrap="square" lIns="0" tIns="0" rIns="0" bIns="0" rtlCol="0" anchor="t"/>
          <a:lstStyle/>
          <a:p>
            <a:pPr algn="l" indent="0" marL="0">
              <a:lnSpc>
                <a:spcPct val="100000"/>
              </a:lnSpc>
              <a:buNone/>
            </a:pPr>
            <a:r>
              <a:rPr lang="en-US" sz="851" dirty="0">
                <a:solidFill>
                  <a:srgbClr val="000000"/>
                </a:solidFill>
                <a:latin typeface="Arial" pitchFamily="34" charset="0"/>
                <a:ea typeface="Arial" pitchFamily="34" charset="-122"/>
                <a:cs typeface="Arial" pitchFamily="34" charset="-120"/>
              </a:rPr>
              <a:t>В рассказе местоимения помогают читателю следить за действующими лицами без лишних повторов. Автор может быстро переключаться между персонажами, если заранее ясно, кто скрывается за he, she или they. Так текст становится связным и удобным для восприятия.
</a:t>
            </a:r>
            <a:endParaRPr lang="en-US" sz="851" dirty="0"/>
          </a:p>
        </p:txBody>
      </p:sp>
      <p:sp>
        <p:nvSpPr>
          <p:cNvPr id="11" name="Text 4"/>
          <p:cNvSpPr txBox="1"/>
          <p:nvPr/>
        </p:nvSpPr>
        <p:spPr>
          <a:xfrm>
            <a:off x="3456772" y="3241225"/>
            <a:ext cx="22500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Нарратив с понятной перспективой
</a:t>
            </a:r>
            <a:endParaRPr lang="en-US" sz="1300" dirty="0"/>
          </a:p>
        </p:txBody>
      </p:sp>
      <p:sp>
        <p:nvSpPr>
          <p:cNvPr id="12" name="Text 5"/>
          <p:cNvSpPr txBox="1"/>
          <p:nvPr/>
        </p:nvSpPr>
        <p:spPr>
          <a:xfrm>
            <a:off x="6136769" y="3780575"/>
            <a:ext cx="2250000" cy="798600"/>
          </a:xfrm>
          <a:prstGeom prst="rect">
            <a:avLst/>
          </a:prstGeom>
          <a:noFill/>
          <a:ln/>
        </p:spPr>
        <p:txBody>
          <a:bodyPr wrap="square" lIns="0" tIns="0" rIns="0" bIns="0" rtlCol="0" anchor="t"/>
          <a:lstStyle/>
          <a:p>
            <a:pPr algn="l" indent="0" marL="0">
              <a:lnSpc>
                <a:spcPct val="100000"/>
              </a:lnSpc>
              <a:buNone/>
            </a:pPr>
            <a:r>
              <a:rPr lang="en-US" sz="897" dirty="0">
                <a:solidFill>
                  <a:srgbClr val="000000"/>
                </a:solidFill>
                <a:latin typeface="Arial" pitchFamily="34" charset="0"/>
                <a:ea typeface="Arial" pitchFamily="34" charset="-122"/>
                <a:cs typeface="Arial" pitchFamily="34" charset="-120"/>
              </a:rPr>
              <a:t>На иллюстрации легко показать два или три персонажа, а рядом — их местоимения. Такая сцена помогает увидеть, как язык распределяет внимание между говорящим, адресатом и тем, о ком идёт речь, не перегружая описание именами.
</a:t>
            </a:r>
            <a:endParaRPr lang="en-US" sz="897" dirty="0"/>
          </a:p>
        </p:txBody>
      </p:sp>
      <p:sp>
        <p:nvSpPr>
          <p:cNvPr id="13" name="Text 6"/>
          <p:cNvSpPr txBox="1"/>
          <p:nvPr/>
        </p:nvSpPr>
        <p:spPr>
          <a:xfrm>
            <a:off x="6136770" y="3241225"/>
            <a:ext cx="2250000" cy="402000"/>
          </a:xfrm>
          <a:prstGeom prst="rect">
            <a:avLst/>
          </a:prstGeom>
          <a:noFill/>
          <a:ln/>
        </p:spPr>
        <p:txBody>
          <a:bodyPr wrap="square" lIns="0" tIns="0" rIns="0" bIns="0" rtlCol="0" anchor="ctr"/>
          <a:lstStyle/>
          <a:p>
            <a:pPr algn="l" indent="0" marL="0">
              <a:lnSpc>
                <a:spcPct val="115000"/>
              </a:lnSpc>
              <a:buNone/>
            </a:pPr>
            <a:r>
              <a:rPr lang="en-US" sz="1300" b="1" dirty="0">
                <a:solidFill>
                  <a:srgbClr val="000000"/>
                </a:solidFill>
                <a:latin typeface="Arial" pitchFamily="34" charset="0"/>
                <a:ea typeface="Arial" pitchFamily="34" charset="-122"/>
                <a:cs typeface="Arial" pitchFamily="34" charset="-120"/>
              </a:rPr>
              <a:t>Небольшая сцена, большой эффект
</a:t>
            </a:r>
            <a:endParaRPr lang="en-US" sz="1300" dirty="0"/>
          </a:p>
        </p:txBody>
      </p:sp>
      <p:sp>
        <p:nvSpPr>
          <p:cNvPr id="14" name="Text 7"/>
          <p:cNvSpPr txBox="1"/>
          <p:nvPr/>
        </p:nvSpPr>
        <p:spPr>
          <a:xfrm>
            <a:off x="747875" y="419525"/>
            <a:ext cx="7576500" cy="572700"/>
          </a:xfrm>
          <a:prstGeom prst="rect">
            <a:avLst/>
          </a:prstGeom>
          <a:noFill/>
          <a:ln/>
        </p:spPr>
        <p:txBody>
          <a:bodyPr wrap="square" lIns="0" tIns="0" rIns="0" bIns="0" rtlCol="0" anchor="ctr"/>
          <a:lstStyle/>
          <a:p>
            <a:pPr algn="ctr" indent="0" marL="0">
              <a:lnSpc>
                <a:spcPct val="100000"/>
              </a:lnSpc>
              <a:buNone/>
            </a:pPr>
            <a:r>
              <a:rPr lang="en-US" sz="2302" b="1" dirty="0">
                <a:solidFill>
                  <a:srgbClr val="000000"/>
                </a:solidFill>
                <a:latin typeface="Arial" pitchFamily="34" charset="0"/>
                <a:ea typeface="Arial" pitchFamily="34" charset="-122"/>
                <a:cs typeface="Arial" pitchFamily="34" charset="-120"/>
              </a:rPr>
              <a:t>Как местоимения работают в речи и повествовании
</a:t>
            </a:r>
            <a:endParaRPr lang="en-US" sz="230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5275" y="1285592"/>
            <a:ext cx="4557900" cy="313861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00700" y="273950"/>
            <a:ext cx="81426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Case System in English: Subject and Object Forms
</a:t>
            </a:r>
            <a:endParaRPr lang="en-US" sz="2500" dirty="0"/>
          </a:p>
        </p:txBody>
      </p:sp>
      <p:sp>
        <p:nvSpPr>
          <p:cNvPr id="6" name="Text 1"/>
          <p:cNvSpPr txBox="1"/>
          <p:nvPr/>
        </p:nvSpPr>
        <p:spPr>
          <a:xfrm>
            <a:off x="407075" y="1283950"/>
            <a:ext cx="3457800" cy="3141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Объектная форма особенно устойчива после предлогов: to me, for them, with us, about him.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Английская система сохраняет только базовое противопоставление форм; там, где различия нет, одна форма выполняет обе роли.
</a:t>
            </a:r>
            <a:endParaRPr lang="en-US" sz="1400" dirty="0"/>
          </a:p>
        </p:txBody>
      </p:sp>
      <p:sp>
        <p:nvSpPr>
          <p:cNvPr id="7" name="Text 2"/>
          <p:cNvSpPr txBox="1"/>
          <p:nvPr/>
        </p:nvSpPr>
        <p:spPr>
          <a:xfrm>
            <a:off x="4065500" y="4716675"/>
            <a:ext cx="4557900" cy="338700"/>
          </a:xfrm>
          <a:prstGeom prst="rect">
            <a:avLst/>
          </a:prstGeom>
          <a:noFill/>
          <a:ln/>
        </p:spPr>
        <p:txBody>
          <a:bodyPr wrap="square" lIns="0" tIns="0" rIns="0" bIns="0" rtlCol="0" anchor="t"/>
          <a:lstStyle/>
          <a:p>
            <a:pPr algn="r" indent="0" marL="0">
              <a:lnSpc>
                <a:spcPct val="100000"/>
              </a:lnSpc>
              <a:buNone/>
            </a:pPr>
            <a:r>
              <a:rPr lang="en-US" sz="800" i="1" dirty="0">
                <a:solidFill>
                  <a:srgbClr val="2A3E5C"/>
                </a:solidFill>
                <a:latin typeface="Arial" pitchFamily="34" charset="0"/>
                <a:ea typeface="Arial" pitchFamily="34" charset="-122"/>
                <a:cs typeface="Arial" pitchFamily="34" charset="-120"/>
              </a:rPr>
              <a:t>Базовая грамматика современного английского языка; иллюстративная схема по учебной норме.
</a:t>
            </a:r>
            <a:endParaRPr lang="en-US" sz="800" dirty="0"/>
          </a:p>
        </p:txBody>
      </p:sp>
      <p:sp>
        <p:nvSpPr>
          <p:cNvPr id="8" name="Text 3"/>
          <p:cNvSpPr txBox="1"/>
          <p:nvPr/>
        </p:nvSpPr>
        <p:spPr>
          <a:xfrm>
            <a:off x="310300" y="4716675"/>
            <a:ext cx="449700" cy="260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14</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0700" y="1721775"/>
            <a:ext cx="4332300" cy="2045100"/>
          </a:xfrm>
          <a:prstGeom prst="rect">
            <a:avLst/>
          </a:prstGeom>
        </p:spPr>
      </p:pic>
      <p:sp>
        <p:nvSpPr>
          <p:cNvPr id="4" name="Text 0"/>
          <p:cNvSpPr txBox="1"/>
          <p:nvPr/>
        </p:nvSpPr>
        <p:spPr>
          <a:xfrm>
            <a:off x="500700" y="426350"/>
            <a:ext cx="81426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Типичные ошибки с личными местоимениями
</a:t>
            </a:r>
            <a:endParaRPr lang="en-US" sz="2500" dirty="0"/>
          </a:p>
        </p:txBody>
      </p:sp>
      <p:sp>
        <p:nvSpPr>
          <p:cNvPr id="5" name="Text 1"/>
          <p:cNvSpPr txBox="1"/>
          <p:nvPr/>
        </p:nvSpPr>
        <p:spPr>
          <a:xfrm>
            <a:off x="5078175" y="1173375"/>
            <a:ext cx="3457800" cy="3141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Сводка показывает самые частые сбои: подлежащее и дополнение, форма после предлога, согласование по роду и неверная ссылка на лицо или предмет.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Большинство ошибок связано не со словарём, а с неверным выбором формы по функции в предложении.
</a:t>
            </a:r>
            <a:endParaRPr lang="en-US" sz="1400" dirty="0"/>
          </a:p>
        </p:txBody>
      </p:sp>
      <p:sp>
        <p:nvSpPr>
          <p:cNvPr id="6" name="Text 2"/>
          <p:cNvSpPr txBox="1"/>
          <p:nvPr/>
        </p:nvSpPr>
        <p:spPr>
          <a:xfrm>
            <a:off x="500700" y="4468300"/>
            <a:ext cx="4557900" cy="338700"/>
          </a:xfrm>
          <a:prstGeom prst="rect">
            <a:avLst/>
          </a:prstGeom>
          <a:noFill/>
          <a:ln/>
        </p:spPr>
        <p:txBody>
          <a:bodyPr wrap="square" lIns="0" tIns="0" rIns="0" bIns="0" rtlCol="0" anchor="t"/>
          <a:lstStyle/>
          <a:p>
            <a:pPr algn="l" indent="0" marL="0">
              <a:lnSpc>
                <a:spcPct val="100000"/>
              </a:lnSpc>
              <a:buNone/>
            </a:pPr>
            <a:r>
              <a:rPr lang="en-US" sz="800" i="1" dirty="0">
                <a:solidFill>
                  <a:srgbClr val="2A3E5C"/>
                </a:solidFill>
                <a:latin typeface="Arial" pitchFamily="34" charset="0"/>
                <a:ea typeface="Arial" pitchFamily="34" charset="-122"/>
                <a:cs typeface="Arial" pitchFamily="34" charset="-120"/>
              </a:rPr>
              <a:t>Обобщение типичных ошибок учащихся в английской грамматике.
</a:t>
            </a:r>
            <a:endParaRPr lang="en-US" sz="800" dirty="0"/>
          </a:p>
        </p:txBody>
      </p:sp>
      <p:sp>
        <p:nvSpPr>
          <p:cNvPr id="7" name="Text 3"/>
          <p:cNvSpPr txBox="1"/>
          <p:nvPr/>
        </p:nvSpPr>
        <p:spPr>
          <a:xfrm>
            <a:off x="8608250" y="4716675"/>
            <a:ext cx="449700" cy="3006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15</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1675" y="1396607"/>
            <a:ext cx="3521100" cy="283338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56900" y="437925"/>
            <a:ext cx="82302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Связанные формы: возвратные местоимения
</a:t>
            </a:r>
            <a:endParaRPr lang="en-US" sz="2500" dirty="0"/>
          </a:p>
        </p:txBody>
      </p:sp>
      <p:sp>
        <p:nvSpPr>
          <p:cNvPr id="9" name="Text 1"/>
          <p:cNvSpPr txBox="1"/>
          <p:nvPr/>
        </p:nvSpPr>
        <p:spPr>
          <a:xfrm>
            <a:off x="81710" y="4716675"/>
            <a:ext cx="449700" cy="746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16</a:t>
            </a:r>
            <a:endParaRPr lang="en-US" sz="1100" dirty="0"/>
          </a:p>
        </p:txBody>
      </p:sp>
      <p:sp>
        <p:nvSpPr>
          <p:cNvPr id="10" name="Text 2"/>
          <p:cNvSpPr txBox="1"/>
          <p:nvPr/>
        </p:nvSpPr>
        <p:spPr>
          <a:xfrm>
            <a:off x="600200" y="1775272"/>
            <a:ext cx="2156700" cy="919732"/>
          </a:xfrm>
          <a:prstGeom prst="rect">
            <a:avLst/>
          </a:prstGeom>
          <a:noFill/>
          <a:ln/>
        </p:spPr>
        <p:txBody>
          <a:bodyPr wrap="square" lIns="0" tIns="0" rIns="0" bIns="0" rtlCol="0" anchor="ctr"/>
          <a:lstStyle/>
          <a:p>
            <a:pPr algn="l" indent="0" marL="0">
              <a:lnSpc>
                <a:spcPct val="115000"/>
              </a:lnSpc>
              <a:buNone/>
            </a:pPr>
            <a:r>
              <a:rPr lang="en-US" sz="768" b="1" dirty="0">
                <a:solidFill>
                  <a:srgbClr val="242424"/>
                </a:solidFill>
                <a:latin typeface="Arial" pitchFamily="34" charset="0"/>
                <a:ea typeface="Arial" pitchFamily="34" charset="-122"/>
                <a:cs typeface="Arial" pitchFamily="34" charset="-120"/>
              </a:rPr>
              <a:t>Форма с self/selves
</a:t>
            </a:r>
            <a:pPr algn="l" indent="0" marL="0">
              <a:lnSpc>
                <a:spcPct val="115000"/>
              </a:lnSpc>
              <a:buNone/>
            </a:pPr>
            <a:r>
              <a:rPr lang="en-US" sz="921" dirty="0">
                <a:solidFill>
                  <a:srgbClr val="000000"/>
                </a:solidFill>
                <a:latin typeface="Arial" pitchFamily="34" charset="0"/>
                <a:ea typeface="Arial" pitchFamily="34" charset="-122"/>
                <a:cs typeface="Arial" pitchFamily="34" charset="-120"/>
              </a:rPr>
              <a:t>Возвратные местоимения образуются добавлением self или selves: myself, yourself, himself, herself, itself, ourselves, yourselves, themselves. Их форма напрямую связана с числом и лицом личного местоимения.
</a:t>
            </a:r>
            <a:endParaRPr lang="en-US" sz="768" dirty="0"/>
          </a:p>
        </p:txBody>
      </p:sp>
      <p:sp>
        <p:nvSpPr>
          <p:cNvPr id="11" name="Text 3"/>
          <p:cNvSpPr txBox="1"/>
          <p:nvPr/>
        </p:nvSpPr>
        <p:spPr>
          <a:xfrm>
            <a:off x="2918900" y="1775275"/>
            <a:ext cx="2156700" cy="919732"/>
          </a:xfrm>
          <a:prstGeom prst="rect">
            <a:avLst/>
          </a:prstGeom>
          <a:noFill/>
          <a:ln/>
        </p:spPr>
        <p:txBody>
          <a:bodyPr wrap="square" lIns="0" tIns="0" rIns="0" bIns="0" rtlCol="0" anchor="ctr"/>
          <a:lstStyle/>
          <a:p>
            <a:pPr algn="l" indent="0" marL="0">
              <a:lnSpc>
                <a:spcPct val="115000"/>
              </a:lnSpc>
              <a:buNone/>
            </a:pPr>
            <a:r>
              <a:rPr lang="en-US" sz="830" b="1" dirty="0">
                <a:solidFill>
                  <a:srgbClr val="242424"/>
                </a:solidFill>
                <a:latin typeface="Arial" pitchFamily="34" charset="0"/>
                <a:ea typeface="Arial" pitchFamily="34" charset="-122"/>
                <a:cs typeface="Arial" pitchFamily="34" charset="-120"/>
              </a:rPr>
              <a:t>Эмфатическое употребление
</a:t>
            </a:r>
            <a:pPr algn="l" indent="0" marL="0">
              <a:lnSpc>
                <a:spcPct val="115000"/>
              </a:lnSpc>
              <a:buNone/>
            </a:pPr>
            <a:r>
              <a:rPr lang="en-US" sz="996" dirty="0">
                <a:solidFill>
                  <a:srgbClr val="000000"/>
                </a:solidFill>
                <a:latin typeface="Arial" pitchFamily="34" charset="0"/>
                <a:ea typeface="Arial" pitchFamily="34" charset="-122"/>
                <a:cs typeface="Arial" pitchFamily="34" charset="-120"/>
              </a:rPr>
              <a:t>Возвратная форма может усиливать смысл высказывания: I myself saw it. В этом случае она не обозначает возврат действия, а подчёркивает личное участие говорящего.
</a:t>
            </a:r>
            <a:endParaRPr lang="en-US" sz="830" dirty="0"/>
          </a:p>
        </p:txBody>
      </p:sp>
      <p:sp>
        <p:nvSpPr>
          <p:cNvPr id="12" name="Text 4"/>
          <p:cNvSpPr txBox="1"/>
          <p:nvPr/>
        </p:nvSpPr>
        <p:spPr>
          <a:xfrm>
            <a:off x="2918899" y="2931818"/>
            <a:ext cx="2156700" cy="919732"/>
          </a:xfrm>
          <a:prstGeom prst="rect">
            <a:avLst/>
          </a:prstGeom>
          <a:noFill/>
          <a:ln/>
        </p:spPr>
        <p:txBody>
          <a:bodyPr wrap="square" lIns="0" tIns="0" rIns="0" bIns="0" rtlCol="0" anchor="ctr"/>
          <a:lstStyle/>
          <a:p>
            <a:pPr algn="l" indent="0" marL="0">
              <a:lnSpc>
                <a:spcPct val="115000"/>
              </a:lnSpc>
              <a:buNone/>
            </a:pPr>
            <a:r>
              <a:rPr lang="en-US" sz="768" b="1" dirty="0">
                <a:solidFill>
                  <a:srgbClr val="242424"/>
                </a:solidFill>
                <a:latin typeface="Arial" pitchFamily="34" charset="0"/>
                <a:ea typeface="Arial" pitchFamily="34" charset="-122"/>
                <a:cs typeface="Arial" pitchFamily="34" charset="-120"/>
              </a:rPr>
              <a:t>Связь с системой местоимений
</a:t>
            </a:r>
            <a:pPr algn="l" indent="0" marL="0">
              <a:lnSpc>
                <a:spcPct val="115000"/>
              </a:lnSpc>
              <a:buNone/>
            </a:pPr>
            <a:r>
              <a:rPr lang="en-US" sz="921" dirty="0">
                <a:solidFill>
                  <a:srgbClr val="000000"/>
                </a:solidFill>
                <a:latin typeface="Arial" pitchFamily="34" charset="0"/>
                <a:ea typeface="Arial" pitchFamily="34" charset="-122"/>
                <a:cs typeface="Arial" pitchFamily="34" charset="-120"/>
              </a:rPr>
              <a:t>Возвратные формы не существуют отдельно: они продолжают систему личных местоимений и помогают показать, кто действует и кто получает действие, без двусмысленности в предложении.
</a:t>
            </a:r>
            <a:endParaRPr lang="en-US" sz="768" dirty="0"/>
          </a:p>
        </p:txBody>
      </p:sp>
      <p:sp>
        <p:nvSpPr>
          <p:cNvPr id="13" name="Text 5"/>
          <p:cNvSpPr txBox="1"/>
          <p:nvPr/>
        </p:nvSpPr>
        <p:spPr>
          <a:xfrm>
            <a:off x="600204" y="2931808"/>
            <a:ext cx="2156700" cy="919732"/>
          </a:xfrm>
          <a:prstGeom prst="rect">
            <a:avLst/>
          </a:prstGeom>
          <a:noFill/>
          <a:ln/>
        </p:spPr>
        <p:txBody>
          <a:bodyPr wrap="square" lIns="0" tIns="0" rIns="0" bIns="0" rtlCol="0" anchor="ctr"/>
          <a:lstStyle/>
          <a:p>
            <a:pPr algn="l" indent="0" marL="0">
              <a:lnSpc>
                <a:spcPct val="115000"/>
              </a:lnSpc>
              <a:buNone/>
            </a:pPr>
            <a:r>
              <a:rPr lang="en-US" sz="768" b="1" dirty="0">
                <a:solidFill>
                  <a:srgbClr val="242424"/>
                </a:solidFill>
                <a:latin typeface="Arial" pitchFamily="34" charset="0"/>
                <a:ea typeface="Arial" pitchFamily="34" charset="-122"/>
                <a:cs typeface="Arial" pitchFamily="34" charset="-120"/>
              </a:rPr>
              <a:t>Совпадение субъекта и объекта
</a:t>
            </a:r>
            <a:pPr algn="l" indent="0" marL="0">
              <a:lnSpc>
                <a:spcPct val="115000"/>
              </a:lnSpc>
              <a:buNone/>
            </a:pPr>
            <a:r>
              <a:rPr lang="en-US" sz="921" dirty="0">
                <a:solidFill>
                  <a:srgbClr val="000000"/>
                </a:solidFill>
                <a:latin typeface="Arial" pitchFamily="34" charset="0"/>
                <a:ea typeface="Arial" pitchFamily="34" charset="-122"/>
                <a:cs typeface="Arial" pitchFamily="34" charset="-120"/>
              </a:rPr>
              <a:t>Такие местоимения используются, когда действие возвращается к тому же лицу или группе: I cut myself, They prepared themselves. Без них предложение стало бы грамматически неточным.
</a:t>
            </a:r>
            <a:endParaRPr lang="en-US" sz="768"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2F2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046219" y="1172034"/>
            <a:ext cx="339413" cy="387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8027669" y="1172034"/>
            <a:ext cx="339413" cy="387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046219" y="2935447"/>
            <a:ext cx="339413" cy="387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8008975" y="2940997"/>
            <a:ext cx="376800" cy="376800"/>
          </a:xfrm>
          <a:prstGeom prst="rect">
            <a:avLst/>
          </a:prstGeom>
        </p:spPr>
      </p:pic>
      <p:sp>
        <p:nvSpPr>
          <p:cNvPr id="11" name="Text 0"/>
          <p:cNvSpPr txBox="1"/>
          <p:nvPr/>
        </p:nvSpPr>
        <p:spPr>
          <a:xfrm>
            <a:off x="310310" y="4716675"/>
            <a:ext cx="449700" cy="746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17</a:t>
            </a:r>
            <a:endParaRPr lang="en-US" sz="1100" dirty="0"/>
          </a:p>
        </p:txBody>
      </p:sp>
      <p:sp>
        <p:nvSpPr>
          <p:cNvPr id="12" name="Text 1"/>
          <p:cNvSpPr txBox="1"/>
          <p:nvPr/>
        </p:nvSpPr>
        <p:spPr>
          <a:xfrm>
            <a:off x="747875" y="293075"/>
            <a:ext cx="7576500" cy="572700"/>
          </a:xfrm>
          <a:prstGeom prst="rect">
            <a:avLst/>
          </a:prstGeom>
          <a:noFill/>
          <a:ln/>
        </p:spPr>
        <p:txBody>
          <a:bodyPr wrap="square" lIns="0" tIns="0" rIns="0" bIns="0" rtlCol="0" anchor="ctr"/>
          <a:lstStyle/>
          <a:p>
            <a:pPr algn="ctr" indent="0" marL="0">
              <a:lnSpc>
                <a:spcPct val="100000"/>
              </a:lnSpc>
              <a:buNone/>
            </a:pPr>
            <a:r>
              <a:rPr lang="en-US" sz="2250" b="1" dirty="0">
                <a:solidFill>
                  <a:srgbClr val="000000"/>
                </a:solidFill>
                <a:latin typeface="Arial" pitchFamily="34" charset="0"/>
                <a:ea typeface="Arial" pitchFamily="34" charset="-122"/>
                <a:cs typeface="Arial" pitchFamily="34" charset="-120"/>
              </a:rPr>
              <a:t>Притяжательные формы, связанные с личными местоимениями
</a:t>
            </a:r>
            <a:endParaRPr lang="en-US" sz="2250" dirty="0"/>
          </a:p>
        </p:txBody>
      </p:sp>
      <p:sp>
        <p:nvSpPr>
          <p:cNvPr id="13" name="Text 2"/>
          <p:cNvSpPr txBox="1"/>
          <p:nvPr/>
        </p:nvSpPr>
        <p:spPr>
          <a:xfrm>
            <a:off x="874525" y="1685259"/>
            <a:ext cx="3440400" cy="890700"/>
          </a:xfrm>
          <a:prstGeom prst="rect">
            <a:avLst/>
          </a:prstGeom>
          <a:noFill/>
          <a:ln/>
        </p:spPr>
        <p:txBody>
          <a:bodyPr wrap="square" lIns="0" tIns="0" rIns="0" bIns="0" rtlCol="0" anchor="t"/>
          <a:lstStyle/>
          <a:p>
            <a:pPr algn="l" indent="0" marL="0">
              <a:lnSpc>
                <a:spcPct val="90000"/>
              </a:lnSpc>
              <a:buNone/>
            </a:pPr>
            <a:r>
              <a:rPr lang="en-US" sz="1209" b="1" dirty="0">
                <a:solidFill>
                  <a:srgbClr val="000000"/>
                </a:solidFill>
                <a:latin typeface="Arial" pitchFamily="34" charset="0"/>
                <a:ea typeface="Arial" pitchFamily="34" charset="-122"/>
                <a:cs typeface="Arial" pitchFamily="34" charset="-120"/>
              </a:rPr>
              <a:t>Определение перед существительным
</a:t>
            </a:r>
            <a:pPr algn="l" indent="0" marL="0">
              <a:lnSpc>
                <a:spcPct val="90000"/>
              </a:lnSpc>
              <a:buNone/>
            </a:pPr>
            <a:r>
              <a:rPr lang="en-US" sz="1209" b="1" dirty="0">
                <a:solidFill>
                  <a:srgbClr val="000000"/>
                </a:solidFill>
                <a:latin typeface="Arial" pitchFamily="34" charset="0"/>
                <a:ea typeface="Arial" pitchFamily="34" charset="-122"/>
                <a:cs typeface="Arial" pitchFamily="34" charset="-120"/>
              </a:rPr>
              <a:t>
</a:t>
            </a:r>
            <a:pPr algn="l" indent="0" marL="0">
              <a:lnSpc>
                <a:spcPct val="110046"/>
              </a:lnSpc>
              <a:buNone/>
            </a:pPr>
            <a:r>
              <a:rPr lang="en-US" sz="930" dirty="0">
                <a:solidFill>
                  <a:srgbClr val="000000"/>
                </a:solidFill>
                <a:latin typeface="Arial" pitchFamily="34" charset="0"/>
                <a:ea typeface="Arial" pitchFamily="34" charset="-122"/>
                <a:cs typeface="Arial" pitchFamily="34" charset="-120"/>
              </a:rPr>
              <a:t>Притяжательные прилагательные стоят перед существительным и показывают принадлежность: my book, your idea, their teacher. Они не употребляются самостоятельно и всегда сопровождают слово, к которому относятся.
</a:t>
            </a:r>
            <a:endParaRPr lang="en-US" sz="1209" dirty="0"/>
          </a:p>
        </p:txBody>
      </p:sp>
      <p:sp>
        <p:nvSpPr>
          <p:cNvPr id="14" name="Text 3"/>
          <p:cNvSpPr txBox="1"/>
          <p:nvPr/>
        </p:nvSpPr>
        <p:spPr>
          <a:xfrm>
            <a:off x="4863750" y="1685258"/>
            <a:ext cx="3440400" cy="890700"/>
          </a:xfrm>
          <a:prstGeom prst="rect">
            <a:avLst/>
          </a:prstGeom>
          <a:noFill/>
          <a:ln/>
        </p:spPr>
        <p:txBody>
          <a:bodyPr wrap="square" lIns="0" tIns="0" rIns="0" bIns="0" rtlCol="0" anchor="t"/>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Самостоятельная форма
</a:t>
            </a:r>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
</a:t>
            </a:r>
            <a:pPr algn="l" indent="0" marL="0">
              <a:lnSpc>
                <a:spcPct val="110046"/>
              </a:lnSpc>
              <a:buNone/>
            </a:pPr>
            <a:r>
              <a:rPr lang="en-US" sz="1000" dirty="0">
                <a:solidFill>
                  <a:srgbClr val="000000"/>
                </a:solidFill>
                <a:latin typeface="Arial" pitchFamily="34" charset="0"/>
                <a:ea typeface="Arial" pitchFamily="34" charset="-122"/>
                <a:cs typeface="Arial" pitchFamily="34" charset="-120"/>
              </a:rPr>
              <a:t>Притяжательные местоимения заменяют целое словосочетание: The book is mine, The seats are ours. Они позволяют избежать повтора и делают речь более компактной и естественной.
</a:t>
            </a:r>
            <a:endParaRPr lang="en-US" sz="1300" dirty="0"/>
          </a:p>
        </p:txBody>
      </p:sp>
      <p:sp>
        <p:nvSpPr>
          <p:cNvPr id="15" name="Text 4"/>
          <p:cNvSpPr txBox="1"/>
          <p:nvPr/>
        </p:nvSpPr>
        <p:spPr>
          <a:xfrm>
            <a:off x="874525" y="3446333"/>
            <a:ext cx="3440400" cy="890700"/>
          </a:xfrm>
          <a:prstGeom prst="rect">
            <a:avLst/>
          </a:prstGeom>
          <a:noFill/>
          <a:ln/>
        </p:spPr>
        <p:txBody>
          <a:bodyPr wrap="square" lIns="0" tIns="0" rIns="0" bIns="0" rtlCol="0" anchor="t"/>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Связь с личными формами
</a:t>
            </a:r>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
</a:t>
            </a:r>
            <a:pPr algn="l" indent="0" marL="0">
              <a:lnSpc>
                <a:spcPct val="110046"/>
              </a:lnSpc>
              <a:buNone/>
            </a:pPr>
            <a:r>
              <a:rPr lang="en-US" sz="1000" dirty="0">
                <a:solidFill>
                  <a:srgbClr val="000000"/>
                </a:solidFill>
                <a:latin typeface="Arial" pitchFamily="34" charset="0"/>
                <a:ea typeface="Arial" pitchFamily="34" charset="-122"/>
                <a:cs typeface="Arial" pitchFamily="34" charset="-120"/>
              </a:rPr>
              <a:t>Каждая притяжательная форма соотносится с личным местоимением: I — my/mine, he — his, we — our/ours, they — their/theirs. Это помогает запоминать систему как единое целое.
</a:t>
            </a:r>
            <a:endParaRPr lang="en-US" sz="1300" dirty="0"/>
          </a:p>
        </p:txBody>
      </p:sp>
      <p:sp>
        <p:nvSpPr>
          <p:cNvPr id="16" name="Text 5"/>
          <p:cNvSpPr txBox="1"/>
          <p:nvPr/>
        </p:nvSpPr>
        <p:spPr>
          <a:xfrm>
            <a:off x="4863750" y="3446333"/>
            <a:ext cx="3440400" cy="890700"/>
          </a:xfrm>
          <a:prstGeom prst="rect">
            <a:avLst/>
          </a:prstGeom>
          <a:noFill/>
          <a:ln/>
        </p:spPr>
        <p:txBody>
          <a:bodyPr wrap="square" lIns="0" tIns="0" rIns="0" bIns="0" rtlCol="0" anchor="t"/>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Практическая польза
</a:t>
            </a:r>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
</a:t>
            </a:r>
            <a:pPr algn="l" indent="0" marL="0">
              <a:lnSpc>
                <a:spcPct val="110046"/>
              </a:lnSpc>
              <a:buNone/>
            </a:pPr>
            <a:r>
              <a:rPr lang="en-US" sz="1000" dirty="0">
                <a:solidFill>
                  <a:srgbClr val="000000"/>
                </a:solidFill>
                <a:latin typeface="Arial" pitchFamily="34" charset="0"/>
                <a:ea typeface="Arial" pitchFamily="34" charset="-122"/>
                <a:cs typeface="Arial" pitchFamily="34" charset="-120"/>
              </a:rPr>
              <a:t>Освоение притяжательных форм закрепляет понимание того, как личные местоимения развивают целую группу грамматических средств. Для десятиклассника это важный шаг к более точному письму и речи.
</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608250" y="4715450"/>
            <a:ext cx="449700" cy="3141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18</a:t>
            </a:r>
            <a:endParaRPr lang="en-US" sz="1100" dirty="0"/>
          </a:p>
        </p:txBody>
      </p:sp>
      <p:sp>
        <p:nvSpPr>
          <p:cNvPr id="9" name="Text 1"/>
          <p:cNvSpPr txBox="1"/>
          <p:nvPr/>
        </p:nvSpPr>
        <p:spPr>
          <a:xfrm>
            <a:off x="678300" y="341775"/>
            <a:ext cx="7787400" cy="495300"/>
          </a:xfrm>
          <a:prstGeom prst="rect">
            <a:avLst/>
          </a:prstGeom>
          <a:noFill/>
          <a:ln/>
        </p:spPr>
        <p:txBody>
          <a:bodyPr wrap="square" lIns="0" tIns="0" rIns="0" bIns="0" rtlCol="0" anchor="ctr"/>
          <a:lstStyle/>
          <a:p>
            <a:pPr algn="ctr" indent="0" marL="0">
              <a:lnSpc>
                <a:spcPct val="100000"/>
              </a:lnSpc>
              <a:buNone/>
            </a:pPr>
            <a:r>
              <a:rPr lang="en-US" sz="2500" b="1" dirty="0">
                <a:solidFill>
                  <a:srgbClr val="242424"/>
                </a:solidFill>
                <a:latin typeface="Arial" pitchFamily="34" charset="0"/>
                <a:ea typeface="Arial" pitchFamily="34" charset="-122"/>
                <a:cs typeface="Arial" pitchFamily="34" charset="-120"/>
              </a:rPr>
              <a:t>Личные местоимения в разных регистрах речи
</a:t>
            </a:r>
            <a:endParaRPr lang="en-US" sz="2500" dirty="0"/>
          </a:p>
        </p:txBody>
      </p:sp>
      <p:sp>
        <p:nvSpPr>
          <p:cNvPr id="10" name="Text 2"/>
          <p:cNvSpPr txBox="1"/>
          <p:nvPr/>
        </p:nvSpPr>
        <p:spPr>
          <a:xfrm>
            <a:off x="707350" y="2038238"/>
            <a:ext cx="2254500" cy="1413600"/>
          </a:xfrm>
          <a:prstGeom prst="rect">
            <a:avLst/>
          </a:prstGeom>
          <a:noFill/>
          <a:ln/>
        </p:spPr>
        <p:txBody>
          <a:bodyPr wrap="square" lIns="0" tIns="0" rIns="0" bIns="0" rtlCol="0" anchor="ctr"/>
          <a:lstStyle/>
          <a:p>
            <a:pPr algn="l" indent="0" marL="0">
              <a:lnSpc>
                <a:spcPct val="110046"/>
              </a:lnSpc>
              <a:buNone/>
            </a:pPr>
            <a:r>
              <a:rPr lang="en-US" sz="1000" b="1" dirty="0">
                <a:solidFill>
                  <a:srgbClr val="242424"/>
                </a:solidFill>
                <a:latin typeface="Arial" pitchFamily="34" charset="0"/>
                <a:ea typeface="Arial" pitchFamily="34" charset="-122"/>
                <a:cs typeface="Arial" pitchFamily="34" charset="-120"/>
              </a:rPr>
              <a:t>Разговорная норма
</a:t>
            </a:r>
            <a:pPr algn="l" indent="0" marL="0">
              <a:lnSpc>
                <a:spcPct val="110046"/>
              </a:lnSpc>
              <a:buNone/>
            </a:pPr>
            <a:r>
              <a:rPr lang="en-US" sz="1000" dirty="0">
                <a:solidFill>
                  <a:srgbClr val="242424"/>
                </a:solidFill>
                <a:latin typeface="Arial" pitchFamily="34" charset="0"/>
                <a:ea typeface="Arial" pitchFamily="34" charset="-122"/>
                <a:cs typeface="Arial" pitchFamily="34" charset="-120"/>
              </a:rPr>
              <a:t>В устной речи местоимения I и you звучат постоянно, потому что разговор строится на прямом обращении и быстром обмене репликами. Здесь важнее естественность и точность, чем формальная строгость.
</a:t>
            </a:r>
            <a:endParaRPr lang="en-US" sz="1000" dirty="0"/>
          </a:p>
        </p:txBody>
      </p:sp>
      <p:sp>
        <p:nvSpPr>
          <p:cNvPr id="11" name="Text 3"/>
          <p:cNvSpPr txBox="1"/>
          <p:nvPr/>
        </p:nvSpPr>
        <p:spPr>
          <a:xfrm>
            <a:off x="3411718" y="2038289"/>
            <a:ext cx="2254500" cy="1413600"/>
          </a:xfrm>
          <a:prstGeom prst="rect">
            <a:avLst/>
          </a:prstGeom>
          <a:noFill/>
          <a:ln/>
        </p:spPr>
        <p:txBody>
          <a:bodyPr wrap="square" lIns="0" tIns="0" rIns="0" bIns="0" rtlCol="0" anchor="ctr"/>
          <a:lstStyle/>
          <a:p>
            <a:pPr algn="l" indent="0" marL="0">
              <a:lnSpc>
                <a:spcPct val="110046"/>
              </a:lnSpc>
              <a:buNone/>
            </a:pPr>
            <a:r>
              <a:rPr lang="en-US" sz="1000" b="1" dirty="0">
                <a:solidFill>
                  <a:srgbClr val="242424"/>
                </a:solidFill>
                <a:latin typeface="Arial" pitchFamily="34" charset="0"/>
                <a:ea typeface="Arial" pitchFamily="34" charset="-122"/>
                <a:cs typeface="Arial" pitchFamily="34" charset="-120"/>
              </a:rPr>
              <a:t>Формальное письмо
</a:t>
            </a:r>
            <a:pPr algn="l" indent="0" marL="0">
              <a:lnSpc>
                <a:spcPct val="110046"/>
              </a:lnSpc>
              <a:buNone/>
            </a:pPr>
            <a:r>
              <a:rPr lang="en-US" sz="1000" dirty="0">
                <a:solidFill>
                  <a:srgbClr val="242424"/>
                </a:solidFill>
                <a:latin typeface="Arial" pitchFamily="34" charset="0"/>
                <a:ea typeface="Arial" pitchFamily="34" charset="-122"/>
                <a:cs typeface="Arial" pitchFamily="34" charset="-120"/>
              </a:rPr>
              <a:t>В докладах и академических текстах местоимения употребляют осторожнее, чтобы сохранить объективный тон. Автор выбирает формы так, чтобы не нарушать логичность изложения и не создавать впечатление лишней субъективности.
</a:t>
            </a:r>
            <a:endParaRPr lang="en-US" sz="1000" dirty="0"/>
          </a:p>
        </p:txBody>
      </p:sp>
      <p:sp>
        <p:nvSpPr>
          <p:cNvPr id="12" name="Text 4"/>
          <p:cNvSpPr txBox="1"/>
          <p:nvPr/>
        </p:nvSpPr>
        <p:spPr>
          <a:xfrm>
            <a:off x="6130121" y="2038289"/>
            <a:ext cx="2254500" cy="1413600"/>
          </a:xfrm>
          <a:prstGeom prst="rect">
            <a:avLst/>
          </a:prstGeom>
          <a:noFill/>
          <a:ln/>
        </p:spPr>
        <p:txBody>
          <a:bodyPr wrap="square" lIns="0" tIns="0" rIns="0" bIns="0" rtlCol="0" anchor="ctr"/>
          <a:lstStyle/>
          <a:p>
            <a:pPr algn="l" indent="0" marL="0">
              <a:lnSpc>
                <a:spcPct val="110046"/>
              </a:lnSpc>
              <a:buNone/>
            </a:pPr>
            <a:r>
              <a:rPr lang="en-US" sz="1000" b="1" dirty="0">
                <a:solidFill>
                  <a:srgbClr val="242424"/>
                </a:solidFill>
                <a:latin typeface="Arial" pitchFamily="34" charset="0"/>
                <a:ea typeface="Arial" pitchFamily="34" charset="-122"/>
                <a:cs typeface="Arial" pitchFamily="34" charset="-120"/>
              </a:rPr>
              <a:t>Современные изменения
</a:t>
            </a:r>
            <a:pPr algn="l" indent="0" marL="0">
              <a:lnSpc>
                <a:spcPct val="110046"/>
              </a:lnSpc>
              <a:buNone/>
            </a:pPr>
            <a:r>
              <a:rPr lang="en-US" sz="1000" dirty="0">
                <a:solidFill>
                  <a:srgbClr val="242424"/>
                </a:solidFill>
                <a:latin typeface="Arial" pitchFamily="34" charset="0"/>
                <a:ea typeface="Arial" pitchFamily="34" charset="-122"/>
                <a:cs typeface="Arial" pitchFamily="34" charset="-120"/>
              </a:rPr>
              <a:t>В современной стандартной английской норме singular they широко используется, если пол человека неизвестен или несущественен. Это отражает реальное развитие языка и помогает избегать лишней гендерной маркировки.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5275" y="1285592"/>
            <a:ext cx="4557900" cy="313861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00700" y="273950"/>
            <a:ext cx="8142600" cy="746400"/>
          </a:xfrm>
          <a:prstGeom prst="rect">
            <a:avLst/>
          </a:prstGeom>
          <a:noFill/>
          <a:ln/>
        </p:spPr>
        <p:txBody>
          <a:bodyPr wrap="square" lIns="0" tIns="0" rIns="0" bIns="0" rtlCol="0" anchor="ctr"/>
          <a:lstStyle/>
          <a:p>
            <a:pPr algn="ctr" indent="0" marL="0">
              <a:lnSpc>
                <a:spcPct val="100000"/>
              </a:lnSpc>
              <a:buNone/>
            </a:pPr>
            <a:r>
              <a:rPr lang="en-US" sz="2500" b="1" dirty="0">
                <a:solidFill>
                  <a:srgbClr val="000000"/>
                </a:solidFill>
                <a:latin typeface="Arial" pitchFamily="34" charset="0"/>
                <a:ea typeface="Arial" pitchFamily="34" charset="-122"/>
                <a:cs typeface="Arial" pitchFamily="34" charset="-120"/>
              </a:rPr>
              <a:t>Comparison: English and Russian Personal Pronoun Systems
</a:t>
            </a:r>
            <a:endParaRPr lang="en-US" sz="2500" dirty="0"/>
          </a:p>
        </p:txBody>
      </p:sp>
      <p:sp>
        <p:nvSpPr>
          <p:cNvPr id="6" name="Text 1"/>
          <p:cNvSpPr txBox="1"/>
          <p:nvPr/>
        </p:nvSpPr>
        <p:spPr>
          <a:xfrm>
            <a:off x="407075" y="1283950"/>
            <a:ext cx="3457800" cy="31419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Сравнение особенно полезно там, где английская форма не меняется по числу адресата, а русская система задаёт больше морфологических различий.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Английские местоимения проще по количеству форм, но требуют внимательного выбора позиции в предложении; русская система богаче по падежам.
</a:t>
            </a:r>
            <a:endParaRPr lang="en-US" sz="1400" dirty="0"/>
          </a:p>
        </p:txBody>
      </p:sp>
      <p:sp>
        <p:nvSpPr>
          <p:cNvPr id="7" name="Text 2"/>
          <p:cNvSpPr txBox="1"/>
          <p:nvPr/>
        </p:nvSpPr>
        <p:spPr>
          <a:xfrm>
            <a:off x="4065500" y="4716675"/>
            <a:ext cx="4557900" cy="338700"/>
          </a:xfrm>
          <a:prstGeom prst="rect">
            <a:avLst/>
          </a:prstGeom>
          <a:noFill/>
          <a:ln/>
        </p:spPr>
        <p:txBody>
          <a:bodyPr wrap="square" lIns="0" tIns="0" rIns="0" bIns="0" rtlCol="0" anchor="t"/>
          <a:lstStyle/>
          <a:p>
            <a:pPr algn="r" indent="0" marL="0">
              <a:lnSpc>
                <a:spcPct val="100000"/>
              </a:lnSpc>
              <a:buNone/>
            </a:pPr>
            <a:r>
              <a:rPr lang="en-US" sz="800" i="1" dirty="0">
                <a:solidFill>
                  <a:srgbClr val="2A3E5C"/>
                </a:solidFill>
                <a:latin typeface="Arial" pitchFamily="34" charset="0"/>
                <a:ea typeface="Arial" pitchFamily="34" charset="-122"/>
                <a:cs typeface="Arial" pitchFamily="34" charset="-120"/>
              </a:rPr>
              <a:t>Сопоставление по школьной грамматической норме английского и русского языков; иллюстративная сравнительная схема.
</a:t>
            </a:r>
            <a:endParaRPr lang="en-US" sz="800" dirty="0"/>
          </a:p>
        </p:txBody>
      </p:sp>
      <p:sp>
        <p:nvSpPr>
          <p:cNvPr id="8" name="Text 3"/>
          <p:cNvSpPr txBox="1"/>
          <p:nvPr/>
        </p:nvSpPr>
        <p:spPr>
          <a:xfrm>
            <a:off x="310300" y="4716675"/>
            <a:ext cx="449700" cy="260400"/>
          </a:xfrm>
          <a:prstGeom prst="rect">
            <a:avLst/>
          </a:prstGeom>
          <a:noFill/>
          <a:ln/>
        </p:spPr>
        <p:txBody>
          <a:bodyPr wrap="square" lIns="0" tIns="0" rIns="0" bIns="0" rtlCol="0" anchor="t"/>
          <a:lstStyle/>
          <a:p>
            <a:pPr algn="ctr" indent="0" marL="0">
              <a:lnSpc>
                <a:spcPct val="100000"/>
              </a:lnSpc>
              <a:buNone/>
            </a:pPr>
            <a:r>
              <a:rPr lang="en-US" sz="1100" b="1" dirty="0">
                <a:solidFill>
                  <a:srgbClr val="434343"/>
                </a:solidFill>
                <a:latin typeface="Arial" pitchFamily="34" charset="0"/>
                <a:ea typeface="Arial" pitchFamily="34" charset="-122"/>
                <a:cs typeface="Arial" pitchFamily="34" charset="-120"/>
              </a:rPr>
              <a:t>19</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672450" y="1461225"/>
            <a:ext cx="7726500" cy="2662800"/>
          </a:xfrm>
          <a:prstGeom prst="rect">
            <a:avLst/>
          </a:prstGeom>
          <a:noFill/>
          <a:ln/>
        </p:spPr>
        <p:txBody>
          <a:bodyPr wrap="square" lIns="0" tIns="0" rIns="0" bIns="0" rtlCol="0" anchor="t"/>
          <a:lstStyle/>
          <a:p>
            <a:pPr algn="l" indent="0" marL="0">
              <a:lnSpc>
                <a:spcPct val="100000"/>
              </a:lnSpc>
              <a:buNone/>
            </a:pPr>
            <a:r>
              <a:rPr lang="en-US" sz="3600" b="1" dirty="0">
                <a:solidFill>
                  <a:srgbClr val="000000"/>
                </a:solidFill>
                <a:latin typeface="Arial" pitchFamily="34" charset="0"/>
                <a:ea typeface="Arial" pitchFamily="34" charset="-122"/>
                <a:cs typeface="Arial" pitchFamily="34" charset="-120"/>
              </a:rPr>
              <a:t>Итог: зачем нужен этот раздел грамматики
</a:t>
            </a:r>
            <a:pPr algn="l" indent="0" marL="0">
              <a:lnSpc>
                <a:spcPct val="100000"/>
              </a:lnSpc>
              <a:buNone/>
            </a:pPr>
            <a:r>
              <a:rPr lang="en-US" sz="3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Личные местоимения — небольшая, но очень значимая система английского языка. Их правильный выбор делает речь точной, естественной и грамматически устойчивой в любых ситуациях общения.
</a:t>
            </a:r>
            <a:endParaRPr lang="en-US" sz="3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2026-05-31T14:17:55Z</dcterms:created>
  <dcterms:modified xsi:type="dcterms:W3CDTF">2026-05-31T14:17:55Z</dcterms:modified>
</cp:coreProperties>
</file>