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image" Target="../media/image-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современности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вода, здоровье и безопасность связаны между собой.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одни мировые проблемы усиливают другие, и какие решения уже работают. Мы разберём причины, связи и простые шаги, важные для жизни людей.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1537" y="1553798"/>
            <a:ext cx="435600" cy="3484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52150" y="2621013"/>
            <a:ext cx="420300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9050" y="2621013"/>
            <a:ext cx="420300" cy="420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1537" y="3767748"/>
            <a:ext cx="435600" cy="3484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08550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67090"/>
            <a:ext cx="218400" cy="17472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96766"/>
            <a:ext cx="218400" cy="1747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52097"/>
            <a:ext cx="218400" cy="2184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устроена вся презентация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 примеры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слайдах используются факты, цифры и понятные примеры из реальной жизни. Это помогает увидеть не только масштаб проблем, но и то, где начинаются решения.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темы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вода, здоровье и миграции связаны как части одной системы. Изменение в одном звене быстро отражается на еде, жилье, безопасности и возможностях людей в других странах.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тема рассматривается через последствия для обычных людей: семьи, школьников, жителей городов и сёл. Такой подход делает глобальные вопросы ближе и понятнее.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может действовать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показано, что действовать могут не только государства и крупные организации. Школы, города и сами ученики тоже влияют на результат через привычки и проекты.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глобальной проблемой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Глобальная проблема затрагивает не одну страну, а многие регионы сразу. Её последствия выходят за границы и требуют согласованных действий между государствами, организациями и людьми.
</a:t>
            </a:r>
            <a:endParaRPr lang="en-US" sz="1158" dirty="0"/>
          </a:p>
        </p:txBody>
      </p:sp>
      <p:sp>
        <p:nvSpPr>
          <p:cNvPr id="10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Долгие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таких проблем долгий хвост: они влияют на здоровье, экономику, образование и природу не один год, а часто целыми десятилетиями.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факторов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редко существуют поодиночке. Климат влияет на урожай, вода — на здоровье, а войны — на доступ к помощи, поэтому решения тоже должны быть взаимосвязанными.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на людей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идёт о вопросах, которые касаются повседневной жизни: безопасности, работы, еды, жилья и будущего детей. Именно поэтому их нельзя откладывать.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одна проблема запускает цепочку последствий в других сферах.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проблемы связаны между собой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климата: причины и последствия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погоды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усиливает засухи и ливни, меняя привычный режим погоды. Из-за этого страдают посевы, растёт риск пожаров и труднее планировать работу городов и сельского хозяйства.
</a:t>
            </a:r>
            <a:endParaRPr lang="en-US" sz="1059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для 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Жара опасна для здоровья, особенно для пожилых людей, детей и тех, кто работает на улице. В городах растёт нагрузка на транспорт, энергетику и системы охлаждения.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Уже заметный рост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оценкам IPCC, человек уже нагрел планету примерно на 1,1°C по сравнению с доиндустриальным временем. Даже такое повышение заметно влияет на природу и жизнь людей.
</a:t>
            </a:r>
            <a:endParaRPr lang="en-US" sz="1059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 по еде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сталкивается с нехваткой воды, потерей урожая и нестабильностью сезонов. Это отражается на ценах на продукты и на продовольственной безопасности целых регионов.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 и отходы накапливаются быстрее, чем успевают перерабатываться. Особенно опасны одноразовые изделия и мусор, который попадает в реки и затем в океан.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одна крупная цифра показывает масштаб проблемы: меры по сокращению одноразового пластика и улучшению сбора отходов особенно срочны.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и отходы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UNEP, оценки по пластиковым отходам в океане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095875" y="1158600"/>
            <a:ext cx="3771900" cy="282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масштаб крайней бедности означает, что миллионы людей лишены базовых возможностей учиться, лечиться и строить безопасную жизнь.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735475" y="1365000"/>
            <a:ext cx="3958800" cy="24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F8EC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700 миллионов
</a:t>
            </a:r>
            <a:pPr algn="ctr" indent="0" marL="0">
              <a:lnSpc>
                <a:spcPct val="120004"/>
              </a:lnSpc>
              <a:buNone/>
            </a:pPr>
            <a:r>
              <a:rPr lang="en-US" sz="12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8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живут в крайней бедности.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Всемирный банк, оценка за 2024 год
</a:t>
            </a:r>
            <a:endParaRPr lang="en-US" sz="4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942445"/>
            <a:ext cx="4775700" cy="152401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санитария и продовольственная безопасность связаны напрямую: нехватка одного часто усиливает остальные. Таблица показывает ключевые препятствия и практические решения.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работают лучше вместе: доступ к воде и санитарии защищает здоровье, а поддержка сельского хозяйства и школ помогает уменьшать голод.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Голод, вода и санитария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ООН, WHO/UNICEF Joint Monitoring Programme; FAO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Болезни и пандемии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риска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Инфекции распространяются быстрее там, где люди живут скученно, а чистая вода и мыло доступны не всем. Поэтому важны не только лекарства, но и условия жизни.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Уроки пандемии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COVID-19 показал, что раннее тестирование, вакцинация и честная информация помогают сдерживать вспышки. Когда люди доверяют науке, меры защиты работают быстрее и точнее.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Профилактика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Гигиена, прививки и вентиляция помещений снижают вероятность заражения в школе, транспорте и дома. Эти меры особенно важны в местах, где много людей находится вместе.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обнаружение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вспышку заметить вовремя, можно быстрее изолировать очаг, оказать помощь и не допустить масштабного распространения болезни. Для этого нужны врачи, наблюдение и обмен данными.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76966" y="2972580"/>
            <a:ext cx="5641200" cy="21705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 и вынужденная миграция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разрушает жильё, дороги, школы и больницы, поэтому люди часто покидают дома внезапно и без вещей. Они теряют привычную жизнь и становятся уязвимыми для голода, болезней и насилия.
</a:t>
            </a:r>
            <a:endParaRPr lang="en-US" sz="858" dirty="0"/>
          </a:p>
        </p:txBody>
      </p:sp>
      <p:sp>
        <p:nvSpPr>
          <p:cNvPr id="12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и куда уезжает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Беженцы пересекают границы, а внутренне перемещённые люди остаются в своей стране, но вынуждены жить в безопасных районах. В обоих случаях им нужна защита, временное жильё и понятные правила помощи.
</a:t>
            </a:r>
            <a:endParaRPr lang="en-US" sz="894" dirty="0"/>
          </a:p>
        </p:txBody>
      </p:sp>
      <p:sp>
        <p:nvSpPr>
          <p:cNvPr id="13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перемещений
</a:t>
            </a:r>
            <a:pPr algn="l" indent="0" marL="0">
              <a:lnSpc>
                <a:spcPct val="115000"/>
              </a:lnSpc>
              <a:buNone/>
            </a:pPr>
            <a:r>
              <a:rPr lang="en-US" sz="447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оценкам ООН, в мире десятки миллионов людей вынужденно покинули свои дома. Это означает огромную нагрузку на приёмные регионы, школы, медицину и системы поддержки семей.
</a:t>
            </a:r>
            <a:endParaRPr lang="en-US" sz="983" dirty="0"/>
          </a:p>
        </p:txBody>
      </p:sp>
      <p:sp>
        <p:nvSpPr>
          <p:cNvPr id="14" name="Text 5"/>
          <p:cNvSpPr txBox="1"/>
          <p:nvPr/>
        </p:nvSpPr>
        <p:spPr>
          <a:xfrm>
            <a:off x="5299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людям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не ограничивается едой и кровом: важны обучение, психологическая поддержка, медицинская помощь и соблюдение прав человека. Чем раньше она приходит, тем легче людям вернуться к нормальной жизни.
</a:t>
            </a:r>
            <a:endParaRPr lang="en-US" sz="8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5852" y="1054638"/>
            <a:ext cx="3076500" cy="3022421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Киберриски и цифровая безопасность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644700" y="14210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Фальшивые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Фишинговые письма и сообщения подделывают знакомые сервисы, чтобы выманить пароль или код из SMS. Опаснее всего переходить по ссылкам, не проверив адрес отправителя и сайт.
</a:t>
            </a:r>
            <a:endParaRPr lang="en-US" sz="1066" dirty="0"/>
          </a:p>
        </p:txBody>
      </p:sp>
      <p:sp>
        <p:nvSpPr>
          <p:cNvPr id="12" name="Text 3"/>
          <p:cNvSpPr txBox="1"/>
          <p:nvPr/>
        </p:nvSpPr>
        <p:spPr>
          <a:xfrm>
            <a:off x="644700" y="2592853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Пароли под угрозой
</a:t>
            </a:r>
            <a:pPr algn="l" indent="0" marL="0">
              <a:lnSpc>
                <a:spcPct val="115000"/>
              </a:lnSpc>
              <a:buNone/>
            </a:pPr>
            <a:r>
              <a:rPr lang="en-US" sz="4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Слабые и повторяющиеся пароли легко подобрать, особенно если один из них уже утёк. Надёжный пароль длинный, уникальный и не связан с именем, датой рождения или любимой командой.
</a:t>
            </a:r>
            <a:endParaRPr lang="en-US" sz="1066" dirty="0"/>
          </a:p>
        </p:txBody>
      </p:sp>
      <p:sp>
        <p:nvSpPr>
          <p:cNvPr id="13" name="Text 4"/>
          <p:cNvSpPr txBox="1"/>
          <p:nvPr/>
        </p:nvSpPr>
        <p:spPr>
          <a:xfrm>
            <a:off x="644700" y="3764671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Травля в сети
</a:t>
            </a:r>
            <a:pPr algn="l" indent="0" marL="0">
              <a:lnSpc>
                <a:spcPct val="115000"/>
              </a:lnSpc>
              <a:buNone/>
            </a:pPr>
            <a:r>
              <a:rPr lang="en-US" sz="4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Кибербуллинг ранит не меньше обычных обид: насмешки, угрозы и публикация чужих фото быстро распространяются в сети. Важно не отвечать агрессией, сохранять доказательства и обращаться к взрослым.
</a:t>
            </a:r>
            <a:endParaRPr lang="en-US" sz="1032" dirty="0"/>
          </a:p>
        </p:txBody>
      </p:sp>
      <p:sp>
        <p:nvSpPr>
          <p:cNvPr id="14" name="Text 5"/>
          <p:cNvSpPr txBox="1"/>
          <p:nvPr/>
        </p:nvSpPr>
        <p:spPr>
          <a:xfrm>
            <a:off x="4056550" y="2044650"/>
            <a:ext cx="2769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Простая защита
</a:t>
            </a:r>
            <a:pPr algn="l" indent="0" marL="0">
              <a:lnSpc>
                <a:spcPct val="115000"/>
              </a:lnSpc>
              <a:buNone/>
            </a:pPr>
            <a:r>
              <a:rPr lang="en-US" sz="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безопасность начинается с простых привычек: двухфакторной проверки, настроек приватности, обновлений устройств и осторожности с личной информацией. Эти шаги заметно снижают риск потерь и мошенничества.
</a:t>
            </a:r>
            <a:endParaRPr lang="en-US" sz="9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Электричество нужно не только дома: без него сложно работать школам, больницам, транспорту и связи. Надёжная энергетика поддерживает почти все стороны современной жизни.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 энергетической бедности остаётся огромным, поэтому важны не только новые источники, но и сети, хранение энергии и доступная инфраструктура.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Энергетика: доступ и чистые источники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661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ООН: около 675 миллионов человек без доступа к электричеству; данные, приведённые в материалах ООН по SDG 7, 2023
</a:t>
            </a:r>
            <a:endParaRPr lang="en-US" sz="66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2981" y="142525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6456" y="1425250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931" y="1447090"/>
            <a:ext cx="218400" cy="174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5631" y="1405150"/>
            <a:ext cx="193950" cy="258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26881" y="1425250"/>
            <a:ext cx="218400" cy="21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449250" y="141125"/>
            <a:ext cx="8245500" cy="87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цели для одной общей повестки
</a:t>
            </a:r>
            <a:endParaRPr lang="en-US" sz="2000" dirty="0"/>
          </a:p>
        </p:txBody>
      </p:sp>
      <p:sp>
        <p:nvSpPr>
          <p:cNvPr id="13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2144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бедности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№ 1 направлена на сокращение крайней бедности и создание условий, при которых семья может получить доход, жильё и базовую защиту.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200790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и благополучие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№ 3 связана со здоровьем: она поддерживает профилактику болезней, доступ к врачам, вакцинацию и безопасную помощь для детей и взрослых.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380138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образование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№ 4 делает образование доступным и качественным, потому что знания помогают людям выбирать профессию, защищать себя и менять свою жизнь.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5594856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 санитария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№ 6 касается чистой воды и санитарии: без них трудно предотвратить болезни, поддерживать гигиену и обеспечить достойные условия для жизни.
</a:t>
            </a:r>
            <a:endParaRPr lang="en-US" sz="1400" dirty="0"/>
          </a:p>
        </p:txBody>
      </p:sp>
      <p:sp>
        <p:nvSpPr>
          <p:cNvPr id="18" name="Text 6"/>
          <p:cNvSpPr txBox="1"/>
          <p:nvPr/>
        </p:nvSpPr>
        <p:spPr>
          <a:xfrm>
            <a:off x="7388331" y="1860650"/>
            <a:ext cx="1495500" cy="263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и мир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№ 13 и цель № 16 напоминают, что мир нужен для борьбы с климатическими рисками, а справедливые правила — для спокойной и безопасной жизни.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1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превратить наблюдение в действие и проверить, работает ли решение на практике.
</a:t>
            </a:r>
            <a:endParaRPr lang="en-US" sz="1199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проблемы к результату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работают вместе с обществом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нужны с правилами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дают быстрые инструменты: карты пожаров, датчики воздуха и сервисы помощи показывают, где нужна поддержка. Но без правил и ответственных людей они остаются просто программами.
</a:t>
            </a:r>
            <a:endParaRPr lang="en-US" sz="1059" dirty="0"/>
          </a:p>
        </p:txBody>
      </p:sp>
      <p:sp>
        <p:nvSpPr>
          <p:cNvPr id="10" name="Text 2"/>
          <p:cNvSpPr txBox="1"/>
          <p:nvPr/>
        </p:nvSpPr>
        <p:spPr>
          <a:xfrm>
            <a:off x="5158475" y="25434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Нужны 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Финансирование определяет, дойдёт ли хорошая идея до людей. Онлайн-обучение, раннее предупреждение и безопасные городские сервисы работают только тогда, когда есть техника, связь и поддержка.
</a:t>
            </a:r>
            <a:endParaRPr lang="en-US" sz="1059" dirty="0"/>
          </a:p>
        </p:txBody>
      </p:sp>
      <p:sp>
        <p:nvSpPr>
          <p:cNvPr id="11" name="Text 3"/>
          <p:cNvSpPr txBox="1"/>
          <p:nvPr/>
        </p:nvSpPr>
        <p:spPr>
          <a:xfrm>
            <a:off x="784500" y="31159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для решений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Прозрачные данные помогают понять, что происходит на самом деле: где грязный воздух, где не хватает воды, где растут риски. Тогда решения можно проверять, а не угадывать.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важнее экранов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жителей делает меры живыми: люди сообщают о проблемах, соблюдают правила и помогают соседям. Именно поэтому технологии, общество и государство должны действовать вместе.
</a:t>
            </a:r>
            <a:endParaRPr lang="en-US" sz="1059" dirty="0"/>
          </a:p>
        </p:txBody>
      </p:sp>
      <p:sp>
        <p:nvSpPr>
          <p:cNvPr id="13" name="Text 5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934023"/>
            <a:ext cx="5226300" cy="1667805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шаги для школы и города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 город могут превращать экологические и социальные идеи в постоянные привычки. Важно выбрать несколько реальных шагов и закрепить их в расписании, правилах и совместных делах.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полезные инициативы — те, которые можно повторять каждый день и измерять по понятным признакам: отходам, расходу ресурсов и состоянию школьной среды.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96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практик школьных и городских экологических инициатив
</a:t>
            </a:r>
            <a:endParaRPr lang="en-US" sz="969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Шаги, доступные каждому ученику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 привычек, которые видны каждый день: закрывай кран, выключай свет, используй бутылку и контейнер много раз. Такие действия экономят ресурсы без больших затрат.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осторожность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сети не спеши делиться личными данными, проверяй ссылки и не отправляй сомнительные сообщения дальше. Безопасное поведение помогает защитить себя и друзей от обмана.
</a:t>
            </a:r>
            <a:endParaRPr lang="en-US" sz="1056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фактов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Проверяй новости и слухи по нескольким источникам, особенно если они вызывают сильные эмоции. Умение отличать факт от ошибки делает общество спокойнее и грамотнее.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инициативность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Участвуй в школьных проектах, опросах и волонтёрских делах. Даже небольшая инициатива показывает, что мнение ученика важно, а общие правила можно улучшать вместе.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выбирает проблему, обсуждает причину, предлагает действия и решает, как увидеть результат через неделю или месяц.
</a:t>
            </a:r>
            <a:endParaRPr lang="en-US" sz="1089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маленького проекта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совместных решений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проблемы не решаются одним шагом, но каждый верный шаг усиливает другой. Когда знания, правила, технологии и личные привычки работают вместе, изменения становятся заметными и устойчивыми.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2026-07-26T16:53:06Z</dcterms:created>
  <dcterms:modified xsi:type="dcterms:W3CDTF">2026-07-26T16:53:06Z</dcterms:modified>
</cp:coreProperties>
</file>