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Светлана: имя, литературный образ и культурное значение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Имя, рожденное литературой и ставшее частью русской культуры.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имя Светлана изучают на уроке литературы
</a:t>
            </a:r>
            <a:endParaRPr lang="en-US" sz="2587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Светлана — пример того, как художественный образ влияет на жизнь слова: имя вошло в культуру через балладу Жуковского, а затем стало привычным и любимым в повседневной речи.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имени и связь со словом «свет»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Светлана связано с корнем «свет», поэтому его значение сразу вызывает представление о ясности, чистоте и внутреннем тепле.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культурной традиции это имя часто связывают с добротой, открытостью, надеждой и мягким характером.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имени легко угадывается по звучанию: в нём слышится знакомое слово, понятное даже младшим школьникам.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происхождение имени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714200" y="163856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XIX века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эпоху романтизма Жуковский создаёт балладу «Светлана», где имя получает яркий художественный смысл и запоминающийся образ.
</a:t>
            </a:r>
            <a:endParaRPr lang="en-US" sz="1143" dirty="0"/>
          </a:p>
        </p:txBody>
      </p:sp>
      <p:sp>
        <p:nvSpPr>
          <p:cNvPr id="11" name="Text 3"/>
          <p:cNvSpPr txBox="1"/>
          <p:nvPr/>
        </p:nvSpPr>
        <p:spPr>
          <a:xfrm>
            <a:off x="3560200" y="1805092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1812 год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баллады делает имя широко известным читателям и связывает его с темами ожидания, надежды и победы света над страхом.
</a:t>
            </a:r>
            <a:endParaRPr lang="en-US" sz="1143" dirty="0"/>
          </a:p>
        </p:txBody>
      </p:sp>
      <p:sp>
        <p:nvSpPr>
          <p:cNvPr id="12" name="Text 4"/>
          <p:cNvSpPr txBox="1"/>
          <p:nvPr/>
        </p:nvSpPr>
        <p:spPr>
          <a:xfrm>
            <a:off x="6406200" y="187251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распространение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успеха произведения имя начинает жить вне литературы и постепенно входит в обычную речь, став привычным для русской культуры.
</a:t>
            </a:r>
            <a:endParaRPr lang="en-US" sz="106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987023"/>
            <a:ext cx="3512700" cy="20788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5200" y="1009034"/>
            <a:ext cx="3880200" cy="20348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9418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Рассвет после тревожной ночи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Светлана в культурном образе напоминает раннее утро, когда темнота уже отступает, а впереди открывается ясный день. Такой мотив связан с надеждой и спокойствием, поэтому имя воспринимается особенно тепло и светло.
</a:t>
            </a:r>
            <a:endParaRPr lang="en-US" sz="891" dirty="0"/>
          </a:p>
        </p:txBody>
      </p:sp>
      <p:sp>
        <p:nvSpPr>
          <p:cNvPr id="9" name="Text 1"/>
          <p:cNvSpPr txBox="1"/>
          <p:nvPr/>
        </p:nvSpPr>
        <p:spPr>
          <a:xfrm>
            <a:off x="559923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Свеча, луч и белый цвет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и ассоциациях с именем часто появляются свеча, луч, светлое окно, снег и белый цвет. Эти детали помогают передать чистоту, мягкость и ощущение внутренней гармонии, характерное для романтической традиции.
</a:t>
            </a:r>
            <a:endParaRPr lang="en-US" sz="891" dirty="0"/>
          </a:p>
        </p:txBody>
      </p:sp>
      <p:sp>
        <p:nvSpPr>
          <p:cNvPr id="10" name="Text 2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света в литературе и в имени
</a:t>
            </a:r>
            <a:endParaRPr lang="en-US" sz="2704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имени в XX веке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виден переход от редкого употребления к массовому и затем к более спокойному использованию.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пришёлся на середину века: имя стало особенно популярным в советский период, а затем встречалось реже.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диаграмма на основе общеизвестной динамики популярности имени в России; значения условные
</a:t>
            </a:r>
            <a:endParaRPr lang="en-US" sz="78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966445"/>
            <a:ext cx="3563700" cy="12106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Светлана и его формы в разных языковых традициях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имя сохраняет основу, но меняется в зависимости от языка и ситуации общения.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имени есть устойчивая основа, поэтому оно легко узнаётся и в официальной, и в неформальной речи.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Лингвистическое наблюдение по нормам употребления имени в русском языке
</a:t>
            </a:r>
            <a:endParaRPr lang="en-US" sz="78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5191" y="1513399"/>
            <a:ext cx="437400" cy="437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63266" y="2815981"/>
            <a:ext cx="437400" cy="437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13248" y="1513501"/>
            <a:ext cx="437400" cy="437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18436" y="2698416"/>
            <a:ext cx="483900" cy="38712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298429" y="4000619"/>
            <a:ext cx="437400" cy="4374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Уменьшительные формы и оттенки общения
</a:t>
            </a:r>
            <a:endParaRPr lang="en-US" sz="2704" dirty="0"/>
          </a:p>
        </p:txBody>
      </p:sp>
      <p:sp>
        <p:nvSpPr>
          <p:cNvPr id="16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7" name="Text 2"/>
          <p:cNvSpPr txBox="1"/>
          <p:nvPr/>
        </p:nvSpPr>
        <p:spPr>
          <a:xfrm>
            <a:off x="1673875" y="1304423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Света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распространённая краткая форма. Она звучит просто и нейтрально, поэтому подходит для повседневной речи среди одноклассников, друзей и знакомых.
</a:t>
            </a:r>
            <a:endParaRPr lang="en-US" sz="860" dirty="0"/>
          </a:p>
        </p:txBody>
      </p:sp>
      <p:sp>
        <p:nvSpPr>
          <p:cNvPr id="18" name="Text 3"/>
          <p:cNvSpPr txBox="1"/>
          <p:nvPr/>
        </p:nvSpPr>
        <p:spPr>
          <a:xfrm>
            <a:off x="2821950" y="2607005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Светик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Нежное и мягкое обращение, часто связанное с доброжелательным, почти детским оттенком. Оно делает речь более тёплой и доверительной.
</a:t>
            </a:r>
            <a:endParaRPr lang="en-US" sz="894" dirty="0"/>
          </a:p>
        </p:txBody>
      </p:sp>
      <p:sp>
        <p:nvSpPr>
          <p:cNvPr id="19" name="Text 4"/>
          <p:cNvSpPr txBox="1"/>
          <p:nvPr/>
        </p:nvSpPr>
        <p:spPr>
          <a:xfrm>
            <a:off x="5171932" y="1304525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Светочка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Ласковая форма, которая передаёт тепло, заботу и особую симпатию. Её обычно используют в семье или в очень дружеском общении.
</a:t>
            </a:r>
            <a:endParaRPr lang="en-US" sz="894" dirty="0"/>
          </a:p>
        </p:txBody>
      </p:sp>
      <p:sp>
        <p:nvSpPr>
          <p:cNvPr id="20" name="Text 5"/>
          <p:cNvSpPr txBox="1"/>
          <p:nvPr/>
        </p:nvSpPr>
        <p:spPr>
          <a:xfrm>
            <a:off x="7100370" y="2464300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Светланка
</a:t>
            </a:r>
            <a:pPr algn="l" indent="0" marL="0">
              <a:lnSpc>
                <a:spcPct val="115000"/>
              </a:lnSpc>
              <a:buNone/>
            </a:pPr>
            <a:r>
              <a:rPr lang="en-US" sz="7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 уменьшительно-ласкательным оттенком, которая подчёркивает близость и дружеское отношение. В ней слышится особая забота и участие.
</a:t>
            </a:r>
            <a:endParaRPr lang="en-US" sz="793" dirty="0"/>
          </a:p>
        </p:txBody>
      </p:sp>
      <p:sp>
        <p:nvSpPr>
          <p:cNvPr id="21" name="Text 6"/>
          <p:cNvSpPr txBox="1"/>
          <p:nvPr/>
        </p:nvSpPr>
        <p:spPr>
          <a:xfrm>
            <a:off x="5257113" y="3791643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Лана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разговорный вариант, который звучит легче и современнее. Он сохраняет связь с полным именем, но придаёт общению более свободный тон.
</a:t>
            </a:r>
            <a:endParaRPr lang="en-US" sz="89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Баллада В. А. Жуковского «Светлана»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Баллада, опубликованная в 1812 году, показала имя в ярком литературном образе: девушка, тревожный сон, ожидание любимого и напряжённая зимняя ночь.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произведении соединяются народные обычаи, гадание, мистические мотивы и счастливый финал. Именно эта история сделала имя узнаваемым и прочно связала его с русской литературой.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Ассоциации, которые вызывает имя Светлана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имя связывают с образом ясности и тепла, который поддерживается и литературой, и повседневной речью.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выделяется ассоциация со светом: именно она задаёт положительный и запоминающийся образ имени.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ассоциаций по литературным и языковым наблюдениям; значения условные
</a:t>
            </a:r>
            <a:endParaRPr lang="en-US" sz="78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характера в традиционных культурных описаниях
</a:t>
            </a:r>
            <a:endParaRPr lang="en-US" sz="270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культурной традиции Светлану часто представляют как общительного и доброжелательного человека, с которым легко установить доверительный контакт и спокойно обсудить важные дела.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Ей нередко приписывают аккуратность, собранность и ответственность: такие качества хорошо сочетаются с образом имени, звучащего мягко и уравновешенно.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 описаниях подчёркивают готовность помогать другим, внимание к людям и стремление поддерживать порядок дома, в школе и в общении.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помнить, что это не научный портрет личности, а устойчивый культурный образ имени, который сложился в литературе, речи и повседневных представлениях.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литературное имя стало общеупотребительным
</a:t>
            </a:r>
            <a:endParaRPr lang="en-US" sz="2639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имени от художественного текста к повседневному употреблению в русской культуре.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носительницы имени Светлана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известно благодаря людям, которые добились заметных результатов в разных сферах: космонавтике, литературе, кино и музыке, поэтому оно звучит современно и узнаваемо.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Светлана Савицкая, Светлана Алексиевич и Светлана Ходченкова показывают, что имя встречается не только в книге, но и среди реальных выдающихся женщин.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профессии носительниц имени расширяют его культурный образ: Светлана воспринимается как имя, связанное и с творчеством, и с серьёзным общественным успехом.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720417"/>
            <a:ext cx="3408600" cy="13935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Светлана и близкие по звучанию имена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чем имя Светлана отличается от похожих по звучанию женских имён.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по звучанию имена не обязательно имеют общее происхождение: у Светланы особая литературная история и прозрачная связь со словом «свет».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ономастическая традиция; школьное обобщение по формам и значениям имени
</a:t>
            </a:r>
            <a:endParaRPr lang="en-US" sz="78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имя звучит в русской речи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Светлана произносится плавно и без резких сочетаний звуков, поэтому имя легко запоминается и воспринимается как мягкое, спокойное и ясное. Его звучание поддерживает светлый образ.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официальной речи чаще используется полная форма Светлана, а в разговоре — Света, Светочка или Светланка. Разные варианты меняют тон общения, но сохраняют узнаваемость имени.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Светлана в разных поколениях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видно, что имя сильнее связано с поколениями, родившимися в середине и второй половине XX века.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подтверждает: пик популярности имени пришёлся на прошлые десятилетия, поэтому среди молодых носительниц оно встречается заметно реже.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возрастная структура носительниц имени Светлана; учебная визуализация по исторической динамике
</a:t>
            </a:r>
            <a:endParaRPr lang="en-US" sz="78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9675" y="2066948"/>
            <a:ext cx="629100" cy="5032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62400" y="2698725"/>
            <a:ext cx="463950" cy="61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50150" y="3554075"/>
            <a:ext cx="629100" cy="559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Светлана в школьной и семейной среде
</a:t>
            </a:r>
            <a:endParaRPr lang="en-US" sz="2715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237925" y="1713788"/>
            <a:ext cx="2445000" cy="12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общении имя часто сокращают до Светы, потому что такая форма звучит просто, дружелюбно и быстро запоминается одноклассниками и учителями.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068075" y="2403225"/>
            <a:ext cx="2445000" cy="12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документах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официальных бумагах сохраняется полная форма Светлана. Она выглядит торжественно и точно, поэтому подходит для анкет, журналов и других формальных ситуаций.
</a:t>
            </a:r>
            <a:endParaRPr lang="en-US" sz="1158" dirty="0"/>
          </a:p>
        </p:txBody>
      </p:sp>
      <p:sp>
        <p:nvSpPr>
          <p:cNvPr id="12" name="Text 4"/>
          <p:cNvSpPr txBox="1"/>
          <p:nvPr/>
        </p:nvSpPr>
        <p:spPr>
          <a:xfrm>
            <a:off x="2438400" y="3228875"/>
            <a:ext cx="2445000" cy="12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имя нередко превращается в ласковые варианты: Светочка, Светик, Светланка. Они подчёркивают тепло, доверие и близкие отношения между людьми.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843288"/>
            <a:ext cx="3563700" cy="14569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Светлана в литературе, культуре и повседневной жизни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в каких сферах имя сохраняет узнаваемость и положительное звучание.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Светлана живёт сразу в нескольких слоях культуры: в книге, на сцене, в экране и в повседневной речи, не теряя своей узнаваемости.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культурная традиция и общеупотребительные формы имени
</a:t>
            </a:r>
            <a:endParaRPr lang="en-US" sz="80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5191" y="1513399"/>
            <a:ext cx="437400" cy="437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63266" y="2815981"/>
            <a:ext cx="437400" cy="437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89998" y="1517134"/>
            <a:ext cx="483900" cy="430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18436" y="2698416"/>
            <a:ext cx="483900" cy="38712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353104" y="4000619"/>
            <a:ext cx="328050" cy="4374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символы имени Светлана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7" name="Text 2"/>
          <p:cNvSpPr txBox="1"/>
          <p:nvPr/>
        </p:nvSpPr>
        <p:spPr>
          <a:xfrm>
            <a:off x="1673875" y="1304423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символ имени — свет, потому что именно этот корень лежит в его основе и задаёт всему имени ясный, понятный смысл.
</a:t>
            </a:r>
            <a:endParaRPr lang="en-US" sz="906" dirty="0"/>
          </a:p>
        </p:txBody>
      </p:sp>
      <p:sp>
        <p:nvSpPr>
          <p:cNvPr id="18" name="Text 3"/>
          <p:cNvSpPr txBox="1"/>
          <p:nvPr/>
        </p:nvSpPr>
        <p:spPr>
          <a:xfrm>
            <a:off x="2821950" y="2607005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традиционных описаниях Светлану связывают с заботой, мягкостью и готовностью помочь. Так формируется тёплый и доброжелательный образ имени.
</a:t>
            </a:r>
            <a:endParaRPr lang="en-US" sz="894" dirty="0"/>
          </a:p>
        </p:txBody>
      </p:sp>
      <p:sp>
        <p:nvSpPr>
          <p:cNvPr id="19" name="Text 4"/>
          <p:cNvSpPr txBox="1"/>
          <p:nvPr/>
        </p:nvSpPr>
        <p:spPr>
          <a:xfrm>
            <a:off x="5171932" y="1304525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ассоциируется с ясным утром, чистым небом и открытым взглядом. Эти образы делают его особенно светлым и лёгким для восприятия.
</a:t>
            </a:r>
            <a:endParaRPr lang="en-US" sz="894" dirty="0"/>
          </a:p>
        </p:txBody>
      </p:sp>
      <p:sp>
        <p:nvSpPr>
          <p:cNvPr id="20" name="Text 5"/>
          <p:cNvSpPr txBox="1"/>
          <p:nvPr/>
        </p:nvSpPr>
        <p:spPr>
          <a:xfrm>
            <a:off x="7100370" y="2464300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Открытость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вызывает ощущение доверия и спокойного общения. Оно звучит так, будто приглашает к дружбе, честному разговору и взаимопониманию.
</a:t>
            </a:r>
            <a:endParaRPr lang="en-US" sz="894" dirty="0"/>
          </a:p>
        </p:txBody>
      </p:sp>
      <p:sp>
        <p:nvSpPr>
          <p:cNvPr id="21" name="Text 6"/>
          <p:cNvSpPr txBox="1"/>
          <p:nvPr/>
        </p:nvSpPr>
        <p:spPr>
          <a:xfrm>
            <a:off x="5257113" y="3791643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важный символ — чистота, которую в культуре связывают с ясностью, аккуратностью и внутренней гармонией человека.
</a:t>
            </a:r>
            <a:endParaRPr lang="en-US" sz="89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5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Светлана: имя, которое стало частью культуры
</a:t>
            </a:r>
            <a:pPr algn="ctr" indent="0" marL="0">
              <a:lnSpc>
                <a:spcPct val="90000"/>
              </a:lnSpc>
              <a:buNone/>
            </a:pPr>
            <a:r>
              <a:rPr lang="en-US" sz="35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Светлана показывает, как литературный образ может перейти в живую речь и стать привычным именем. Баллада Жуковского, культурные ассоциации и повседневное употребление сделали его по-настоящему узнаваемым.
</a:t>
            </a:r>
            <a:endParaRPr lang="en-US" sz="357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2026-05-23T00:59:22Z</dcterms:created>
  <dcterms:modified xsi:type="dcterms:W3CDTF">2026-05-23T00:59:22Z</dcterms:modified>
</cp:coreProperties>
</file>