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33699" y="239467"/>
            <a:ext cx="12839703" cy="95921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63675" y="4258175"/>
            <a:ext cx="16960500" cy="47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7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R. L. Stevenson: писатель приключений и загадок
</a:t>
            </a:r>
            <a:pPr algn="ctr" indent="0" marL="0">
              <a:lnSpc>
                <a:spcPct val="100000"/>
              </a:lnSpc>
              <a:buNone/>
            </a:pPr>
            <a:r>
              <a:rPr lang="en-US" sz="6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36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Приключения, тайны и выбор героя в книгах Р. Л. Стивенсона.
</a:t>
            </a:r>
            <a:pPr algn="ctr" indent="0" marL="0">
              <a:lnSpc>
                <a:spcPct val="100000"/>
              </a:lnSpc>
              <a:buNone/>
            </a:pPr>
            <a:r>
              <a:rPr lang="en-US" sz="36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71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DCA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220254" y="0"/>
            <a:ext cx="8063092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724925" y="1390500"/>
            <a:ext cx="8408100" cy="75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Стивенсон на уроке английского: почему его читают
</a:t>
            </a:r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Р. Л. Стивенсон — один из классиков английской литературы XIX века. Его книги читают в школе за понятный сюжет, ярких героев и живую лексику о море, путешествиях и опасностях.
</a:t>
            </a:r>
            <a:endParaRPr lang="en-US" sz="5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89FA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72850" y="1117750"/>
            <a:ext cx="123423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5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Детство в Шотландии
</a:t>
            </a:r>
            <a:endParaRPr lang="en-US" sz="5000" dirty="0"/>
          </a:p>
        </p:txBody>
      </p:sp>
      <p:sp>
        <p:nvSpPr>
          <p:cNvPr id="7" name="Text 1"/>
          <p:cNvSpPr txBox="1"/>
          <p:nvPr/>
        </p:nvSpPr>
        <p:spPr>
          <a:xfrm>
            <a:off x="1981375" y="3585950"/>
            <a:ext cx="6879000" cy="23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1850 — рождение в Эдинбурге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Роберт Льюис Стивенсон появился на свет 13 ноября 1850 года в столице Шотландии, городе Эдинбурге.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10703075" y="3585958"/>
            <a:ext cx="6879000" cy="23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Болезни и книги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слабого здоровья он часто оставался дома, много читал и рано начал писать; шотландские пейзажи позже вошли в его произведения.
</a:t>
            </a:r>
            <a:endParaRPr lang="en-US" sz="3000" dirty="0"/>
          </a:p>
        </p:txBody>
      </p:sp>
      <p:sp>
        <p:nvSpPr>
          <p:cNvPr id="9" name="Text 3"/>
          <p:cNvSpPr txBox="1"/>
          <p:nvPr/>
        </p:nvSpPr>
        <p:spPr>
          <a:xfrm>
            <a:off x="6328650" y="7280283"/>
            <a:ext cx="6879000" cy="23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инженеров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отец и другие родственники работали инженерами и были связаны со строительством маяков.
</a:t>
            </a:r>
            <a:endParaRPr lang="en-US" sz="3000" dirty="0"/>
          </a:p>
        </p:txBody>
      </p:sp>
      <p:sp>
        <p:nvSpPr>
          <p:cNvPr id="10" name="Text 4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59" y="2400"/>
            <a:ext cx="8474782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0470100" y="698678"/>
            <a:ext cx="71346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 и первые путешествия
</a:t>
            </a:r>
            <a:endParaRPr lang="en-US" sz="5000" dirty="0"/>
          </a:p>
        </p:txBody>
      </p:sp>
      <p:sp>
        <p:nvSpPr>
          <p:cNvPr id="8" name="Text 1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10470100" y="3281788"/>
            <a:ext cx="7134600" cy="17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 в университете
</a:t>
            </a:r>
            <a:pPr algn="l" indent="0" marL="0">
              <a:lnSpc>
                <a:spcPct val="100000"/>
              </a:lnSpc>
              <a:buNone/>
            </a:pPr>
            <a:r>
              <a:rPr lang="en-US" sz="26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Стивенсон изучал право в Эдинбургском университете, но не выбрал карьеру адвоката. Уже тогда его больше привлекали литература и наблюдения за жизнью людей.
</a:t>
            </a:r>
            <a:endParaRPr lang="en-US" sz="2691" dirty="0"/>
          </a:p>
        </p:txBody>
      </p:sp>
      <p:sp>
        <p:nvSpPr>
          <p:cNvPr id="10" name="Text 3"/>
          <p:cNvSpPr txBox="1"/>
          <p:nvPr/>
        </p:nvSpPr>
        <p:spPr>
          <a:xfrm>
            <a:off x="10470000" y="5287588"/>
            <a:ext cx="7134600" cy="17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Поездки по Европе
</a:t>
            </a:r>
            <a:pPr algn="l" indent="0" marL="0">
              <a:lnSpc>
                <a:spcPct val="100000"/>
              </a:lnSpc>
              <a:buNone/>
            </a:pPr>
            <a:r>
              <a:rPr lang="en-US" sz="27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юности он путешествовал по Франции и Бельгии, где видел новые города, дороги и людей. Эти впечатления помогали ему создавать живые описания мест и сцен.
</a:t>
            </a:r>
            <a:endParaRPr lang="en-US" sz="2775" dirty="0"/>
          </a:p>
        </p:txBody>
      </p:sp>
      <p:sp>
        <p:nvSpPr>
          <p:cNvPr id="11" name="Text 4"/>
          <p:cNvSpPr txBox="1"/>
          <p:nvPr/>
        </p:nvSpPr>
        <p:spPr>
          <a:xfrm>
            <a:off x="10470000" y="7293400"/>
            <a:ext cx="7134600" cy="17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Дальние маршруты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Позже он побывал в США и странах Тихого океана. Путешествия дали ему темы для книг и сделали его сюжеты более разнообразными и убедительными.
</a:t>
            </a:r>
            <a:endParaRPr lang="en-US" sz="2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8950" y="2756271"/>
            <a:ext cx="9453600" cy="526258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461100" y="2888875"/>
            <a:ext cx="4800600" cy="526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даты показывают путь от шотландского детства к мировому признанию и поздней жизни в Тихом океане.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известные книги Стивенсона появились в середине 1880-х, а затем его жизнь сместилась к Самоа.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1092450" y="438150"/>
            <a:ext cx="1610310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даты жизни и творчества
</a:t>
            </a:r>
            <a:endParaRPr lang="en-US" sz="5000" dirty="0"/>
          </a:p>
        </p:txBody>
      </p:sp>
      <p:sp>
        <p:nvSpPr>
          <p:cNvPr id="9" name="Text 3"/>
          <p:cNvSpPr txBox="1"/>
          <p:nvPr/>
        </p:nvSpPr>
        <p:spPr>
          <a:xfrm>
            <a:off x="7811749" y="8183125"/>
            <a:ext cx="8950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Биографические сведения о Р. Л. Стивенсоне
</a:t>
            </a:r>
            <a:endParaRPr lang="en-US" sz="1454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9125" y="3234319"/>
            <a:ext cx="711300" cy="711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91281" y="3234319"/>
            <a:ext cx="622388" cy="711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8125" y="6651824"/>
            <a:ext cx="753300" cy="60264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91281" y="6582569"/>
            <a:ext cx="622388" cy="7113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207850" y="791650"/>
            <a:ext cx="138723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Стивенсон стал писателем
</a:t>
            </a:r>
            <a:endParaRPr lang="en-US" sz="5000" dirty="0"/>
          </a:p>
        </p:txBody>
      </p:sp>
      <p:sp>
        <p:nvSpPr>
          <p:cNvPr id="8" name="Text 1"/>
          <p:cNvSpPr txBox="1"/>
          <p:nvPr/>
        </p:nvSpPr>
        <p:spPr>
          <a:xfrm>
            <a:off x="2006875" y="3234250"/>
            <a:ext cx="6855300" cy="7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тексты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978425" y="4301425"/>
            <a:ext cx="78837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Стивенсон начинал с коротких очерков, рассказов и публикаций для журналов. Такой формат помог ему научиться быстро строить сцену и удерживать внимание читателя.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10464575" y="3234250"/>
            <a:ext cx="6855300" cy="7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Ясный язык
</a:t>
            </a:r>
            <a:endParaRPr lang="en-US" sz="2800" dirty="0"/>
          </a:p>
        </p:txBody>
      </p:sp>
      <p:sp>
        <p:nvSpPr>
          <p:cNvPr id="11" name="Text 4"/>
          <p:cNvSpPr txBox="1"/>
          <p:nvPr/>
        </p:nvSpPr>
        <p:spPr>
          <a:xfrm>
            <a:off x="9436125" y="4301450"/>
            <a:ext cx="78837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 ценил точные слова и понятные предложения. Благодаря этому его тексты легко читать, а смысл эпизодов остаётся ясным даже при напряжённом сюжете.
</a:t>
            </a:r>
            <a:endParaRPr lang="en-US" sz="2400" dirty="0"/>
          </a:p>
        </p:txBody>
      </p:sp>
      <p:sp>
        <p:nvSpPr>
          <p:cNvPr id="12" name="Text 5"/>
          <p:cNvSpPr txBox="1"/>
          <p:nvPr/>
        </p:nvSpPr>
        <p:spPr>
          <a:xfrm>
            <a:off x="2006875" y="6597425"/>
            <a:ext cx="6855300" cy="7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Живые диалоги
</a:t>
            </a:r>
            <a:endParaRPr lang="en-US" sz="2800" dirty="0"/>
          </a:p>
        </p:txBody>
      </p:sp>
      <p:sp>
        <p:nvSpPr>
          <p:cNvPr id="13" name="Text 6"/>
          <p:cNvSpPr txBox="1"/>
          <p:nvPr/>
        </p:nvSpPr>
        <p:spPr>
          <a:xfrm>
            <a:off x="978425" y="7671225"/>
            <a:ext cx="78837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книгах Стивенсона герои много разговаривают, спорят и раскрывают характер через речь. Диалоги делают историю динамичной и помогают лучше понять отношения между персонажами.
</a:t>
            </a:r>
            <a:endParaRPr lang="en-US" sz="2400" dirty="0"/>
          </a:p>
        </p:txBody>
      </p:sp>
      <p:sp>
        <p:nvSpPr>
          <p:cNvPr id="14" name="Text 7"/>
          <p:cNvSpPr txBox="1"/>
          <p:nvPr/>
        </p:nvSpPr>
        <p:spPr>
          <a:xfrm>
            <a:off x="10464575" y="6597425"/>
            <a:ext cx="6855300" cy="7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Напряжение и действие
</a:t>
            </a:r>
            <a:endParaRPr lang="en-US" sz="2800" dirty="0"/>
          </a:p>
        </p:txBody>
      </p:sp>
      <p:sp>
        <p:nvSpPr>
          <p:cNvPr id="15" name="Text 8"/>
          <p:cNvSpPr txBox="1"/>
          <p:nvPr/>
        </p:nvSpPr>
        <p:spPr>
          <a:xfrm>
            <a:off x="9436125" y="7671225"/>
            <a:ext cx="78837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строил сцены так, чтобы события быстро менялись и читатель ждал следующего шага. Это создаёт ощущение опасности, тайны и постоянного движения.
</a:t>
            </a:r>
            <a:endParaRPr lang="en-US" sz="2400" dirty="0"/>
          </a:p>
        </p:txBody>
      </p:sp>
      <p:sp>
        <p:nvSpPr>
          <p:cNvPr id="16" name="Text 9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6250" y="2647833"/>
            <a:ext cx="10121400" cy="483743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396800" y="895200"/>
            <a:ext cx="6364800" cy="84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известные книги Стивенсона
</a:t>
            </a:r>
            <a:pPr algn="l" indent="0" marL="0">
              <a:lnSpc>
                <a:spcPct val="120000"/>
              </a:lnSpc>
              <a:buNone/>
            </a:pPr>
            <a:r>
              <a:rPr lang="en-US" sz="2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произведения показывают, насколько по-разному Стивенсон умел рассказывать истории, сохраняя интерес и напряжение.
</a:t>
            </a:r>
            <a:pPr algn="l" indent="0" marL="0">
              <a:lnSpc>
                <a:spcPct val="150041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Стивенсона разные сюжеты, но в каждом есть риск, испытания и сильные характеры.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2273375" y="9886100"/>
            <a:ext cx="82044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Р. Л. Стивенсона
</a:t>
            </a:r>
            <a:endParaRPr lang="en-US" sz="1454" dirty="0"/>
          </a:p>
        </p:txBody>
      </p:sp>
      <p:sp>
        <p:nvSpPr>
          <p:cNvPr id="6" name="Text 2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7075" y="1879782"/>
            <a:ext cx="8490900" cy="43117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19050" y="1879807"/>
            <a:ext cx="8490900" cy="431178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2524" y="9607900"/>
            <a:ext cx="2706000" cy="4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669325" y="6327889"/>
            <a:ext cx="8212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Мальчик, который нашёл карту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Джим Хокинс сначала живёт обычной жизнью в трактире, а потом случайно оказывается втянут в опасную историю. Старая карта меняет всё и открывает путь к поиску сокровищ. Так начинается настоящее морское приключение.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9458400" y="6327889"/>
            <a:ext cx="8212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Пираты, остров и легенда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страницах романа появляются пиратский корабль, остров, спрятанный клад и Джон Сильвер — герой, которого невозможно забыть. Именно эта книга сделала образы карты сокровищ и пиратского приключения особенно популярными.
</a:t>
            </a:r>
            <a:endParaRPr lang="en-US" sz="2800" dirty="0"/>
          </a:p>
        </p:txBody>
      </p:sp>
      <p:sp>
        <p:nvSpPr>
          <p:cNvPr id="10" name="Text 3"/>
          <p:cNvSpPr txBox="1"/>
          <p:nvPr/>
        </p:nvSpPr>
        <p:spPr>
          <a:xfrm>
            <a:off x="2207850" y="399425"/>
            <a:ext cx="13872300" cy="129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«Treasure Island»: самая знаменитая книга писателя
</a:t>
            </a:r>
            <a:endParaRPr lang="en-US" sz="5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55991" y="973064"/>
            <a:ext cx="10121400" cy="834087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1200" y="777850"/>
            <a:ext cx="6723600" cy="83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«Treasure Island» в ключевых шагах
</a:t>
            </a:r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в романе показывает путь Джима Хокинса от тихой жизни к испытаниям и обратно.
</a:t>
            </a:r>
            <a:endParaRPr lang="en-US" sz="5000" dirty="0"/>
          </a:p>
        </p:txBody>
      </p:sp>
      <p:sp>
        <p:nvSpPr>
          <p:cNvPr id="6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A1E2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80784" y="2400"/>
            <a:ext cx="8304081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683400" y="1548575"/>
            <a:ext cx="8360400" cy="191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Джон Сильвер и другие яркие герои
</a:t>
            </a:r>
            <a:endParaRPr lang="en-US" sz="5000" dirty="0"/>
          </a:p>
        </p:txBody>
      </p:sp>
      <p:sp>
        <p:nvSpPr>
          <p:cNvPr id="11" name="Text 2"/>
          <p:cNvSpPr txBox="1"/>
          <p:nvPr/>
        </p:nvSpPr>
        <p:spPr>
          <a:xfrm>
            <a:off x="683400" y="3732400"/>
            <a:ext cx="8740800" cy="12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Джон Сильвер
</a:t>
            </a:r>
            <a:pPr algn="l" indent="0" marL="0">
              <a:lnSpc>
                <a:spcPct val="100000"/>
              </a:lnSpc>
              <a:buNone/>
            </a:pPr>
            <a:r>
              <a:rPr lang="en-US" sz="12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один из самых запоминающихся пиратов в мировой литературе. Он умеет быть вежливым, опасным и убедительным одновременно, поэтому читатель всё время гадает, можно ли ему доверять.
</a:t>
            </a:r>
            <a:endParaRPr lang="en-US" sz="2461" dirty="0"/>
          </a:p>
        </p:txBody>
      </p:sp>
      <p:sp>
        <p:nvSpPr>
          <p:cNvPr id="12" name="Text 3"/>
          <p:cNvSpPr txBox="1"/>
          <p:nvPr/>
        </p:nvSpPr>
        <p:spPr>
          <a:xfrm>
            <a:off x="683400" y="5169796"/>
            <a:ext cx="8740800" cy="12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Джим Хокинс
</a:t>
            </a:r>
            <a:pPr algn="l" indent="0" marL="0">
              <a:lnSpc>
                <a:spcPct val="100000"/>
              </a:lnSpc>
              <a:buNone/>
            </a:pPr>
            <a:r>
              <a:rPr lang="en-US" sz="12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Джим — любознательный и смелый мальчик, который постепенно становится взрослее. Опасное путешествие учит его принимать решения и отвечать за свои поступки.
</a:t>
            </a:r>
            <a:endParaRPr lang="en-US" sz="2461" dirty="0"/>
          </a:p>
        </p:txBody>
      </p:sp>
      <p:sp>
        <p:nvSpPr>
          <p:cNvPr id="13" name="Text 4"/>
          <p:cNvSpPr txBox="1"/>
          <p:nvPr/>
        </p:nvSpPr>
        <p:spPr>
          <a:xfrm>
            <a:off x="683400" y="6607196"/>
            <a:ext cx="8740800" cy="12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Доктор Ливси
</a:t>
            </a:r>
            <a:pPr algn="l" indent="0" marL="0">
              <a:lnSpc>
                <a:spcPct val="100000"/>
              </a:lnSpc>
              <a:buNone/>
            </a:pPr>
            <a:r>
              <a:rPr lang="en-US" sz="12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Доктор Ливси показывает разум, спокойствие и верность друзьям. Он помогает героям не терять самообладание, когда вокруг становится по-настоящему опасно.
</a:t>
            </a:r>
            <a:endParaRPr lang="en-US" sz="2461" dirty="0"/>
          </a:p>
        </p:txBody>
      </p:sp>
      <p:sp>
        <p:nvSpPr>
          <p:cNvPr id="14" name="Text 5"/>
          <p:cNvSpPr txBox="1"/>
          <p:nvPr/>
        </p:nvSpPr>
        <p:spPr>
          <a:xfrm>
            <a:off x="683400" y="8044599"/>
            <a:ext cx="8740800" cy="12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Сквайр Трелони
</a:t>
            </a:r>
            <a:pPr algn="l" indent="0" marL="0">
              <a:lnSpc>
                <a:spcPct val="100000"/>
              </a:lnSpc>
              <a:buNone/>
            </a:pPr>
            <a:r>
              <a:rPr lang="en-US" sz="12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Трелони добавляет в историю энергию и движение, потому что именно он помогает организовать плавание. Вместе с другими героями он делает сюжет более живым и многогранным.
</a:t>
            </a:r>
            <a:endParaRPr lang="en-US" sz="2461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8950" y="2756271"/>
            <a:ext cx="9453600" cy="526258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461100" y="2888875"/>
            <a:ext cx="4800600" cy="526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мотивы особенно заметны в его самых известных произведениях и помогают герою пройти испытание, а читателю — увидеть нравственный выбор.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Преобладают приключение и путь, но смысл историй раскрывается через проверку характера и моральный выбор.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1092450" y="438150"/>
            <a:ext cx="1610310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Темы, которые встречаются в книгах Стивенсона
</a:t>
            </a:r>
            <a:endParaRPr lang="en-US" sz="5000" dirty="0"/>
          </a:p>
        </p:txBody>
      </p:sp>
      <p:sp>
        <p:nvSpPr>
          <p:cNvPr id="9" name="Text 3"/>
          <p:cNvSpPr txBox="1"/>
          <p:nvPr/>
        </p:nvSpPr>
        <p:spPr>
          <a:xfrm>
            <a:off x="7811749" y="8183125"/>
            <a:ext cx="8950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902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ключевых произведений Р. Л. Стивенсона: «Treasure Island», «Kidnapped», «Strange Case of Dr Jekyll and Mr Hyde». Интерпретация тематических мотивов.
</a:t>
            </a:r>
            <a:endParaRPr lang="en-US" sz="90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E2D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36075" y="405700"/>
            <a:ext cx="13187700" cy="16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«Dr Jekyll and Mr Hyde»: история о двойной стороне человека
</a:t>
            </a:r>
            <a:endParaRPr lang="en-US" sz="5000" dirty="0"/>
          </a:p>
        </p:txBody>
      </p:sp>
      <p:sp>
        <p:nvSpPr>
          <p:cNvPr id="8" name="Text 1"/>
          <p:cNvSpPr txBox="1"/>
          <p:nvPr/>
        </p:nvSpPr>
        <p:spPr>
          <a:xfrm>
            <a:off x="1441600" y="2504000"/>
            <a:ext cx="46095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Учёный и эксперимент
</a:t>
            </a:r>
            <a:pPr algn="l" indent="0" marL="0">
              <a:lnSpc>
                <a:spcPct val="100000"/>
              </a:lnSpc>
              <a:buNone/>
            </a:pPr>
            <a:r>
              <a:rPr lang="en-US" sz="11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Доктор Генри Джекил стремится понять природу человека и отделить в себе добро от зла. Его научный опыт сначала кажется смелой идеей, но быстро оборачивается опасностью и потерей контроля.
</a:t>
            </a:r>
            <a:endParaRPr lang="en-US" sz="2351" dirty="0"/>
          </a:p>
        </p:txBody>
      </p:sp>
      <p:sp>
        <p:nvSpPr>
          <p:cNvPr id="9" name="Text 2"/>
          <p:cNvSpPr txBox="1"/>
          <p:nvPr/>
        </p:nvSpPr>
        <p:spPr>
          <a:xfrm>
            <a:off x="1441600" y="5988850"/>
            <a:ext cx="46095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Тайна и напряжение
</a:t>
            </a:r>
            <a:pPr algn="l" indent="0" marL="0">
              <a:lnSpc>
                <a:spcPct val="100000"/>
              </a:lnSpc>
              <a:buNone/>
            </a:pPr>
            <a:r>
              <a:rPr lang="en-US" sz="11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7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построена как загадка: читатель постепенно узнаёт правду через письма, разговоры и странные события. Такой приём делает историю напряжённой и заставляет внимательно следить за каждой деталью.
</a:t>
            </a:r>
            <a:endParaRPr lang="en-US" sz="2245" dirty="0"/>
          </a:p>
        </p:txBody>
      </p:sp>
      <p:sp>
        <p:nvSpPr>
          <p:cNvPr id="10" name="Text 3"/>
          <p:cNvSpPr txBox="1"/>
          <p:nvPr/>
        </p:nvSpPr>
        <p:spPr>
          <a:xfrm>
            <a:off x="12126550" y="4296750"/>
            <a:ext cx="46095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Хайда
</a:t>
            </a:r>
            <a:pPr algn="l" indent="0" marL="0">
              <a:lnSpc>
                <a:spcPct val="100000"/>
              </a:lnSpc>
              <a:buNone/>
            </a:pPr>
            <a:r>
              <a:rPr lang="en-US" sz="21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Мистер Хайд становится внешним выражением тёмной стороны личности Джекила. Он вызывает страх и недоверие, потому что действует жестоко, скрытно и будто не знает никаких нравственных ограничений.
</a:t>
            </a:r>
            <a:endParaRPr lang="en-US" sz="2138" dirty="0"/>
          </a:p>
        </p:txBody>
      </p:sp>
      <p:sp>
        <p:nvSpPr>
          <p:cNvPr id="11" name="Text 4"/>
          <p:cNvSpPr txBox="1"/>
          <p:nvPr/>
        </p:nvSpPr>
        <p:spPr>
          <a:xfrm>
            <a:off x="12126550" y="7764375"/>
            <a:ext cx="46095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для читателя
</a:t>
            </a:r>
            <a:pPr algn="l" indent="0" marL="0">
              <a:lnSpc>
                <a:spcPct val="100000"/>
              </a:lnSpc>
              <a:buNone/>
            </a:pPr>
            <a:r>
              <a:rPr lang="en-US" sz="12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Стивенсон показывает, что человек отвечает за свои поступки, даже если хочет спрятать слабости. Поэтому имя Mr Hyde стало символом скрытой плохой стороны характера.
</a:t>
            </a:r>
            <a:endParaRPr lang="en-US" sz="2519" dirty="0"/>
          </a:p>
        </p:txBody>
      </p:sp>
      <p:sp>
        <p:nvSpPr>
          <p:cNvPr id="12" name="Text 5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73550" y="6533610"/>
            <a:ext cx="16931100" cy="375328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83400" y="419100"/>
            <a:ext cx="14556600" cy="22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на Самоа
</a:t>
            </a:r>
            <a:endParaRPr lang="en-US" sz="5000" dirty="0"/>
          </a:p>
        </p:txBody>
      </p:sp>
      <p:sp>
        <p:nvSpPr>
          <p:cNvPr id="10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700" dirty="0"/>
          </a:p>
        </p:txBody>
      </p:sp>
      <p:sp>
        <p:nvSpPr>
          <p:cNvPr id="11" name="Text 2"/>
          <p:cNvSpPr txBox="1"/>
          <p:nvPr/>
        </p:nvSpPr>
        <p:spPr>
          <a:xfrm>
            <a:off x="1166681" y="3429413"/>
            <a:ext cx="4691100" cy="28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Переезд ради здоровья
</a:t>
            </a:r>
            <a:pPr algn="l" indent="0" marL="0">
              <a:lnSpc>
                <a:spcPct val="100000"/>
              </a:lnSpc>
              <a:buNone/>
            </a:pPr>
            <a:r>
              <a:rPr lang="en-US" sz="2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1888 году Стивенсон оставил Европу и отправился на Самоа, потому что его здоровье требовало более мягкого климата. Этот переезд изменил его повседневную жизнь и рабочий ритм.
</a:t>
            </a:r>
            <a:endParaRPr lang="en-US" sz="2900" dirty="0"/>
          </a:p>
        </p:txBody>
      </p:sp>
      <p:sp>
        <p:nvSpPr>
          <p:cNvPr id="12" name="Text 3"/>
          <p:cNvSpPr txBox="1"/>
          <p:nvPr/>
        </p:nvSpPr>
        <p:spPr>
          <a:xfrm>
            <a:off x="6793508" y="3429413"/>
            <a:ext cx="4691100" cy="28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Туситала — «рассказчик историй»
</a:t>
            </a:r>
            <a:pPr algn="l" indent="0" marL="0">
              <a:lnSpc>
                <a:spcPct val="100000"/>
              </a:lnSpc>
              <a:buNone/>
            </a:pPr>
            <a:r>
              <a:rPr lang="en-US" sz="26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острове местные жители называли писателя Туситала. Это имя подчёркивало его талант рассказчика и уважение, которое он заслужил благодаря интересу к людям, их обычаям и устным историям.
</a:t>
            </a:r>
            <a:endParaRPr lang="en-US" sz="2605" dirty="0"/>
          </a:p>
        </p:txBody>
      </p:sp>
      <p:sp>
        <p:nvSpPr>
          <p:cNvPr id="13" name="Text 4"/>
          <p:cNvSpPr txBox="1"/>
          <p:nvPr/>
        </p:nvSpPr>
        <p:spPr>
          <a:xfrm>
            <a:off x="12427583" y="3429413"/>
            <a:ext cx="4691100" cy="28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впечатления
</a:t>
            </a:r>
            <a:pPr algn="l" indent="0" marL="0">
              <a:lnSpc>
                <a:spcPct val="100000"/>
              </a:lnSpc>
              <a:buNone/>
            </a:pPr>
            <a:r>
              <a:rPr lang="en-US" sz="2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Тропическая природа, островные дороги и общение с местными жителями стали для Стивенсона важным источником вдохновения. На Самоа он продолжал писать прозу и стихи, сохраняя прежнюю творческую энергию.
</a:t>
            </a:r>
            <a:endParaRPr lang="en-US" sz="2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55991" y="3334226"/>
            <a:ext cx="10121400" cy="32299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200" y="777850"/>
            <a:ext cx="6723600" cy="83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Места, которые повлияли на его книги
</a:t>
            </a:r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места жизни Стивенсона давали ему новые сюжеты, образы и атмосферу для приключенческих историй.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Личный опыт путешествий помог Стивенсону делать вымышленные миры убедительными и яркими.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9026589" y="9760300"/>
            <a:ext cx="8950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Биографические сведения о Р. Л. Стивенсоне.
</a:t>
            </a:r>
            <a:endParaRPr lang="en-US" sz="1454" dirty="0"/>
          </a:p>
        </p:txBody>
      </p:sp>
      <p:sp>
        <p:nvSpPr>
          <p:cNvPr id="6" name="Text 2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A1E2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700" dirty="0"/>
          </a:p>
        </p:txBody>
      </p:sp>
      <p:sp>
        <p:nvSpPr>
          <p:cNvPr id="9" name="Text 1"/>
          <p:cNvSpPr txBox="1"/>
          <p:nvPr/>
        </p:nvSpPr>
        <p:spPr>
          <a:xfrm>
            <a:off x="683400" y="1548575"/>
            <a:ext cx="8360400" cy="191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стиля Стивенсона
</a:t>
            </a:r>
            <a:endParaRPr lang="en-US" sz="5000" dirty="0"/>
          </a:p>
        </p:txBody>
      </p:sp>
      <p:sp>
        <p:nvSpPr>
          <p:cNvPr id="10" name="Text 2"/>
          <p:cNvSpPr txBox="1"/>
          <p:nvPr/>
        </p:nvSpPr>
        <p:spPr>
          <a:xfrm>
            <a:off x="683400" y="3732400"/>
            <a:ext cx="8740800" cy="12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фраза
</a:t>
            </a:r>
            <a:pPr algn="l" indent="0" marL="0">
              <a:lnSpc>
                <a:spcPct val="100000"/>
              </a:lnSpc>
              <a:buNone/>
            </a:pPr>
            <a:r>
              <a:rPr lang="en-US" sz="12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Стивенсон предпочитает ясные и сжатые предложения, поэтому текст читается легко и быстро. Даже сложные события он описывает так, чтобы читатель сразу понимал, что происходит.
</a:t>
            </a:r>
            <a:endParaRPr lang="en-US" sz="2461" dirty="0"/>
          </a:p>
        </p:txBody>
      </p:sp>
      <p:sp>
        <p:nvSpPr>
          <p:cNvPr id="11" name="Text 3"/>
          <p:cNvSpPr txBox="1"/>
          <p:nvPr/>
        </p:nvSpPr>
        <p:spPr>
          <a:xfrm>
            <a:off x="1308350" y="5169796"/>
            <a:ext cx="8740800" cy="12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Живой диалог
</a:t>
            </a:r>
            <a:pPr algn="l" indent="0" marL="0">
              <a:lnSpc>
                <a:spcPct val="100000"/>
              </a:lnSpc>
              <a:buNone/>
            </a:pPr>
            <a:r>
              <a:rPr lang="en-US" sz="12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его книгах герои много говорят друг с другом, и через диалоги раскрываются характеры, намерения и напряжение. Благодаря этому сцены выглядят естественно и движутся без лишних остановок.
</a:t>
            </a:r>
            <a:endParaRPr lang="en-US" sz="2461" dirty="0"/>
          </a:p>
        </p:txBody>
      </p:sp>
      <p:sp>
        <p:nvSpPr>
          <p:cNvPr id="12" name="Text 4"/>
          <p:cNvSpPr txBox="1"/>
          <p:nvPr/>
        </p:nvSpPr>
        <p:spPr>
          <a:xfrm>
            <a:off x="1920850" y="6607196"/>
            <a:ext cx="8740800" cy="12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Сильное действие
</a:t>
            </a:r>
            <a:pPr algn="l" indent="0" marL="0">
              <a:lnSpc>
                <a:spcPct val="100000"/>
              </a:lnSpc>
              <a:buNone/>
            </a:pPr>
            <a:r>
              <a:rPr lang="en-US" sz="12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часто выбирает точные глаголы, которые передают движение, опасность и внезапные повороты сюжета. Это помогает создавать ощущение, что события разворачиваются прямо перед глазами.
</a:t>
            </a:r>
            <a:endParaRPr lang="en-US" sz="2461" dirty="0"/>
          </a:p>
        </p:txBody>
      </p:sp>
      <p:sp>
        <p:nvSpPr>
          <p:cNvPr id="13" name="Text 5"/>
          <p:cNvSpPr txBox="1"/>
          <p:nvPr/>
        </p:nvSpPr>
        <p:spPr>
          <a:xfrm>
            <a:off x="2520825" y="8044599"/>
            <a:ext cx="8740800" cy="12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Яркие характеры
</a:t>
            </a:r>
            <a:pPr algn="l" indent="0" marL="0">
              <a:lnSpc>
                <a:spcPct val="100000"/>
              </a:lnSpc>
              <a:buNone/>
            </a:pPr>
            <a:r>
              <a:rPr lang="en-US" sz="11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герой запоминается одной заметной чертой: смелостью, хитростью, любопытством или верностью. Такие персонажи легко различимы и быстро становятся для читателя живыми и убедительными.
</a:t>
            </a:r>
            <a:endParaRPr lang="en-US" sz="2343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8950" y="2756271"/>
            <a:ext cx="9453600" cy="526258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461100" y="2888875"/>
            <a:ext cx="4800600" cy="526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23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Приключенческий сюжет у Стивенсона помогает удерживать внимание, а знакомые ситуации делают чтение понятным даже при изучении английского языка.
</a:t>
            </a:r>
            <a:pPr algn="l" indent="0" marL="0">
              <a:lnSpc>
                <a:spcPct val="150041"/>
              </a:lnSpc>
              <a:buNone/>
            </a:pPr>
            <a:r>
              <a:rPr lang="en-US" sz="23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3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Сильнее всего школьников привлекают движение, необычные события и ясные персонажи, поэтому «Treasure Island» и «Kidnapped» остаются особенно популярными.
</a:t>
            </a:r>
            <a:endParaRPr lang="en-US" sz="2302" dirty="0"/>
          </a:p>
        </p:txBody>
      </p:sp>
      <p:sp>
        <p:nvSpPr>
          <p:cNvPr id="7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1092450" y="438150"/>
            <a:ext cx="1610310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книги Стивенсона интересны школьникам
</a:t>
            </a:r>
            <a:endParaRPr lang="en-US" sz="5000" dirty="0"/>
          </a:p>
        </p:txBody>
      </p:sp>
      <p:sp>
        <p:nvSpPr>
          <p:cNvPr id="9" name="Text 3"/>
          <p:cNvSpPr txBox="1"/>
          <p:nvPr/>
        </p:nvSpPr>
        <p:spPr>
          <a:xfrm>
            <a:off x="7811749" y="8183125"/>
            <a:ext cx="8950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27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Педагогическая интерпретация особенностей произведений Р. Л. Стивенсона для школьного чтения.
</a:t>
            </a:r>
            <a:endParaRPr lang="en-US" sz="1427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86773" y="2552146"/>
            <a:ext cx="632400" cy="5621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86773" y="4501608"/>
            <a:ext cx="632400" cy="5621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86773" y="6564115"/>
            <a:ext cx="632400" cy="5059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695773" y="8544263"/>
            <a:ext cx="614400" cy="6144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119900" y="992150"/>
            <a:ext cx="16311000" cy="11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Стивенсон и чтение на уроке английского
</a:t>
            </a:r>
            <a:endParaRPr lang="en-US" sz="5000" dirty="0"/>
          </a:p>
        </p:txBody>
      </p:sp>
      <p:sp>
        <p:nvSpPr>
          <p:cNvPr id="12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700" dirty="0"/>
          </a:p>
        </p:txBody>
      </p:sp>
      <p:sp>
        <p:nvSpPr>
          <p:cNvPr id="13" name="Text 2"/>
          <p:cNvSpPr txBox="1"/>
          <p:nvPr/>
        </p:nvSpPr>
        <p:spPr>
          <a:xfrm>
            <a:off x="3225450" y="2134375"/>
            <a:ext cx="952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слова
</a:t>
            </a:r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Тексты Стивенсона помогают запоминать лексику по темам adventure, island, treasure и danger. Слова встречаются в понятном сюжете, поэтому они легче связываются с действием и образами.
</a:t>
            </a:r>
            <a:endParaRPr lang="en-US" sz="2800" dirty="0"/>
          </a:p>
        </p:txBody>
      </p:sp>
      <p:sp>
        <p:nvSpPr>
          <p:cNvPr id="14" name="Text 3"/>
          <p:cNvSpPr txBox="1"/>
          <p:nvPr/>
        </p:nvSpPr>
        <p:spPr>
          <a:xfrm>
            <a:off x="3225450" y="4102772"/>
            <a:ext cx="952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Морская лексика
</a:t>
            </a:r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его произведениях часто появляются ship, sea, pirate и captain. Такая лексика особенно полезна на уроке, потому что сразу связана с событиями, героями и движением сюжета.
</a:t>
            </a:r>
            <a:endParaRPr lang="en-US" sz="2800" dirty="0"/>
          </a:p>
        </p:txBody>
      </p:sp>
      <p:sp>
        <p:nvSpPr>
          <p:cNvPr id="15" name="Text 4"/>
          <p:cNvSpPr txBox="1"/>
          <p:nvPr/>
        </p:nvSpPr>
        <p:spPr>
          <a:xfrm>
            <a:off x="3225450" y="6150656"/>
            <a:ext cx="952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Понятные отношения
</a:t>
            </a:r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friendship, friend, brave и loyal школьники видят не только слова, но и человеческие отношения. Это помогает обсуждать характеры героев и понимать, почему они поступают именно так.
</a:t>
            </a:r>
            <a:endParaRPr lang="en-US" sz="2800" dirty="0"/>
          </a:p>
        </p:txBody>
      </p:sp>
      <p:sp>
        <p:nvSpPr>
          <p:cNvPr id="16" name="Text 5"/>
          <p:cNvSpPr txBox="1"/>
          <p:nvPr/>
        </p:nvSpPr>
        <p:spPr>
          <a:xfrm>
            <a:off x="3225450" y="8198552"/>
            <a:ext cx="952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с опорой на сюжет
</a:t>
            </a:r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Приключения Стивенсона легко следить по действиям героев, поэтому смысл остаётся понятным даже при ограниченном словаре. Это делает книги удобными для чтения в классе и дома.
</a:t>
            </a:r>
            <a:endParaRPr lang="en-US" sz="2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1275" y="2118335"/>
            <a:ext cx="7900200" cy="539281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86625" y="2083614"/>
            <a:ext cx="7900200" cy="542367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508325" y="341300"/>
            <a:ext cx="172098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Последние годы и память о писателе
</a:t>
            </a:r>
            <a:endParaRPr lang="en-US" sz="5000" dirty="0"/>
          </a:p>
        </p:txBody>
      </p:sp>
      <p:sp>
        <p:nvSpPr>
          <p:cNvPr id="7" name="Text 2"/>
          <p:cNvSpPr txBox="1"/>
          <p:nvPr/>
        </p:nvSpPr>
        <p:spPr>
          <a:xfrm>
            <a:off x="1101270" y="7874897"/>
            <a:ext cx="7900105" cy="12957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Последний дом на Самоа
</a:t>
            </a:r>
            <a:pPr algn="l" indent="0" marL="0">
              <a:lnSpc>
                <a:spcPct val="90000"/>
              </a:lnSpc>
              <a:buNone/>
            </a:pPr>
            <a:r>
              <a:rPr lang="en-US" sz="20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последние годы Стивенсон жил на Самоа и продолжал работать, несмотря на слабое здоровье. Он писал среди тропической природы и оставался важной фигурой для местных жителей. После его смерти остров навсегда сохранил память о писателе и его имени.
</a:t>
            </a:r>
            <a:endParaRPr lang="en-US" sz="2086" dirty="0"/>
          </a:p>
        </p:txBody>
      </p:sp>
      <p:sp>
        <p:nvSpPr>
          <p:cNvPr id="8" name="Text 3"/>
          <p:cNvSpPr txBox="1"/>
          <p:nvPr/>
        </p:nvSpPr>
        <p:spPr>
          <a:xfrm>
            <a:off x="9286625" y="7874897"/>
            <a:ext cx="7900105" cy="12957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Могила на горе Веа
</a:t>
            </a:r>
            <a:pPr algn="l" indent="0" marL="0">
              <a:lnSpc>
                <a:spcPct val="90000"/>
              </a:lnSpc>
              <a:buNone/>
            </a:pPr>
            <a:r>
              <a:rPr lang="en-US" sz="20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Стивенсона похоронили на горе Веа, откуда открывается вид на океан и острова. На его могиле есть надпись, связанная с морем и возвращением домой. Это место стало памятным для читателей, путешественников и всех, кто любит его книги.
</a:t>
            </a:r>
            <a:endParaRPr lang="en-US" sz="2086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DCA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700" dirty="0"/>
          </a:p>
        </p:txBody>
      </p:sp>
      <p:sp>
        <p:nvSpPr>
          <p:cNvPr id="9" name="Text 1"/>
          <p:cNvSpPr txBox="1"/>
          <p:nvPr/>
        </p:nvSpPr>
        <p:spPr>
          <a:xfrm>
            <a:off x="3201000" y="817850"/>
            <a:ext cx="118860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 о Р. Л. Стивенсоне
</a:t>
            </a:r>
            <a:endParaRPr lang="en-US" sz="5000" dirty="0"/>
          </a:p>
        </p:txBody>
      </p:sp>
      <p:sp>
        <p:nvSpPr>
          <p:cNvPr id="10" name="Text 2"/>
          <p:cNvSpPr txBox="1"/>
          <p:nvPr/>
        </p:nvSpPr>
        <p:spPr>
          <a:xfrm>
            <a:off x="2199250" y="3010050"/>
            <a:ext cx="6725100" cy="27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Приключение и смысл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Стивенсон умел писать захватывающие истории, но за действием всегда скрывал важные вопросы о выборе, честности и ответственности. Поэтому его книги интересно читать и обсуждать.
</a:t>
            </a:r>
            <a:endParaRPr lang="en-US" sz="3000" dirty="0"/>
          </a:p>
        </p:txBody>
      </p:sp>
      <p:sp>
        <p:nvSpPr>
          <p:cNvPr id="11" name="Text 3"/>
          <p:cNvSpPr txBox="1"/>
          <p:nvPr/>
        </p:nvSpPr>
        <p:spPr>
          <a:xfrm>
            <a:off x="2199250" y="6289071"/>
            <a:ext cx="6725100" cy="27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Понятный, живой язык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сцены, диалоги и динамичный сюжет делают книги Стивенсона удобными для чтения. Даже сложные идеи в них подаются ясно и без лишней тяжести.
</a:t>
            </a:r>
            <a:endParaRPr lang="en-US" sz="3000" dirty="0"/>
          </a:p>
        </p:txBody>
      </p:sp>
      <p:sp>
        <p:nvSpPr>
          <p:cNvPr id="12" name="Text 4"/>
          <p:cNvSpPr txBox="1"/>
          <p:nvPr/>
        </p:nvSpPr>
        <p:spPr>
          <a:xfrm>
            <a:off x="10879500" y="3010050"/>
            <a:ext cx="6725100" cy="27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Незабываемые герои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Джим Хокинс, Джон Сильвер, доктор Джекил и мистер Хайд стали известны во всём мире. Каждый из них показывает, как сильно характер влияет на поступки и судьбу.
</a:t>
            </a:r>
            <a:endParaRPr lang="en-US" sz="3000" dirty="0"/>
          </a:p>
        </p:txBody>
      </p:sp>
      <p:sp>
        <p:nvSpPr>
          <p:cNvPr id="13" name="Text 5"/>
          <p:cNvSpPr txBox="1"/>
          <p:nvPr/>
        </p:nvSpPr>
        <p:spPr>
          <a:xfrm>
            <a:off x="10879500" y="6289071"/>
            <a:ext cx="6725100" cy="27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Классик для разных возрастов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произведения читают дети, подростки и взрослые, потому что в них есть и приключение, и размышление. Именно это соединение сделало Стивенсона автором на все времена.
</a:t>
            </a:r>
            <a:endParaRPr lang="en-US" sz="3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34450" y="1830500"/>
            <a:ext cx="15619200" cy="53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почему Стивенсон остаётся классиком
</a:t>
            </a:r>
            <a:pPr algn="l" indent="0" marL="0">
              <a:lnSpc>
                <a:spcPct val="100000"/>
              </a:lnSpc>
              <a:buNone/>
            </a:pPr>
            <a:r>
              <a:rPr lang="en-US" sz="5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Р. Л. Стивенсон стал классиком, потому что умел соединять напряжённый сюжет, ярких героев и важные жизненные темы. Его книги и сегодня учат смелости, честности, дружбе и ответственности.
</a:t>
            </a:r>
            <a:endParaRPr lang="en-US" sz="5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2026-05-30T13:12:23Z</dcterms:created>
  <dcterms:modified xsi:type="dcterms:W3CDTF">2026-05-30T13:12:23Z</dcterms:modified>
</cp:coreProperties>
</file>