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637400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английского языка в современном мире
</a:t>
            </a:r>
            <a:pPr algn="l" indent="0" marL="0">
              <a:lnSpc>
                <a:spcPct val="100000"/>
              </a:lnSpc>
              <a:buNone/>
            </a:pPr>
            <a:r>
              <a:rPr lang="en-US" sz="32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как ключ к знаниям и возможностям в глобальном обществе.
</a:t>
            </a:r>
            <a:endParaRPr lang="en-US" sz="32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английского в истории и обществе
</a:t>
            </a:r>
            <a:endParaRPr lang="en-US" sz="3304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сформировался в Британии и распространился по всему миру благодаря империи и технологиям. Знание языка помогает общаться, учиться и работать на международном уровне.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276150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Древнеанглийский период (V–XI вв.)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языка на территории Британии с влиянием германских племён, становление первых литературных текстов.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2441125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Среднеанглийский период (XI–XV вв.)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с нормандским французским, появление произведений Джеффри Чосера и укрепление языка в литературе.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606100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время (XVI–XVIII вв.)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Возрождения и колонизации способствовали распространению английского и его обогащению новыми заимствованиями.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771075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английский (с XIX века)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влияния благодаря промышленной революции, науке и интернету, язык становится глобальным средством общения.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49300" y="139500"/>
            <a:ext cx="8534700" cy="11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развития английского языка
</a:t>
            </a:r>
            <a:endParaRPr lang="en-US" sz="3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969" y="1253727"/>
            <a:ext cx="2570322" cy="1232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808" y="1253727"/>
            <a:ext cx="2570322" cy="12324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519" y="1253727"/>
            <a:ext cx="2570322" cy="12324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пути изучения английского языка
</a:t>
            </a:r>
            <a:endParaRPr lang="en-US" sz="2938" dirty="0"/>
          </a:p>
        </p:txBody>
      </p:sp>
      <p:sp>
        <p:nvSpPr>
          <p:cNvPr id="10" name="Text 2"/>
          <p:cNvSpPr txBox="1"/>
          <p:nvPr/>
        </p:nvSpPr>
        <p:spPr>
          <a:xfrm>
            <a:off x="52467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обучение — основа знаний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467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школах дети получают первые знания грамматики и лексики, что создаёт фундамент для дальнейшего развития. Уроки снабжены методическими материалами и практикой.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18514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Онлайн-платформы и курсы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318514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ресурсы, такие как Duolingo и Skyeng, позволяют учиться самостоятельно и гибко, сочетая аудирование, чтение и разговорную практику в интерактивной форме.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1822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Развивающие хобби и клубы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1822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Просмотр фильмов, участие в языковых клубах и чтение книг помогают погрузиться в язык, улучшить понимание и научиться живому общению.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0600" y="1782327"/>
            <a:ext cx="4133400" cy="19007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способов изучения английского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разные подходы по длительности, стоимости, общению с носителями и эффективности.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Совмещение методов повышает эффективность освоения языка и позволяет достичь более высокого уровня владения.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Cambridge Assessment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500" y="1540580"/>
            <a:ext cx="318300" cy="2546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0825" y="3261000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21056" y="1533950"/>
            <a:ext cx="167438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8500" y="3267630"/>
            <a:ext cx="318300" cy="25464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249300" y="139500"/>
            <a:ext cx="85878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технологий в изучении английского
</a:t>
            </a:r>
            <a:endParaRPr lang="en-US" sz="3400" dirty="0"/>
          </a:p>
        </p:txBody>
      </p:sp>
      <p:sp>
        <p:nvSpPr>
          <p:cNvPr id="13" name="Text 2"/>
          <p:cNvSpPr txBox="1"/>
          <p:nvPr/>
        </p:nvSpPr>
        <p:spPr>
          <a:xfrm>
            <a:off x="1186800" y="142535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Онлайн-платформы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563450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Позволяют адаптировать уроки под индивидуальные потребности и обеспечивают интерактивность обучения.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5366475" y="3186800"/>
            <a:ext cx="3224700" cy="4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Видеоуроки и подкасты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250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улучшать восприятие речи и заучивать естественные выражения в живом общении.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5360950" y="1425350"/>
            <a:ext cx="32247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Мобильные приложения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4823525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Способствуют регулярной практике, сочетая грамматику, аудирование и расширение словарного запаса.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1186900" y="315240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Обучающие игры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6955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Робят процесс приятным и стимулируют мотивацию у подростков через игровые элементы.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6675" y="954486"/>
            <a:ext cx="4108200" cy="19457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25" y="954486"/>
            <a:ext cx="4108200" cy="19457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78825" y="162025"/>
            <a:ext cx="83778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8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знания английского языка
</a:t>
            </a:r>
            <a:endParaRPr lang="en-US" sz="3178" dirty="0"/>
          </a:p>
        </p:txBody>
      </p:sp>
      <p:sp>
        <p:nvSpPr>
          <p:cNvPr id="8" name="Text 2"/>
          <p:cNvSpPr txBox="1"/>
          <p:nvPr/>
        </p:nvSpPr>
        <p:spPr>
          <a:xfrm>
            <a:off x="4656675" y="2991850"/>
            <a:ext cx="41115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Карьерные перспективы и путешествия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56675" y="3551900"/>
            <a:ext cx="411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помогает строить успешную карьеру в IT, бизнесе и творчестве, а также обеспечивает удобство при поездках и межкультурном общении.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8825" y="2991850"/>
            <a:ext cx="41115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к мировому образованию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78825" y="3551900"/>
            <a:ext cx="411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Владение языком открывает двери в престижные университеты, международные стажировки и научные конференции, расширяя образовательные горизонты.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подростков, владеющих английским, заметен в большинстве стран с начала 2000-х годов.
</a:t>
            </a:r>
            <a:endParaRPr lang="en-US" sz="1292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EF EPI 2023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Владение английским среди подростков в разных странах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реформы и внедрение новых стандартов способствуют устойчивому повышению уровня английского у молодежи.
</a:t>
            </a:r>
            <a:endParaRPr lang="en-US" sz="129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9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и будущее образования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985000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практика способствует устойчивому развитию языковых навыков и укрепляет мотивацию к обучению в долгосрочной перспективе.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158125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медиаресурсов и межшкольных проектов расширяет кругозор и стимулирует интерес к культуре других стран.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985000" y="3293075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международных онлайн-олимпиадах развивает самостоятельность и умение применять знания на практике.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097967"/>
            <a:ext cx="1973100" cy="1938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42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Требования к знаниям английского для профессий
</a:t>
            </a:r>
            <a:endParaRPr lang="en-US" sz="2786" dirty="0"/>
          </a:p>
        </p:txBody>
      </p:sp>
      <p:sp>
        <p:nvSpPr>
          <p:cNvPr id="6" name="Text 1"/>
          <p:cNvSpPr txBox="1"/>
          <p:nvPr/>
        </p:nvSpPr>
        <p:spPr>
          <a:xfrm>
            <a:off x="2778100" y="3141000"/>
            <a:ext cx="5404800" cy="12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Реальные примеры востребованных специальностей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Программисты, маркетологи, инженеры, переводчики и дизайнеры — примеры профессий, где английский необходим для международного взаимодействия и карьерного роста.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778100" y="1387050"/>
            <a:ext cx="5404800" cy="127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профессиональные стандарты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уровень владения английским не ниже B1–B2 становится обязательным в большинстве популярных профессий. Это обеспечивает качественное общение и доступ к специализированной информации.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1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школьника к свободному владению английским языком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шаги и дополнительные возможности для развития навыков
</a:t>
            </a:r>
            <a:endParaRPr lang="en-US" sz="3101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83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учебные материалы по английскому языку
</a:t>
            </a:r>
            <a:endParaRPr lang="en-US" sz="2786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724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Spotlight, Starlight, Forward и Enjoy English широко используются в школах для поэтапного освоения грамматики, лексики и навыков аудирования.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267527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закрепления знаний применяются рабочие тетради, тесты и онлайн-ресурсы, которые помогают развивать все виды речевой деятельности у учащихся.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77950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стандарты ГИА предусматривают углубленную подготовку, ориентированную на навыки устной и письменной речи с учётом требований ОГЭ и ЕГЭ.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8807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материалы позволяют адресно готовиться к экзаменам и совершенствовать знания с учётом индивидуальных потребностей учеников.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075" y="1253399"/>
            <a:ext cx="3873300" cy="123310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0200" y="1253399"/>
            <a:ext cx="3873300" cy="123310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языковые компетенции в цифровую эпоху
</a:t>
            </a:r>
            <a:endParaRPr lang="en-US" sz="2646" dirty="0"/>
          </a:p>
        </p:txBody>
      </p:sp>
      <p:sp>
        <p:nvSpPr>
          <p:cNvPr id="8" name="Text 2"/>
          <p:cNvSpPr txBox="1"/>
          <p:nvPr/>
        </p:nvSpPr>
        <p:spPr>
          <a:xfrm>
            <a:off x="605925" y="2554918"/>
            <a:ext cx="37416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Коммуникация в социальных сетях на английском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05925" y="3107600"/>
            <a:ext cx="3741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общаться на английском в соцсетях становится важным навыком. Пользователи осваивают фразы, сленг и этикет, что расширяет возможности для межкультурного взаимодействия и практики языка.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816050" y="2554918"/>
            <a:ext cx="37416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Англоязычные видеоблоги и подкасты для практики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816050" y="3107600"/>
            <a:ext cx="3741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Просмотр и прослушивание англоязычного контента стимулирует развитие аудирования и понимания. Видеоблоги и подкасты предоставляют живые примеры разговорной речи и помогают расширить словарный запас.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Доступность изучения английского языка
</a:t>
            </a:r>
            <a:endParaRPr lang="en-US" sz="3211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45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крупных городах работает множество языковых школ и клубов, что даёт учащимся широкие возможности для практики и общения с носителями.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293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сельских районах часто используются онлайн-курсы и дистанционные программы, компенсирующие нехватку очных занятий и расширяющие доступ к знаниям.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441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программы поддерживают преподавателей и учеников через гранты, олимпиады и профессиональное развитие педагогов во всех регионах страны.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6333" y="1648750"/>
            <a:ext cx="3363534" cy="225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5122850" y="1722800"/>
            <a:ext cx="3690600" cy="6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компоненты, влияющие на качество овладения языком, представлены в таблице ниже.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122850" y="2710670"/>
            <a:ext cx="36906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Оптимальные результаты достигаются при сочетании регулярных занятий, поддержки семьи, квалифицированного преподавания, практики с носителями и современных технологий.
</a:t>
            </a:r>
            <a:endParaRPr lang="en-US" sz="946" dirty="0"/>
          </a:p>
        </p:txBody>
      </p:sp>
      <p:sp>
        <p:nvSpPr>
          <p:cNvPr id="7" name="Text 3"/>
          <p:cNvSpPr txBox="1"/>
          <p:nvPr/>
        </p:nvSpPr>
        <p:spPr>
          <a:xfrm>
            <a:off x="5093475" y="3704700"/>
            <a:ext cx="36906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Отчет ВШЭ по качеству школьного образования, 2022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49300" y="139500"/>
            <a:ext cx="8534700" cy="11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успешного изучения английского языка
</a:t>
            </a:r>
            <a:endParaRPr lang="en-US" sz="3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1070448" y="1691557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Мотивация учащихся формируется на основе личных интересов и примеров успешных ровесников, что помогает удерживать внимание и желание учиться.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243573" y="1691557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учителя и семьи создаёт позитивную атмосферу, снижая страх ошибок и помогает преодолевать трудности в освоении языка.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Психологические аспекты обучения английскому языку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1070448" y="3241532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Разнообразные задания и игровые методы вовлекают учеников, стимулируя любознательность и закрепляя знания в непринуждённой форме.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243573" y="3241532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Позитивное подкрепление способствует формированию уверенности в использовании языка и способствует более быстрому прогрессу.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8807" y="953812"/>
            <a:ext cx="2623497" cy="19471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245" y="953812"/>
            <a:ext cx="2623497" cy="19471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7670" y="953812"/>
            <a:ext cx="2623497" cy="19471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78825" y="162025"/>
            <a:ext cx="83778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4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Внеклассные мероприятия для развития английского
</a:t>
            </a:r>
            <a:endParaRPr lang="en-US" sz="2444" dirty="0"/>
          </a:p>
        </p:txBody>
      </p:sp>
      <p:sp>
        <p:nvSpPr>
          <p:cNvPr id="10" name="Text 2"/>
          <p:cNvSpPr txBox="1"/>
          <p:nvPr/>
        </p:nvSpPr>
        <p:spPr>
          <a:xfrm>
            <a:off x="378807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Викторины и конкурсы чтецов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78807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регулярных викторин и конкурсов помогает развивать навыки восприятия и произношения, а также повышает интерес к английскому в игровой и соревновательной форме.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253245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театры и дебат-клубы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253245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постановках и дебатах стимулирует устную речь, уверенность и творческое мышление, предоставляя живую практику использования языка в разных ситуациях.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27670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англоязычных газет и киноклубов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27670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Проекты по созданию школьных газет и просмотр фильмов на английском развивают навыки письма и понимания, способствуя комплексному развитию языковых компетенций.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спроса на знания английского языка наблюдается ежегодно во всех перечисленных отраслях, стимулируя подростков к изучению.
</a:t>
            </a:r>
            <a:endParaRPr lang="en-US" sz="1250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hh.ru, WorldSkills, 2023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профессии с требованием английского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английского значительно повышает шансы на трудоустройство в быстроразвивающихся и международно ориентированных сферах.
</a:t>
            </a:r>
            <a:endParaRPr lang="en-US" sz="115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175" y="1419450"/>
            <a:ext cx="267900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12175" y="1426080"/>
            <a:ext cx="318300" cy="2546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0975" y="3291505"/>
            <a:ext cx="318300" cy="25464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как инструмент межкультурного общения
</a:t>
            </a:r>
            <a:endParaRPr lang="en-US" sz="2786" dirty="0"/>
          </a:p>
        </p:txBody>
      </p:sp>
      <p:sp>
        <p:nvSpPr>
          <p:cNvPr id="10" name="Text 2"/>
          <p:cNvSpPr txBox="1"/>
          <p:nvPr/>
        </p:nvSpPr>
        <p:spPr>
          <a:xfrm>
            <a:off x="963200" y="1310850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обмены и программы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8750" y="1833925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программах Erasmus+ и AFS расширяет культуру и языковые навыки через прямое общение с носителями и погружение в языковую среду.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424400" y="1310850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толерантности и командной работы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719950" y="1833925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проекты и олимпиады способствуют формированию уважительного отношения к другим культурам и умению эффективно взаимодействовать в многонациональных командах.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963200" y="3176275"/>
            <a:ext cx="78207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Онлайн-марафоны и международные проекты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258750" y="3699325"/>
            <a:ext cx="85074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платформы позволяют участвовать в глобальных мероприятиях, расширяя языковой опыт и создавая международные связи.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10425" y="639650"/>
            <a:ext cx="3743100" cy="393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возможностей и развития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Владение английским открывает новые горизонты для школьников, объединяя традиции и инновации в обучении и формируя успешное будущее в глобальном мире.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2026-05-07T02:11:14Z</dcterms:created>
  <dcterms:modified xsi:type="dcterms:W3CDTF">2026-05-07T02:11:14Z</dcterms:modified>
</cp:coreProperties>
</file>