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image" Target="../media/image-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и экстремистская деятельность: почему эта тема важна для школьников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касается безопасности, прав и повседневных онлайн-решений школьника.
</a:t>
            </a:r>
            <a:endParaRPr lang="en-US" sz="3723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противодействие экстремизму регулируется Конституцией, уголовным и административным законодательством, а также Федеральным законом № 114-ФЗ. Для подростков риск особенно высок в интернете, где опасный контент распространяется быстро и незаметно.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проблема экстремизма актуальна для России
</a:t>
            </a:r>
            <a:endParaRPr lang="en-US" sz="2696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экстремизмом по российскому законодательству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включает призывы к насилию, попытки насильственно изменить основы конституционного строя, а также действия, направленные на возбуждение ненависти или вражды по признакам принадлежности к группе.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запрещённым действиям относят создание и поддержку экстремистских объединений, их финансирование, распространение символики и материалов, а также любые публичные призывы к такой деятельности.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проходит там, где мнение превращается в оправдание дискриминации, унижения достоинства и нарушения прав других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738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76212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05294" y="1483351"/>
            <a:ext cx="348862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168425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60650" y="1486951"/>
            <a:ext cx="391500" cy="391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экстремистской деятельности
</a:t>
            </a:r>
            <a:endParaRPr lang="en-US" sz="2622" dirty="0"/>
          </a:p>
        </p:txBody>
      </p:sp>
      <p:sp>
        <p:nvSpPr>
          <p:cNvPr id="1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20" name="Text 2"/>
          <p:cNvSpPr txBox="1"/>
          <p:nvPr/>
        </p:nvSpPr>
        <p:spPr>
          <a:xfrm>
            <a:off x="278542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 «своих» и «чужих»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противопоставляет людей по национальности, религии, взглядам или происхождению, навязывая идею превосходства одной группы над другой.
</a:t>
            </a:r>
            <a:endParaRPr lang="en-US" sz="1121" dirty="0"/>
          </a:p>
        </p:txBody>
      </p:sp>
      <p:sp>
        <p:nvSpPr>
          <p:cNvPr id="21" name="Text 3"/>
          <p:cNvSpPr txBox="1"/>
          <p:nvPr/>
        </p:nvSpPr>
        <p:spPr>
          <a:xfrm>
            <a:off x="3863017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Обесчеловечивание противника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Оппонента показывают как «врага», которого не нужно слушать, а с которым якобы допустимо обращаться жёстко или насильственно.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207077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Агрессия вместо аргументов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или видео давит эмоциями, упрощает сложную ситуацию и подменяет обсуждение обвинениями, угрозами и призывами к мести.
</a:t>
            </a:r>
            <a:endParaRPr lang="en-US" sz="1171" dirty="0"/>
          </a:p>
        </p:txBody>
      </p:sp>
      <p:sp>
        <p:nvSpPr>
          <p:cNvPr id="23" name="Text 5"/>
          <p:cNvSpPr txBox="1"/>
          <p:nvPr/>
        </p:nvSpPr>
        <p:spPr>
          <a:xfrm>
            <a:off x="5655229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или скрытый призыв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может открыто звать к насилию, а может подаваться как шутка, мем или «справедливое возмездие».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7447454" y="2481675"/>
            <a:ext cx="14181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обобщения и поиск виноватых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подменяют факты эмоциями, сводят проблему к одному «виновному» и давят на обиду, страх или чувство несправедливости.
</a:t>
            </a:r>
            <a:endParaRPr lang="en-US" sz="11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657234"/>
            <a:ext cx="4166100" cy="229748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нормы и виды ответственности за экстремистские действия
</a:t>
            </a:r>
            <a:endParaRPr lang="en-US" sz="259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зависит от характера действия, формы распространения и степени общественной опасности.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наступает не только за участие в запрещённой группе, но и за публикации, репосты, комментарии, символику и распространение материалов.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Уголовный кодекс РФ, Кодекс РФ об административных правонарушениях, Федеральный закон № 114-ФЗ
</a:t>
            </a:r>
            <a:endParaRPr lang="en-US" sz="11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радикализация в подростковой среде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Радикализация нередко начинается с ощущения одиночества, потребности в признании и желания найти простые ответы на сложные вопросы. Эти чувства делают подростка более восприимчивым к чужому влиянию.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усиливают травля, конфликты в семье, низкая самооценка и закрытые чаты. Внешне это может выглядеть как обычный интерес к контенту, но постепенно появляется изоляция и агрессия.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Старт: одиночество и уязвимость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вовлечения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вовлечение в экстремистскую среду
</a:t>
            </a:r>
            <a:endParaRPr lang="en-US" sz="2455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от личной уязвимости к правовым и социальным последствиям.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интернет ускоряет распространение экстремистских идей
</a:t>
            </a:r>
            <a:endParaRPr lang="en-US" sz="2157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Публикация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контент появляется в соцсетях, мессенджерах, видеосервисах и анонимных сообществах, где его легко скрыть под обычным постом или роликом.
</a:t>
            </a:r>
            <a:endParaRPr lang="en-US" sz="1233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Маскировка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оформляют как шутки, мемы, клипы, цитаты или сообщения в игровых чатах, чтобы снизить настороженность и привлечь подростков.
</a:t>
            </a:r>
            <a:endParaRPr lang="en-US" sz="1371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Распространение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Анонимные аккаунты, закрытые группы, кодовые слова и репосты помогают быстро тиражировать контент и обходить модерацию.
</a:t>
            </a:r>
            <a:endParaRPr lang="en-US" sz="1371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Закрепление интереса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рекомендаций подбирают похожие материалы, поэтому случайный просмотр может превратиться в устойчивый контакт с радикальной повесткой.
</a:t>
            </a:r>
            <a:endParaRPr lang="en-US" sz="1246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распространенные формы экстремистского контента в сети
</a:t>
            </a:r>
            <a:endParaRPr lang="en-US" sz="2524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опасные сообщения часто смешиваются с развлекательным форматом, из-за чего подросткам труднее распознать угрозу.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материалы, которые сочетают эмоциональное давление с призывом к действию и быстро распространяются через репосты.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типовых категорий экстремистского контента по материалам законодательства и профилактических памяток
</a:t>
            </a:r>
            <a:endParaRPr lang="en-US" sz="109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14–18
</a:t>
            </a:r>
            <a:endParaRPr lang="en-US" sz="552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 — возраст, в котором особенно важно уметь распознавать манипуляции и давление группы.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этого возраста сильнее реагируют на одобрение сверстников и эмоциональные лозунги, поэтому критическая проверка информации становится ключевой защитой.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характеристика целевой аудитории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международные последствия экстремизма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экстремизм приводил к терактам, массовым беспорядкам и этническим конфликтам, разрушая инфраструктуру и подрывая повседневную безопасность миллионов людей.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долгосрочный итог — страх, недоверие между группами, экономические потери и тяжелая социальная травма, которая сохраняется даже после прекращения насилия.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молодежь попадает в зону риска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уязвимость растет не из-за одного фактора, а когда личные трудности сочетаются с небезопасной цифровой средой и дефицитом поддержки взрослых.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высокие риски связаны с травлей, интересом к радикальному контенту и одиночеством; профилактика должна быть комплексной.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факторам риска, указанным в материалах презентации; условная шкала влияния
</a:t>
            </a:r>
            <a:endParaRPr lang="en-US" sz="129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экстремизма в школе и семье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265162" y="135300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Доверительный разговор
</a:t>
            </a:r>
            <a:pPr algn="r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 спокойного обсуждения конфликтов, интересов и тревожных изменений, чтобы подросток не оставался один на один с проблемой.
</a:t>
            </a:r>
            <a:endParaRPr lang="en-US" sz="1168" dirty="0"/>
          </a:p>
        </p:txBody>
      </p:sp>
      <p:sp>
        <p:nvSpPr>
          <p:cNvPr id="11" name="Text 3"/>
          <p:cNvSpPr txBox="1"/>
          <p:nvPr/>
        </p:nvSpPr>
        <p:spPr>
          <a:xfrm>
            <a:off x="6436325" y="1282887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Обучение 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объясняют правовые последствия, учат распознавать манипуляции и формируют привычку проверять информацию перед тем, как ею делиться.
</a:t>
            </a:r>
            <a:endParaRPr lang="en-US" sz="1049" dirty="0"/>
          </a:p>
        </p:txBody>
      </p:sp>
      <p:sp>
        <p:nvSpPr>
          <p:cNvPr id="12" name="Text 4"/>
          <p:cNvSpPr txBox="1"/>
          <p:nvPr/>
        </p:nvSpPr>
        <p:spPr>
          <a:xfrm>
            <a:off x="3265162" y="2430475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Ранняя поддержка
</a:t>
            </a:r>
            <a:pPr algn="r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появляются изоляция, агрессия или травля, подключаются классный руководитель, школьный психолог и родители, чтобы снизить напряжение.
</a:t>
            </a:r>
            <a:endParaRPr lang="en-US" sz="1157" dirty="0"/>
          </a:p>
        </p:txBody>
      </p:sp>
      <p:sp>
        <p:nvSpPr>
          <p:cNvPr id="13" name="Text 5"/>
          <p:cNvSpPr txBox="1"/>
          <p:nvPr/>
        </p:nvSpPr>
        <p:spPr>
          <a:xfrm>
            <a:off x="6436325" y="3564125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Безопасная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шаг — устойчивый школьный и семейный климат, где нет терпимости к языку ненависти и есть ответственность за слова.
</a:t>
            </a:r>
            <a:endParaRPr lang="en-US" sz="11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можно обратиться при обнаружении подозрительного контента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помощи зависят от характера ситуации: от внутренней школьной поддержки до обращения к платформе или компетентным органам.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сообщение передано взрослым или модераторам, тем ниже риск распространения опасного контента.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и общие принципы профилактики экстремизма в образовательной среде
</a:t>
            </a:r>
            <a:endParaRPr lang="en-US" sz="11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безопасной реакции на подозрительный материал
</a:t>
            </a:r>
            <a:endParaRPr lang="en-US" sz="2157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обнаружении запрещенного или опасного контента в сети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распространение запрещенных материалов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Наказуемы не только создание экстремистских материалов, но и их публикация, репост, комментарий, хранение с целью распространения и демонстрация запрещенной символики.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несовершеннолетних последствия выходят за рамки штрафа: это учет правонарушений, ухудшение репутации, конфликты в школе и ограничения в дальнейшем обучении.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незнание закона не освобождает от ответственности, поэтому любая публикация в сети требует осторожности и проверки содержания.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профилактика снижает риск радикализации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уменьшается постепенно, когда подросток получает поддержку, навыки проверки информации и опыт безопасного общения в школьной и семейной среде.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работает как система: укрепление нескольких защитных факторов заметно снижает уязвимость к радикальным влияниям.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на основе логики профилактических факторов, описанных в материалах презентации; условная модель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гражданской позиции и медиаграмотности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сопоставлять источники, замечать эмоциональные манипуляции и не принимать на веру громкие обвинения. Это помогает не стать инструментом чужой пропаганды.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позиция проявляется в отказе от языка ненависти, уважении к правам других людей и сознательном нежелании распространять ложные или опасные сообщения.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для школьников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начинается не только с преступлений, но и с враждебных шуток, унижения людей и привычки оправдывать насилие как норму.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Подозрительный контент нельзя пересылать или обсуждать с автором в открытом чате: лучше сохранить доказательства и сообщить взрослым.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фактов, критическое мышление и знание правовых норм защищают от манипуляций в социальных сетях и мессенджерах.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людям другой национальности, религии или взглядов — это не формальность, а важный навык безопасного поведения в 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Экстремизм: проверка на зрелость и ответственность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Экстремизм опасен тем, что разрушает доверие, безопасность и правопорядок, а противостоять ему помогают законность, критическое мышление и ответственное поведение в сети.
</a:t>
            </a:r>
            <a:endParaRPr lang="en-US" sz="330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2026-05-21T04:34:06Z</dcterms:created>
  <dcterms:modified xsi:type="dcterms:W3CDTF">2026-05-21T04:34:06Z</dcterms:modified>
</cp:coreProperties>
</file>