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375" y="177425"/>
            <a:ext cx="5731500" cy="22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Западной Европы в XVI — первой половине XVII века
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1753225" y="3753600"/>
            <a:ext cx="7206300" cy="11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Реформация, войны и рост новых держав изменили Европу.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Великих географических открытий в Европу потекли драгоценные металлы и товары из дальних стран. Города, банки и мануфактуры быстро росли, а религиозные споры и войны перекраивали карту Западной Европы, создавая новые центры силы.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 пороге перемен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при Филиппе II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70625" y="3916050"/>
            <a:ext cx="1533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XVI века Испания контролировала владения в Европе и Америке. Доходы из колоний поддерживали корону, а морская мощь помогала защищать огромную империю и её торговые связи.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270625" y="3656750"/>
            <a:ext cx="15330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Могущество державы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7341000" y="3916050"/>
            <a:ext cx="1533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столетия Испания уже не могла так уверенно удерживать своё первенство. Империя оставалась огромной, но её экономика и финансы всё чаще испытывали серьёзное напряжение.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7341000" y="3656750"/>
            <a:ext cx="15330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ослабления
</a:t>
            </a:r>
            <a:endParaRPr lang="en-US" sz="865" dirty="0"/>
          </a:p>
        </p:txBody>
      </p:sp>
      <p:sp>
        <p:nvSpPr>
          <p:cNvPr id="16" name="Text 6"/>
          <p:cNvSpPr txBox="1"/>
          <p:nvPr/>
        </p:nvSpPr>
        <p:spPr>
          <a:xfrm>
            <a:off x="5573406" y="3916050"/>
            <a:ext cx="1533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постоянные военные расходы, рост долгов и большие потери в Европе постепенно подтачивали испанскую мощь. Богатства колоний не могли полностью компенсировать издержки длительных конфликтов.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5573406" y="3656750"/>
            <a:ext cx="15330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войн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805813" y="3916050"/>
            <a:ext cx="1533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1571 году испанцы и их союзники нанесли серьёзное поражение Османской империи в морском сражении при Лепанто. Этот успех укрепил престиж Испании и показал силу её флота.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3805813" y="3656750"/>
            <a:ext cx="15330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 Лепанто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2038219" y="3916050"/>
            <a:ext cx="1533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Филипп II управлял страной из Мадрида и стремился держать власть в своих руках. Он опирался на чиновников, флот и серебро из Нового Света, чтобы вести сложную внешнюю политику.
</a:t>
            </a:r>
            <a:endParaRPr lang="en-US" sz="700" dirty="0"/>
          </a:p>
        </p:txBody>
      </p:sp>
      <p:sp>
        <p:nvSpPr>
          <p:cNvPr id="21" name="Text 11"/>
          <p:cNvSpPr txBox="1"/>
          <p:nvPr/>
        </p:nvSpPr>
        <p:spPr>
          <a:xfrm>
            <a:off x="2038219" y="3656750"/>
            <a:ext cx="1533000" cy="2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 II и столица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Нидерландская революция и появление Республики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Нидерландов были недовольны высокими налогами, жёсткой политикой Испании и преследованием протестантов. Ограничение местных прав усиливало стремление северных провинций к самостоятельности.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восстания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длилось десятилетиями и стало не только религиозным, но и политическим конфликтом. Северные земли сплачивались вокруг идеи самоуправления и защиты своих интересов.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независимость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провинции сумели добиться независимости и создали Республику Соединённых провинций. Это было важным событием для всей Европы, где усиливались новые формы государственной власти.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республики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области остались под властью Испании, и Нидерланды оказались разделены на две части. Такое различие в судьбе регионов заметно повлияло на их дальнейшее развитие.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страны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торгового центра Европы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Западной Европы; условная сравнительная схема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торговых путей усилил северные порты и связал экономический рост с Атлантикой.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Антверпен уступил лидерство, а Амстердам и Лондон стали новыми центрами торговли и морских связей.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перемены: мануфактуры, банки и капитал
</a:t>
            </a:r>
            <a:endParaRPr lang="en-US" sz="2592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97325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Мануфактуры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7325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появились крупные мастерские, где работа была разделена между многими людьми. Это ускоряло выпуск товаров и делало производство более организованным, чем в обычной ремесленной мастерской.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242050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центры роста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42050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жизнь всё сильнее сосредотачивалась в городах, где было легче обменивать товары, деньги и новости. Именно там быстрее всего появлялись новые способы ведения хозяйства.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319688" y="33977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 и банкиры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319688" y="36530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всё чаще вкладывали не только в землю, но и в торговлю, перевозки и производство. Так складывались новые формы богатства, основанные на предпринимательстве и расчёте.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780225" y="15410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Банковские инструменты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80225" y="17963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Нидерландах и Англии развивались биржи, кредит, векселя и страхование грузов. Эти инструменты помогали купцам безопаснее вести дела и расширять торговые связи.
</a:t>
            </a:r>
            <a:endParaRPr lang="en-US" sz="1000" dirty="0"/>
          </a:p>
        </p:txBody>
      </p:sp>
      <p:sp>
        <p:nvSpPr>
          <p:cNvPr id="18" name="Text 10"/>
          <p:cNvSpPr txBox="1"/>
          <p:nvPr/>
        </p:nvSpPr>
        <p:spPr>
          <a:xfrm>
            <a:off x="1857863" y="1541000"/>
            <a:ext cx="25422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товары
</a:t>
            </a:r>
            <a:endParaRPr lang="en-US" sz="1200" dirty="0"/>
          </a:p>
        </p:txBody>
      </p:sp>
      <p:sp>
        <p:nvSpPr>
          <p:cNvPr id="19" name="Text 11"/>
          <p:cNvSpPr txBox="1"/>
          <p:nvPr/>
        </p:nvSpPr>
        <p:spPr>
          <a:xfrm>
            <a:off x="1857863" y="1796375"/>
            <a:ext cx="2542200" cy="9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развивалось изготовление сукна, оружия, кораблей, стекла и бумаги. Эти товары были нужны и для повседневной жизни, и для торговли, и для войны.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419" y="1225603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412" y="1225603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73212" y="3210196"/>
            <a:ext cx="318300" cy="254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Реформация: главные идеи и последствия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1517 году Мартин Лютер выступил против продажи индульгенций и осудил злоупотребления католической церкви. Его выступление стало началом широких религиозных перемен в Европе.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 Мартина Лютера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Лютера быстро поддержали в Германии и Швейцарии. Благодаря печатным книгам и спорам в университетах новые взгляды распространялись намного быстрее, чем прежде.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идей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странах укрепились лютеранство, кальвинизм и англиканство. Каждое из этих течений по-своему отвечало на вопрос о вере, церкви и роли власти.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направления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споры затрагивали не только церковь, но и интересы королей, князей и городов. Поэтому борьба за вероисповедание часто превращалась в борьбу за власть и влияние.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 политика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религиозного спора к войне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религиозные разногласия перерастали в политические конфликты и вооружённые столкновения.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при Тюдорах и первых Стюартах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1588 — победа над Армадой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Елизавете I Англия усилила флот и смогла разгромить Непобедимую армаду Испании. Это подняло престиж страны и укрепило её позиции на море.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 века — правление Стюартов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Якове I отношения между королём и парламентом стали напряжённее. Споры шли о власти, налогах и том, кто должен решать главные государственные вопросы.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Карла I — рост кризиса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Карле I противоречия усилились ещё больше. Конфликт между короной и парламентом стал одним из важных шагов к будущей английской революции.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Абсолютизм в Испании, Франции и Англии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Западной Европы; условная сравнительная шкала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пути к укреплению власти в странах были разными, хотя все они стремились к большей управляемости.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продвинулась дальше всего к абсолютизму, Испания сохраняла сильную монархию, а Англия удерживала заметную роль парламента.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78366" y="994175"/>
            <a:ext cx="3589869" cy="352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от религиозных войн к укреплению короны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3515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XVI века стала для Франции временем ожесточённого противостояния католиков и гугенотов. Войны разоряли города и деревни, мешали торговле и ослабляли власть короля.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10985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раскол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23230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1598 году Генрих IV издал Нантский эдикт. Он разрешил протестантам ограниченно исповедовать свою веру и тем самым снизил напряжение внутри страны.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97938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Нантский эдикт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70000" y="3128475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прекращения религиозных войн королевская власть получила возможность восстановить управление, собрать налоги и поддержать хозяйство. Франция постепенно выходила из кризиса.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270000" y="287556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порядка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70000" y="4050250"/>
            <a:ext cx="45165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короны стало важным шагом к абсолютизму. Франция всё заметнее превращалась в централизованное государство, где решения принимались от имени короля.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70000" y="3797335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монархия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760" y="1576525"/>
            <a:ext cx="4359480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правители Западной Европы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по-разному правители укрепляли власть и решали внутренние проблемы своих стран.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укреплялись те правители, которые восстанавливали порядок и опирались на торговлю и управление, а не только на войну.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Западной Европы XVI — первой половины XVII века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310400"/>
            <a:ext cx="59229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 Тридцатилетняя война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3DF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94150" y="146820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конфликта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94150" y="168820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началась в германских землях Священной Римской империи в 1618 году. Поводом стали религиозные споры, а глубинной причиной — стремление князей к большей самостоятельности.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94150" y="2275450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держав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94150" y="2495459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скоро в конфликт включились соседние государства. Испания, Франция, Швеция и Дания поддерживали разные стороны, превращая местную борьбу в общеевропейскую войну.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94150" y="3082696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и голод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94150" y="3302704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действия проходили через города, деревни и торговые дороги. Население страдало от разорения, нехватки пищи и эпидемий, а многие районы надолго опустели.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94150" y="3889942"/>
            <a:ext cx="5785800" cy="1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 Европы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94150" y="4109950"/>
            <a:ext cx="57858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Завершившаяся в 1648 году война изменила политический порядок в Центральной Европе. Она усилила значение государств, способных содержать армию и вести долгую дипломатическую борьбу.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германских земель в годы войны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Тридцатилетней войны; обобщённая схема последствий для германских земель
</a:t>
            </a:r>
            <a:endParaRPr lang="en-US" sz="722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шла война, тем сильнее разрушались привычные связи между деревней, городом и рынком. Особенно пострадали земли, через которые проходили основные армии.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показателя заметно ухудшились, значит, Тридцатилетняя война была не только военным, но и глубоким хозяйственным бедствием.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444" y="14932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0700" y="33592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82331" y="3359250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17625" y="1493250"/>
            <a:ext cx="267900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62206" y="1493250"/>
            <a:ext cx="301388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наука эпохи перемен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16870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книги стали распространяться значительно быстрее, чем рукописи. Это помогло знаниям, идеям и спорам о вере выходить за пределы одного города или страны.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66772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Книгопечатание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168575" y="3810200"/>
            <a:ext cx="41859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живописи особую известность получили мастера Нидерландов. Они создавали портреты и сцены повседневной жизни, показывая обычного человека и его окружение.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667725" y="3310700"/>
            <a:ext cx="368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Нидерландская живопись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4716950" y="3810200"/>
            <a:ext cx="41595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время сделало знания более доступными. Наука, искусство и морская практика развивались вместе, а это ускоряло перемены во всём обществе.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5216100" y="3310700"/>
            <a:ext cx="3660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знаний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135625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карт стало точнее благодаря морским путешествиям и обмену сведениями. Европейцы лучше понимали размеры материков, расположение портов и пути к новым землям.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3634650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Картография
</a:t>
            </a:r>
            <a:endParaRPr lang="en-US" sz="1100" dirty="0"/>
          </a:p>
        </p:txBody>
      </p:sp>
      <p:sp>
        <p:nvSpPr>
          <p:cNvPr id="24" name="Text 10"/>
          <p:cNvSpPr txBox="1"/>
          <p:nvPr/>
        </p:nvSpPr>
        <p:spPr>
          <a:xfrm>
            <a:off x="6096950" y="1944125"/>
            <a:ext cx="277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Коперник, Бруно и Галилей по-новому объясняли устройство мира. Их работы показывали, что наука всё чаще опирается на наблюдение и доказательства.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6595975" y="1444700"/>
            <a:ext cx="228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горожан и крестьян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732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деревне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9732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Западной Европы жило в деревнях и работало на земле. Крестьяне зависели от землевладельцев, платили налоги и выполняли различные повинности.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6775275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площадь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775275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была центром городской жизни: там продавали товары, объявляли новости и собирались жители. Именно здесь особенно заметно соединялись труд, торговля и общение.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4649292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обучение
</a:t>
            </a:r>
            <a:endParaRPr lang="en-US" sz="1100" dirty="0"/>
          </a:p>
        </p:txBody>
      </p:sp>
      <p:sp>
        <p:nvSpPr>
          <p:cNvPr id="12" name="Text 7"/>
          <p:cNvSpPr txBox="1"/>
          <p:nvPr/>
        </p:nvSpPr>
        <p:spPr>
          <a:xfrm>
            <a:off x="4649292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ремёсла передавались от мастера к ученику. Такая система помогала сохранять навыки, но делала путь к самостоятельной работе долгим и трудным.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523308" y="3301225"/>
            <a:ext cx="19572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занятия
</a:t>
            </a:r>
            <a:endParaRPr lang="en-US" sz="1100" dirty="0"/>
          </a:p>
        </p:txBody>
      </p:sp>
      <p:sp>
        <p:nvSpPr>
          <p:cNvPr id="14" name="Text 9"/>
          <p:cNvSpPr txBox="1"/>
          <p:nvPr/>
        </p:nvSpPr>
        <p:spPr>
          <a:xfrm>
            <a:off x="2523308" y="3545825"/>
            <a:ext cx="19572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росло число ремесленников, торговцев и учеников мастерских. Здесь сосредоточивались рынки, цехи, школы и городские органы управления.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5423" y="1340425"/>
            <a:ext cx="4773153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государств Западной Европы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Западной Европы XVI — первой половины XVII века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различались власть, вера и хозяйство в крупнейших странах региона.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укреплялись государства, где развивались торговля, флот и устойчивое управление; военные расходы и долги, напротив, ослабляли позиции Испании.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политическая карта Западной Европы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религиозные и политические конфликты изменили соотношение сил между государствами.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символизирует завершение длительного конфликта и начало нового политического порядка в Европе.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1648 год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рубежом, после которого религиозные войны в Западной Европе начали затихать, а государства всё больше укрепляли свою власть и независимость.
</a:t>
            </a:r>
            <a:endParaRPr lang="en-US" sz="4514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Тридцатилетней войны и Вестфальского мира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 — первой половине XVII века Западная Европа пережила Реформацию, религиозные войны и экономический подъём. Важнее всего стало усиление государств, рост городов, торговли и роли науки.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Европа: путь к новому времени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2026-06-02T08:03:39Z</dcterms:created>
  <dcterms:modified xsi:type="dcterms:W3CDTF">2026-06-02T08:03:39Z</dcterms:modified>
</cp:coreProperties>
</file>