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Февраль 1917 и Восток: общий кризис старого мира
</a:t>
            </a:r>
            <a:endParaRPr lang="en-US" sz="2740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Война, империи и революции изменили судьбу России и Востока.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Война, империи и кризис легитимности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война ускорила распад имперских порядков и сделала кризис власти общей исторической реальностью.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исследования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850025" y="2046775"/>
            <a:ext cx="4678800" cy="6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исторический контекст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показать, почему февраль 1917 года нельзя рассматривать только как российское событие: он вписывался в более широкий кризис империй, вызванный войной, мобилизацией и падением доверия к власти.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031701" y="3033650"/>
            <a:ext cx="46788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причины перелома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объяснить, какие общие механизмы действовали в России и на Востоке: экономическое напряжение, социальное недовольство и ослабление старых политических структур открывали путь переменам.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32877" y="4022575"/>
            <a:ext cx="46788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значение событий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позволяет увидеть, как революция в России стала частью мировой перестройки, в которой возникали новые формы власти, национальные движения и антиколониальные ожидания.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Фон: Россия и страны Востока в одной эпохе кризиса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2380150"/>
            <a:ext cx="39921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Российский кризис
</a:t>
            </a:r>
            <a:pPr algn="l" indent="0" marL="0">
              <a:lnSpc>
                <a:spcPct val="115000"/>
              </a:lnSpc>
              <a:buNone/>
            </a:pPr>
            <a:r>
              <a:rPr lang="en-US" sz="5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России кризис проявлялся в нехватке продовольствия, сбоях транспорта и падении доверия к монархии, что делало повседневную жизнь всё менее устойчивой.
</a:t>
            </a:r>
            <a:endParaRPr lang="en-US" sz="1057" dirty="0"/>
          </a:p>
        </p:txBody>
      </p:sp>
      <p:sp>
        <p:nvSpPr>
          <p:cNvPr id="10" name="Text 3"/>
          <p:cNvSpPr txBox="1"/>
          <p:nvPr/>
        </p:nvSpPr>
        <p:spPr>
          <a:xfrm>
            <a:off x="565825" y="3125565"/>
            <a:ext cx="39921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Колониальная уязвимость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5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странах Востока зависимость от внешних рынков, неравенство и давление империй подрывали хозяйственный и социальный порядок не менее глубоко.
</a:t>
            </a:r>
            <a:endParaRPr lang="en-US" sz="1057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3870973"/>
            <a:ext cx="39921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историческая эпоха
</a:t>
            </a:r>
            <a:pPr algn="l" indent="0" marL="0">
              <a:lnSpc>
                <a:spcPct val="115000"/>
              </a:lnSpc>
              <a:buNone/>
            </a:pPr>
            <a:r>
              <a:rPr lang="en-US" sz="5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фон эпохи определяли война, рост цен и политическая нестабильность: старые режимы уже не могли обеспечивать привычную предсказуемость.
</a:t>
            </a:r>
            <a:endParaRPr lang="en-US" sz="105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к февралю: накопление кризиса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Военное истощение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началу 1917 года военные потери и затяжная война истощили ресурсы страны, а ощущение бесперспективности усиливало усталость общества.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давление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Инфляция и перебои снабжения ухудшали положение городов, где нехватка продуктов быстро превращалась в политическое недовольство.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доверия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II всё чаще воспринимался как правитель, не способный управлять кризисом, а доверие к власти стремительно снижалось.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Раскол верхов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Элиты не были едины: часть поддерживала монархию, часть рассчитывала на реформы, но общего выхода из кризиса не находила.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 Февральской революции
</a:t>
            </a:r>
            <a:endParaRPr lang="en-US" sz="1531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 Петрограде в феврале–марте 1917 года по старому стилю
</a:t>
            </a:r>
            <a:endParaRPr lang="en-US" sz="92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478506"/>
            <a:ext cx="4208700" cy="11883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февраля: смена власти и двоевластие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развивались быстро: массовый протест подорвал опору монархии и привёл к появлению двух центров власти.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Февраль не только сверг власть Николая II, но и не создал единого политического центра, что сделало кризис затяжным.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Февральской революции 1917 года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78510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имперский кризис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9675" y="2787078"/>
            <a:ext cx="25671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центра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власть теряет способность управлять территорией, собирать налоги и удерживать порядок, когда прежние механизмы подчинения перестают работать.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291688" y="2781775"/>
            <a:ext cx="25671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доверия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Легитимность правящего дома падает, если подданные больше не верят в его право управлять и обеспечивать безопасность.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013705" y="2781775"/>
            <a:ext cx="25671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единства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многонациональных империях нарастают национальные движения, потому что разные группы начинают требовать собственных прав и политического голоса.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традиционное общество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839775" y="1826350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Прочные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Основой служили община, религия и устойчивые семейно-сословные связи; они задавали привычный порядок жизни и ограничивали быстрые перемены.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030100" y="2615138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Наследуемый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роли определялись традицией: положение человека часто зависело от происхождения, веры и принадлежности к определённому сословию.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230450" y="3411263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Медленный темп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Перемены происходили медленно, поэтому любое внешнее давление — война, налоги или колониальная администрация — воспринималось особенно болезненно.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1430800" y="4200751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Слом устойчивости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рынок, армия и налоговый пресс усиливались, традиционные механизмы уже не могли защищать общество от потрясений.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основа кризиса восточных обществ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Экспортная специализация делала восточные экономики чувствительными к мировым ценам и военным потрясениям.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зависимость от экспорта и кредитов, тем уязвимее общество к войне, ценовым скачкам и социальному кризису.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материалам курса о колониальной экономике и кризисе традиционного общества
</a:t>
            </a:r>
            <a:endParaRPr lang="en-US" sz="62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5" name="Text 1"/>
          <p:cNvSpPr txBox="1"/>
          <p:nvPr/>
        </p:nvSpPr>
        <p:spPr>
          <a:xfrm>
            <a:off x="4376700" y="1054754"/>
            <a:ext cx="4401900" cy="132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1917
</a:t>
            </a:r>
            <a:endParaRPr lang="en-US" sz="7200" dirty="0"/>
          </a:p>
        </p:txBody>
      </p:sp>
      <p:sp>
        <p:nvSpPr>
          <p:cNvPr id="6" name="Text 2"/>
          <p:cNvSpPr txBox="1"/>
          <p:nvPr/>
        </p:nvSpPr>
        <p:spPr>
          <a:xfrm>
            <a:off x="4376700" y="2487315"/>
            <a:ext cx="4401900" cy="12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год, когда революция в России стала сигналом распада старых имперских порядков.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65825" y="1975275"/>
            <a:ext cx="3212100" cy="15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был год, когда война, дефицит и политическая усталость совпали, а кризис власти в России и на Востоке вышел на новый уровень.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376700" y="4056275"/>
            <a:ext cx="44019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событий 1917 года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525" y="3166568"/>
            <a:ext cx="8398200" cy="15828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Двойное давление: традиционные элиты и внешние державы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698188" y="1900020"/>
            <a:ext cx="23517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Старая опора
</a:t>
            </a:r>
            <a:pPr algn="l" indent="0" marL="0">
              <a:lnSpc>
                <a:spcPct val="115000"/>
              </a:lnSpc>
              <a:buNone/>
            </a:pPr>
            <a:r>
              <a:rPr lang="en-US" sz="4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элиты удерживали влияние через землю, должности, религиозный авторитет и привычные формы подчинения. Но их власть все чаще выглядела как наследие прошлого, а не как источник справедливого порядка.
</a:t>
            </a:r>
            <a:endParaRPr lang="en-US" sz="938" dirty="0"/>
          </a:p>
        </p:txBody>
      </p:sp>
      <p:sp>
        <p:nvSpPr>
          <p:cNvPr id="11" name="Text 3"/>
          <p:cNvSpPr txBox="1"/>
          <p:nvPr/>
        </p:nvSpPr>
        <p:spPr>
          <a:xfrm>
            <a:off x="3494976" y="1897030"/>
            <a:ext cx="23580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силы
</a:t>
            </a:r>
            <a:pPr algn="l" indent="0" marL="0">
              <a:lnSpc>
                <a:spcPct val="115000"/>
              </a:lnSpc>
              <a:buNone/>
            </a:pPr>
            <a:r>
              <a:rPr lang="en-US" sz="4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Образованные слои, служащие, офицеры и городские рабочие требовали участия в управлении и более предсказуемых правил. Они не всегда были едины, но именно они становились носителями новых политических ожиданий.
</a:t>
            </a:r>
            <a:endParaRPr lang="en-US" sz="938" dirty="0"/>
          </a:p>
        </p:txBody>
      </p:sp>
      <p:sp>
        <p:nvSpPr>
          <p:cNvPr id="12" name="Text 4"/>
          <p:cNvSpPr txBox="1"/>
          <p:nvPr/>
        </p:nvSpPr>
        <p:spPr>
          <a:xfrm>
            <a:off x="6297793" y="1897005"/>
            <a:ext cx="23472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 будущее
</a:t>
            </a:r>
            <a:pPr algn="l" indent="0" marL="0">
              <a:lnSpc>
                <a:spcPct val="115000"/>
              </a:lnSpc>
              <a:buNone/>
            </a:pPr>
            <a:r>
              <a:rPr lang="en-US" sz="4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этими группами рос конфликт за ресурсы, представительство и право говорить от имени общества. На этой почве колониальная система теряла устойчивость, а реформы все чаще сменялись кризисом.
</a:t>
            </a:r>
            <a:endParaRPr lang="en-US" sz="96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как ускоритель распада старого порядка
</a:t>
            </a:r>
            <a:endParaRPr lang="en-US" sz="1531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типичную для 1914–1917 годов связь между военной нагрузкой, хозяйственным сбоем и политической дестабилизацией.
</a:t>
            </a:r>
            <a:endParaRPr lang="en-US" sz="82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Британская Индия: колония в состоянии напряжения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Плантации и налоги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Хлопковые поля и чайные плантации работали на внешний рынок, а деревня все сильнее чувствовала налоговое давление. Военные годы сделали зависимость от колониальной экономики особенно заметной.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ждут перемен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росли забастовки, в университетской среде — разговоры о самоуправлении и правах. После 1917 года многие стали ожидать, что послевоенный мир принесет реальные перемены.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 из 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Колониальная власть выглядела прочной, но ее авторитет уже не казался бесспорным. Для части общества сам факт революции в России стал доказательством: имперский порядок можно оспаривать.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Британская Индия: что именно ломалось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Реквизиции, налоги и рост цен ударили по деревне. Привычная устойчивость общины ослабевала, а зависимость крестьян от долгов и посредников становилась заметнее.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270900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общественного давления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усилились профсоюзные и национальные организации. Образованные слои все чаще связывали экономические трудности с колониальным управлением и требовали политических прав.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975975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Перелом сознания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1917 года ожидания реформ превратились в массовую мобилизацию. Осознание, что колониальный порядок не вечен, стало важной частью антиколониального движения.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Кейс 2: Египет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380150"/>
            <a:ext cx="39921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Формальная автономия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британской оккупации 1882 года формальные местные институты сохранились, но ключевые решения зависели от колониальной администрации. Это подрывало доверие к привычным механизмам власти и посредничества.
</a:t>
            </a:r>
            <a:endParaRPr lang="en-US" sz="914" dirty="0"/>
          </a:p>
        </p:txBody>
      </p:sp>
      <p:sp>
        <p:nvSpPr>
          <p:cNvPr id="11" name="Text 3"/>
          <p:cNvSpPr txBox="1"/>
          <p:nvPr/>
        </p:nvSpPr>
        <p:spPr>
          <a:xfrm>
            <a:off x="565825" y="3125565"/>
            <a:ext cx="39921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Тяготы войны
</a:t>
            </a:r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реквизиции, рост цен и перебои с поставками усилили недовольство в городе и деревне. Экономические тяготы воспринимались как следствие внешнего контроля, а не внутренних проблем.
</a:t>
            </a:r>
            <a:endParaRPr lang="en-US" sz="983" dirty="0"/>
          </a:p>
        </p:txBody>
      </p:sp>
      <p:sp>
        <p:nvSpPr>
          <p:cNvPr id="12" name="Text 4"/>
          <p:cNvSpPr txBox="1"/>
          <p:nvPr/>
        </p:nvSpPr>
        <p:spPr>
          <a:xfrm>
            <a:off x="565825" y="3870973"/>
            <a:ext cx="39921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на независимость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5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1917 года усилили ожидания, что послевоенный мир изменит статус Египта. Для многих это стало поводом требовать более самостоятельного будущего и политического представительства.
</a:t>
            </a:r>
            <a:endParaRPr lang="en-US" sz="103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9997" y="595933"/>
            <a:ext cx="4579800" cy="7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Египет: общество на переломе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827950" y="1826350"/>
            <a:ext cx="4192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Хлопковая зависимость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3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Египта была тесно связана с экспортом хлопка, поэтому внешние колебания сразу били по деревне и городам. Зависимость от одного товара делала общество особенно уязвимым к кризисам.
</a:t>
            </a:r>
            <a:endParaRPr lang="en-US" sz="824" dirty="0"/>
          </a:p>
        </p:txBody>
      </p:sp>
      <p:sp>
        <p:nvSpPr>
          <p:cNvPr id="11" name="Text 3"/>
          <p:cNvSpPr txBox="1"/>
          <p:nvPr/>
        </p:nvSpPr>
        <p:spPr>
          <a:xfrm>
            <a:off x="821307" y="2610562"/>
            <a:ext cx="4192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Слабение старых опор
</a:t>
            </a:r>
            <a:pPr algn="l" indent="0" marL="0">
              <a:lnSpc>
                <a:spcPct val="115000"/>
              </a:lnSpc>
              <a:buNone/>
            </a:pPr>
            <a:r>
              <a:rPr lang="en-US" sz="3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связи между городом и деревней ослабевали, а знати и религиозным лидерам становилось труднее говорить от имени всего общества. Их авторитет сталкивался с новыми политическими ожиданиями.
</a:t>
            </a:r>
            <a:endParaRPr lang="en-US" sz="824" dirty="0"/>
          </a:p>
        </p:txBody>
      </p:sp>
      <p:sp>
        <p:nvSpPr>
          <p:cNvPr id="12" name="Text 4"/>
          <p:cNvSpPr txBox="1"/>
          <p:nvPr/>
        </p:nvSpPr>
        <p:spPr>
          <a:xfrm>
            <a:off x="624781" y="3409063"/>
            <a:ext cx="4192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Взрыв национализма
</a:t>
            </a:r>
            <a:pPr algn="l" indent="0" marL="0">
              <a:lnSpc>
                <a:spcPct val="115000"/>
              </a:lnSpc>
              <a:buNone/>
            </a:pPr>
            <a:r>
              <a:rPr lang="en-US" sz="3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недовольство переросло в массовое движение. Протесты 1919 года объединили разные слои населения вокруг идеи национального суверенитета и противостояния внешнему контролю.
</a:t>
            </a:r>
            <a:endParaRPr lang="en-US" sz="824" dirty="0"/>
          </a:p>
        </p:txBody>
      </p:sp>
      <p:sp>
        <p:nvSpPr>
          <p:cNvPr id="13" name="Text 5"/>
          <p:cNvSpPr txBox="1"/>
          <p:nvPr/>
        </p:nvSpPr>
        <p:spPr>
          <a:xfrm>
            <a:off x="819260" y="4200751"/>
            <a:ext cx="41883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политический язык
</a:t>
            </a:r>
            <a:pPr algn="l" indent="0" marL="0">
              <a:lnSpc>
                <a:spcPct val="115000"/>
              </a:lnSpc>
              <a:buNone/>
            </a:pPr>
            <a:r>
              <a:rPr lang="en-US" sz="3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Египетский опыт показал, что кризис традиционного общества не означал простого распада. Он открывал дорогу новым формам солидарности, политической мобилизации и антиколониальной повестке.
</a:t>
            </a:r>
            <a:endParaRPr lang="en-US" sz="82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525" y="1382143"/>
            <a:ext cx="4397700" cy="9877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3925" y="2575718"/>
            <a:ext cx="4397700" cy="9877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3925" y="3758045"/>
            <a:ext cx="4397700" cy="99205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Османская империя и арабские земли: распад и поиск будущего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565750" y="1584123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под ударом
</a:t>
            </a:r>
            <a:pPr algn="l" indent="0" marL="0">
              <a:lnSpc>
                <a:spcPct val="115000"/>
              </a:lnSpc>
              <a:buNone/>
            </a:pPr>
            <a:r>
              <a:rPr lang="en-US" sz="3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Османская империя вступила в войну уже ослабленной внутренними противоречиями и потерями территорий. Военное напряжение ускорило распад привычных связей между центром и провинциями.
</a:t>
            </a:r>
            <a:endParaRPr lang="en-US" sz="866" dirty="0"/>
          </a:p>
        </p:txBody>
      </p:sp>
      <p:sp>
        <p:nvSpPr>
          <p:cNvPr id="13" name="Text 3"/>
          <p:cNvSpPr txBox="1"/>
          <p:nvPr/>
        </p:nvSpPr>
        <p:spPr>
          <a:xfrm>
            <a:off x="565150" y="2765526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Провинции ищут опору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арабских землях усиливались споры о власти, верности и будущем после войны. Местные элиты искали способы защитить свои интересы и все чаще думали о самостоятельности.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565150" y="3944776"/>
            <a:ext cx="3208800" cy="6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нового порядка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Поражения и политическая нестабильность подорвали веру в прежнюю легитимность. На ее месте возникли новые проекты — от автономии до национального государства.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662" y="392250"/>
            <a:ext cx="4001426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55936" y="592775"/>
            <a:ext cx="384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Османская империя: распад старого политического порядка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4763075" y="2164725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центра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Султанская власть уже не могла удерживать империю только традицией и символическим авторитетом. Военные поражения показали, что старый механизм подчинения исчерпал себя.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4758075" y="2787867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легитимности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Религиозная легитимность оставалась важной, но сама по себе больше не обеспечивала политическую стабильность. Общество начинало искать иные основания порядка и представительства.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4758075" y="3411004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Самоорганизация снизу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общины и элиты пытались организоваться самостоятельно, чтобы сохранить влияние в условиях распада. Так возникало пространство для новых политических союзов и программ.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4758075" y="4034144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этап истории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1918 года поражение открыло путь национальным проектам и пересмотру границ. Именно тогда распад империи стал необратимым историческим процессом.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империй как общий исторический перелом
</a:t>
            </a:r>
            <a:endParaRPr lang="en-US" sz="2740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Февраль 1917 года показал: когда война разрушает хозяйство и доверие к власти, даже прочные империи теряют устойчивость. Для Востока это стало началом больших политических перемен.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2026-07-26T14:23:01Z</dcterms:created>
  <dcterms:modified xsi:type="dcterms:W3CDTF">2026-07-26T14:23:01Z</dcterms:modified>
</cp:coreProperties>
</file>