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4750" y="1331194"/>
            <a:ext cx="4136700" cy="3619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74574" y="653500"/>
            <a:ext cx="35601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731659" y="1914152"/>
            <a:ext cx="3770700" cy="24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науки и культуры в XX–XXI вв.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культура меняют друг друга быстрее, чем когда-либо.
</a:t>
            </a:r>
            <a:endParaRPr lang="en-US" sz="3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7050" y="1921677"/>
            <a:ext cx="2675400" cy="26335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17050" y="475921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диалог стал таким заметным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109375" y="2259000"/>
            <a:ext cx="3828000" cy="189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XX веке наука стала частью повседневной культуры: она изменила искусство, школу, медиа и язык общества. Одновременно культура начала оценивать технологии не только по пользе, но и по рискам, смыслам и границам применения.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17050" y="542763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понятия: наука, культура, картина мира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936400" y="1847150"/>
            <a:ext cx="63906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наука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создаёт проверяемые знания о природе, человеке и обществе. Её сила — в методе, доказательности и возможности уточнять выводы при появлении новых данных.
</a:t>
            </a:r>
            <a:endParaRPr lang="en-US" sz="1096" dirty="0"/>
          </a:p>
        </p:txBody>
      </p:sp>
      <p:sp>
        <p:nvSpPr>
          <p:cNvPr id="9" name="Text 3"/>
          <p:cNvSpPr txBox="1"/>
          <p:nvPr/>
        </p:nvSpPr>
        <p:spPr>
          <a:xfrm>
            <a:off x="1936400" y="2837250"/>
            <a:ext cx="63906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культура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объединяет ценности, нормы, искусство, символы и привычные способы жизни. Она показывает, как общество понимает себя и какие смыслы считает важными.
</a:t>
            </a:r>
            <a:endParaRPr lang="en-US" sz="1096" dirty="0"/>
          </a:p>
        </p:txBody>
      </p:sp>
      <p:sp>
        <p:nvSpPr>
          <p:cNvPr id="10" name="Text 4"/>
          <p:cNvSpPr txBox="1"/>
          <p:nvPr/>
        </p:nvSpPr>
        <p:spPr>
          <a:xfrm>
            <a:off x="1936400" y="3839883"/>
            <a:ext cx="63906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мира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картина мира — это целостное представление эпохи о том, как устроены реальность, человек и развитие общества. Когда оно меняется, меняются и мировоззрение, и практика.
</a:t>
            </a:r>
            <a:endParaRPr lang="en-US" sz="109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694" y="1469900"/>
            <a:ext cx="3014813" cy="344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революции и смена картины мира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967125" y="1917700"/>
            <a:ext cx="4634700" cy="7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Пересмотр основы физики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Квантовая физика и теория относительности разрушили привычную интуицию о времени, пространстве и причинности. На их фоне мир стал восприниматься как более сложный и менее очевидный.
</a:t>
            </a:r>
            <a:endParaRPr lang="en-US" sz="1103" dirty="0"/>
          </a:p>
        </p:txBody>
      </p:sp>
      <p:sp>
        <p:nvSpPr>
          <p:cNvPr id="10" name="Text 3"/>
          <p:cNvSpPr txBox="1"/>
          <p:nvPr/>
        </p:nvSpPr>
        <p:spPr>
          <a:xfrm>
            <a:off x="3967125" y="2855750"/>
            <a:ext cx="4634700" cy="7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биологическая рамка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XX века связала наследственность с ДНК и усилила значение эволюции. Это изменило представления о происхождении человека, развитии жизни и медицинских возможностях.
</a:t>
            </a:r>
            <a:endParaRPr lang="en-US" sz="1103" dirty="0"/>
          </a:p>
        </p:txBody>
      </p:sp>
      <p:sp>
        <p:nvSpPr>
          <p:cNvPr id="11" name="Text 4"/>
          <p:cNvSpPr txBox="1"/>
          <p:nvPr/>
        </p:nvSpPr>
        <p:spPr>
          <a:xfrm>
            <a:off x="3967125" y="3793800"/>
            <a:ext cx="4634700" cy="7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поворот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эпоха и искусственный интеллект в XXI веке меняют труд, память, общение и ожидания от будущего. Технологии стали не только инструментом, но и частью образа жизни.
</a:t>
            </a:r>
            <a:endParaRPr lang="en-US" sz="110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4100" y="1519429"/>
            <a:ext cx="4058400" cy="33846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наука вошла в искусство и массовую культуру
</a:t>
            </a:r>
            <a:endParaRPr lang="en-US" sz="2395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994775" y="1854370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Фантастика как посредник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фантастика превратила сложные идеи в понятные сюжеты о машинах, космосе и роботах. Благодаря этому научные темы вошли в массовое воображение и стали частью общего культурного опыта.
</a:t>
            </a:r>
            <a:endParaRPr lang="en-US" sz="895" dirty="0"/>
          </a:p>
        </p:txBody>
      </p:sp>
      <p:sp>
        <p:nvSpPr>
          <p:cNvPr id="11" name="Text 3"/>
          <p:cNvSpPr txBox="1"/>
          <p:nvPr/>
        </p:nvSpPr>
        <p:spPr>
          <a:xfrm>
            <a:off x="994775" y="2569282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художественные языки
</a:t>
            </a:r>
            <a:pPr algn="l" indent="0" marL="0">
              <a:lnSpc>
                <a:spcPct val="100000"/>
              </a:lnSpc>
              <a:buNone/>
            </a:pPr>
            <a:r>
              <a:rPr lang="en-US" sz="6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Модернистское искусство и позднее постмодернистские формы охотно использовали научные метафоры, фрагментарность и ощущение неопределённости. Культура стала по-новому говорить о времени, памяти и человеке.
</a:t>
            </a:r>
            <a:endParaRPr lang="en-US" sz="762" dirty="0"/>
          </a:p>
        </p:txBody>
      </p:sp>
      <p:sp>
        <p:nvSpPr>
          <p:cNvPr id="12" name="Text 4"/>
          <p:cNvSpPr txBox="1"/>
          <p:nvPr/>
        </p:nvSpPr>
        <p:spPr>
          <a:xfrm>
            <a:off x="994775" y="3284259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 последствиях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и литература не просто отражали открытия, но и ставили вопросы об ответственности, власти технологий и цене прогресса. Так искусство выполняло роль общественного эксперимента.
</a:t>
            </a:r>
            <a:endParaRPr lang="en-US" sz="895" dirty="0"/>
          </a:p>
        </p:txBody>
      </p:sp>
      <p:sp>
        <p:nvSpPr>
          <p:cNvPr id="13" name="Text 5"/>
          <p:cNvSpPr txBox="1"/>
          <p:nvPr/>
        </p:nvSpPr>
        <p:spPr>
          <a:xfrm>
            <a:off x="994775" y="3999237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внутри искусства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производства образов сами стали частью культуры: компьютерная графика, спецэффекты и цифровой монтаж изменили визуальный стиль кино, рекламы и медиа.
</a:t>
            </a:r>
            <a:endParaRPr lang="en-US" sz="89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3425" y="1897142"/>
            <a:ext cx="3321300" cy="112826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854875" y="3864275"/>
            <a:ext cx="2619600" cy="53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истории науки, кино и массовой культуры XX–XXI вв.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701850" y="1721992"/>
            <a:ext cx="3772500" cy="14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идеи часто сначала становятся образами и только потом — привычной частью повседневной культуры.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Открытия влияют на культуру не только через технику, но и через символы, сюжеты и способы визуального мышления.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701850" y="336875"/>
            <a:ext cx="77328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наука как источник художественных образов
</a:t>
            </a:r>
            <a:endParaRPr lang="en-US" sz="237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1542" y="2223516"/>
            <a:ext cx="4009800" cy="18737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6028325" y="1982300"/>
            <a:ext cx="2393700" cy="235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культурная заметность технологии, тем быстрее она меняет язык эпохи и ожидания людей.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культурный эффект дают идеи, которые затрагивают представления о человеке, времени, общении и будущем.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оценка по историко-культурным примерам XX–XXI вв.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091025" y="837075"/>
            <a:ext cx="6102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именно меняло повседневную культуру
</a:t>
            </a:r>
            <a:endParaRPr lang="en-US" sz="235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17050" y="474727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СМИ как канал научной популяризации и тревоги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17197" y="2830100"/>
            <a:ext cx="1777452" cy="15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Массовый охват
</a:t>
            </a:r>
            <a:pPr algn="l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Газеты, журналы и телевидение сделали научные новости массовыми. Достижения быстро выходили за пределы лабораторий и начинали обсуждаться как общественно значимые события.
</a:t>
            </a:r>
            <a:endParaRPr lang="en-US" sz="1107" dirty="0"/>
          </a:p>
        </p:txBody>
      </p:sp>
      <p:sp>
        <p:nvSpPr>
          <p:cNvPr id="10" name="Text 3"/>
          <p:cNvSpPr txBox="1"/>
          <p:nvPr/>
        </p:nvSpPr>
        <p:spPr>
          <a:xfrm>
            <a:off x="2728179" y="2830100"/>
            <a:ext cx="1777452" cy="15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и мифы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статьи и передачи упрощали сложные идеи, но иногда создавали искажённый образ науки. Вместе с знанием распространялись сенсации, страхи и мифы.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39156" y="2830100"/>
            <a:ext cx="1777452" cy="15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Публичная роль учёного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всё чаще становились публичными фигурами, а их высказывания влияли на доверие аудитории. Авторитет науки начал зависеть и от качества коммуникации.
</a:t>
            </a:r>
            <a:endParaRPr lang="en-US" sz="1191" dirty="0"/>
          </a:p>
        </p:txBody>
      </p:sp>
      <p:sp>
        <p:nvSpPr>
          <p:cNvPr id="12" name="Text 5"/>
          <p:cNvSpPr txBox="1"/>
          <p:nvPr/>
        </p:nvSpPr>
        <p:spPr>
          <a:xfrm>
            <a:off x="6550089" y="2830100"/>
            <a:ext cx="1777317" cy="15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мгновенной реакции
</a:t>
            </a:r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ускорил распространение информации до почти мгновенной реакции. Это усилило и просвещение, и риск паники, если сообщение было вырвано из контекста.
</a:t>
            </a:r>
            <a:endParaRPr lang="en-US" sz="109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694" y="1469900"/>
            <a:ext cx="3014813" cy="344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в эпоху научно-технических изменений
</a:t>
            </a:r>
            <a:endParaRPr lang="en-US" sz="2259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967125" y="2076450"/>
            <a:ext cx="20826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предметы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 университеты включали новые дисциплины, связанные с физикой, биологией, информатикой и инженерией. Учебные программы становились ближе к реальным научным и технологическим задачам.
</a:t>
            </a:r>
            <a:endParaRPr lang="en-US" sz="976" dirty="0"/>
          </a:p>
        </p:txBody>
      </p:sp>
      <p:sp>
        <p:nvSpPr>
          <p:cNvPr id="11" name="Text 3"/>
          <p:cNvSpPr txBox="1"/>
          <p:nvPr/>
        </p:nvSpPr>
        <p:spPr>
          <a:xfrm>
            <a:off x="3967125" y="3431575"/>
            <a:ext cx="20826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и моделирование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Лабораторные работы и цифровые симуляции помогали не только запоминать теорию, но и видеть, как знание применяется на практике. Обучение становилось более наглядным и исследовательским.
</a:t>
            </a:r>
            <a:endParaRPr lang="en-US" sz="976" dirty="0"/>
          </a:p>
        </p:txBody>
      </p:sp>
      <p:sp>
        <p:nvSpPr>
          <p:cNvPr id="12" name="Text 4"/>
          <p:cNvSpPr txBox="1"/>
          <p:nvPr/>
        </p:nvSpPr>
        <p:spPr>
          <a:xfrm>
            <a:off x="6567200" y="2076450"/>
            <a:ext cx="20826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и качество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STEM-подход и онлайн-курсы расширили доступ к знаниям, особенно там, где не хватало ресурсов или специалистов. Однако качество обучения стало сильнее зависеть от условий и поддержки.
</a:t>
            </a:r>
            <a:endParaRPr lang="en-US" sz="976" dirty="0"/>
          </a:p>
        </p:txBody>
      </p:sp>
      <p:sp>
        <p:nvSpPr>
          <p:cNvPr id="13" name="Text 5"/>
          <p:cNvSpPr txBox="1"/>
          <p:nvPr/>
        </p:nvSpPr>
        <p:spPr>
          <a:xfrm>
            <a:off x="6567200" y="3431575"/>
            <a:ext cx="20826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неравенства
</a:t>
            </a:r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разрыв показал, что технология сама по себе не гарантирует равные возможности. Для части учеников и студентов решающими остаются техника, интернет и грамотная организация обучения.
</a:t>
            </a:r>
            <a:endParaRPr lang="en-US" sz="92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18" y="2084600"/>
            <a:ext cx="7877164" cy="2540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953150" y="874692"/>
            <a:ext cx="6391200" cy="7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открытия к общественной реакции
</a:t>
            </a:r>
            <a:pPr algn="l" indent="0" marL="0">
              <a:lnSpc>
                <a:spcPct val="100000"/>
              </a:lnSpc>
              <a:buNone/>
            </a:pPr>
            <a:r>
              <a:rPr lang="en-US" sz="73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научное событие проходит путь от публикации до общественных последствий.
</a:t>
            </a:r>
            <a:endParaRPr lang="en-US" sz="219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5E5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360700" y="1129825"/>
            <a:ext cx="3342300" cy="251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 спутника в 1957 году сделал космос предметом массового интереса и политического соперничества, а не только научной работы.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 первого искусственного спутника Земли (Sputnik 1), 4 октября 1957 года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234254" y="3983176"/>
            <a:ext cx="4860257" cy="806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год, когда космическая тема стала частью мировой повестки.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82992" y="1233954"/>
            <a:ext cx="3961980" cy="21756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58" dirty="0">
                <a:solidFill>
                  <a:srgbClr val="E691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1957
</a:t>
            </a:r>
            <a:endParaRPr lang="en-US" sz="705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5E5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360700" y="1129825"/>
            <a:ext cx="3342300" cy="251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Второй мировой войны крупная наука всё чаще опиралась на долгосрочное государственное финансирование и специальные программы развития.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послевоенной научной политики и создания крупных государственных научных программ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234254" y="3983176"/>
            <a:ext cx="4860257" cy="806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рубеж, после которого роль государства в научной политике резко возросла.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82992" y="1233954"/>
            <a:ext cx="3961980" cy="21756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58" dirty="0">
                <a:solidFill>
                  <a:srgbClr val="E691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1945
</a:t>
            </a:r>
            <a:endParaRPr lang="en-US" sz="705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200" y="1897630"/>
            <a:ext cx="4219800" cy="143349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965025" y="3926950"/>
            <a:ext cx="6329400" cy="53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механизмам научной политики и организации исследований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501959" y="1872466"/>
            <a:ext cx="2744700" cy="14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общественной ценностью, финансированием и международным контекстом определяет, какие исследования становятся приоритетными.
</a:t>
            </a:r>
            <a:pPr algn="r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тем в науке зависит не только от интереса исследователей, но и от институтов, денег и политической среды.
</a:t>
            </a:r>
            <a:endParaRPr lang="en-US" sz="1120" dirty="0"/>
          </a:p>
        </p:txBody>
      </p:sp>
      <p:sp>
        <p:nvSpPr>
          <p:cNvPr id="7" name="Text 3"/>
          <p:cNvSpPr txBox="1"/>
          <p:nvPr/>
        </p:nvSpPr>
        <p:spPr>
          <a:xfrm>
            <a:off x="701850" y="336875"/>
            <a:ext cx="77328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институциональные механизмы научного выбора
</a:t>
            </a:r>
            <a:endParaRPr lang="en-US" sz="223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5E5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360700" y="1129825"/>
            <a:ext cx="3342300" cy="251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Овечка Долли в 1996 году сделала разговор о клонировании общедоступным и показала, что техническая возможность вызывает не только интерес, но и моральные споры.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P. Wilmut et al., публикация о клонировании овцы Dolly в журнале Nature, 1997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234254" y="3983176"/>
            <a:ext cx="4860257" cy="806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год, когда обсуждение клонирования вышло далеко за рамки лабораторий.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82992" y="1233954"/>
            <a:ext cx="3961980" cy="21756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58" dirty="0">
                <a:solidFill>
                  <a:srgbClr val="E691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1996
</a:t>
            </a:r>
            <a:endParaRPr lang="en-US" sz="705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4100" y="1519429"/>
            <a:ext cx="4058400" cy="33846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Этика и риски научного прогресса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994775" y="1854370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Ядерная дилемма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Ядерные технологии показали двойственную природу прогресса: они дали энергию и медицинские применения, но одновременно породили страх перед разрушением, авариями и неуправляемым риском.
</a:t>
            </a:r>
            <a:endParaRPr lang="en-US" sz="895" dirty="0"/>
          </a:p>
        </p:txBody>
      </p:sp>
      <p:sp>
        <p:nvSpPr>
          <p:cNvPr id="11" name="Text 3"/>
          <p:cNvSpPr txBox="1"/>
          <p:nvPr/>
        </p:nvSpPr>
        <p:spPr>
          <a:xfrm>
            <a:off x="994775" y="2569282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вмешательства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 биомедицина требуют согласия общества на вмешательство в наследственность, тело и репродукцию, потому что научная эффективность не отменяет права человека на достоинство и выбор.
</a:t>
            </a:r>
            <a:endParaRPr lang="en-US" sz="886" dirty="0"/>
          </a:p>
        </p:txBody>
      </p:sp>
      <p:sp>
        <p:nvSpPr>
          <p:cNvPr id="12" name="Text 4"/>
          <p:cNvSpPr txBox="1"/>
          <p:nvPr/>
        </p:nvSpPr>
        <p:spPr>
          <a:xfrm>
            <a:off x="994775" y="3284259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Приватность данных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платформы собирают личные данные в огромных объёмах, поэтому вопрос о приватности стал частью повседневной культуры, а не только юридической нормы.
</a:t>
            </a:r>
            <a:endParaRPr lang="en-US" sz="895" dirty="0"/>
          </a:p>
        </p:txBody>
      </p:sp>
      <p:sp>
        <p:nvSpPr>
          <p:cNvPr id="13" name="Text 5"/>
          <p:cNvSpPr txBox="1"/>
          <p:nvPr/>
        </p:nvSpPr>
        <p:spPr>
          <a:xfrm>
            <a:off x="994775" y="3999237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алгоритмов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Алгоритмы ИИ усиливают старые неравенства, если обучаются на искажённых данных или принимают решения без объяснения, кто отвечает за последствия.
</a:t>
            </a:r>
            <a:endParaRPr lang="en-US" sz="89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1542" y="2223516"/>
            <a:ext cx="4009800" cy="18737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6028325" y="1982300"/>
            <a:ext cx="2393700" cy="235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из этих технологий стала не только техническим достижением, но и поводом для общественного обсуждения о допустимых пределах применения.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новее технология, тем быстрее она попадает в поле моральной оценки и общественного контроля.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вехи: 1945, 1996, 2004, 2012, 2022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091025" y="837075"/>
            <a:ext cx="6102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где наука сталкивается с моральным выбором
</a:t>
            </a:r>
            <a:endParaRPr lang="en-US" sz="216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5E5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360700" y="1129825"/>
            <a:ext cx="3342300" cy="251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 1968 года сделал темы искусственного интеллекта и человеческого будущего частью массовой культуры задолго до современных дебатов.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фильма Стэнли Кубрика «2001: Космическая одиссея», 1968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234254" y="3983176"/>
            <a:ext cx="4860257" cy="806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год, когда научная фантастика стала влиять на разговор об ИИ особенно заметно.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82992" y="1233954"/>
            <a:ext cx="3961980" cy="21756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58" dirty="0">
                <a:solidFill>
                  <a:srgbClr val="E691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1968
</a:t>
            </a:r>
            <a:endParaRPr lang="en-US" sz="705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7050" y="542763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для обсуждения: кто направляет прогресс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936400" y="1945650"/>
            <a:ext cx="63906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 сильнее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Сравните, что меняет жизнь сильнее: новая технология сама по себе или изменения в образовании, профессиях и ценностях, которые она запускает. Такой анализ помогает увидеть не только пользу, но и скрытые последствия прогресса.
</a:t>
            </a:r>
            <a:endParaRPr lang="en-US" sz="1254" dirty="0"/>
          </a:p>
        </p:txBody>
      </p:sp>
      <p:sp>
        <p:nvSpPr>
          <p:cNvPr id="8" name="Text 3"/>
          <p:cNvSpPr txBox="1"/>
          <p:nvPr/>
        </p:nvSpPr>
        <p:spPr>
          <a:xfrm>
            <a:off x="1936375" y="3520705"/>
            <a:ext cx="63906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ставит пределы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Подумайте, может ли культура замедлять опасные разработки и одновременно ускорять полезные. Ответ зависит от доверия к экспертам, качества правил и готовности общества обсуждать риски до внедрения технологий.
</a:t>
            </a:r>
            <a:endParaRPr lang="en-US" sz="125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18" y="2084600"/>
            <a:ext cx="7877164" cy="2540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953150" y="874692"/>
            <a:ext cx="6391200" cy="7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↔ культура: цикл взаимного влияния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Двусторонний обмен, ускоренный медиа, сетями и ИИ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32650" y="1154200"/>
            <a:ext cx="6840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E691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Взаимное влияние не завершилось
</a:t>
            </a:r>
            <a:endParaRPr lang="en-US" sz="3300" dirty="0"/>
          </a:p>
        </p:txBody>
      </p:sp>
      <p:sp>
        <p:nvSpPr>
          <p:cNvPr id="4" name="Text 1"/>
          <p:cNvSpPr txBox="1"/>
          <p:nvPr/>
        </p:nvSpPr>
        <p:spPr>
          <a:xfrm>
            <a:off x="1071300" y="2960875"/>
            <a:ext cx="70014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культура в XX–XXI веках развиваются как единый процесс: открытия меняют образ жизни, а ценности общества определяют, какие знания получат поддержку и доверие.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2026-07-26T09:18:06Z</dcterms:created>
  <dcterms:modified xsi:type="dcterms:W3CDTF">2026-07-26T09:18:06Z</dcterms:modified>
</cp:coreProperties>
</file>