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image" Target="../media/image-3-5.jpeg"/><Relationship Id="rId6" Type="http://schemas.openxmlformats.org/officeDocument/2006/relationships/image" Target="../media/image-3-6.jpe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image" Target="../media/image-5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jpe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jpeg"/><Relationship Id="rId11" Type="http://schemas.openxmlformats.org/officeDocument/2006/relationships/image" Target="../media/image-19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image" Target="../media/image-20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8725" y="486223"/>
            <a:ext cx="8731800" cy="438295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1325" y="1116725"/>
            <a:ext cx="4058700" cy="12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В. А. Жуковский и стихотворение «Загадка»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1442950" y="2852525"/>
            <a:ext cx="4058700" cy="12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Тайна в стихах Жуковского и учимся находить подсказки.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08725" y="235275"/>
            <a:ext cx="4219800" cy="13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9350" y="787013"/>
            <a:ext cx="4177800" cy="29660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1038" y="785650"/>
            <a:ext cx="37893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Жуковский: поэт, переводчик, наставник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1547825" y="2989950"/>
            <a:ext cx="3968700" cy="13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Василий Андреевич Жуковский прожил долгую жизнь и много сделал для русской литературы. Он писал стихи, переводил известных авторов и умел говорить о чувствах тихо, ясно и очень красиво.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41694" y="600901"/>
            <a:ext cx="1904100" cy="138158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28150" y="2055153"/>
            <a:ext cx="1904100" cy="138158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41912" y="3554828"/>
            <a:ext cx="1904100" cy="138158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21650" y="546725"/>
            <a:ext cx="54093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Портрет поэта и его эпоха
</a:t>
            </a:r>
            <a:endParaRPr lang="en-US" sz="2246" dirty="0"/>
          </a:p>
        </p:txBody>
      </p:sp>
      <p:sp>
        <p:nvSpPr>
          <p:cNvPr id="11" name="Text 2"/>
          <p:cNvSpPr txBox="1"/>
          <p:nvPr/>
        </p:nvSpPr>
        <p:spPr>
          <a:xfrm>
            <a:off x="332750" y="1823150"/>
            <a:ext cx="4972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Взгляд с портрета
</a:t>
            </a:r>
            <a:pPr algn="l" indent="0" marL="0">
              <a:lnSpc>
                <a:spcPct val="115000"/>
              </a:lnSpc>
              <a:buNone/>
            </a:pPr>
            <a:r>
              <a:rPr lang="en-US" sz="7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портрете Жуковский выглядит спокойно и сосредоточенно: у него задумчивый взгляд и строгая одежда начала XIX века. Такое изображение помогает почувствовать не только самого поэта, но и особую, неторопливую атмосферу его времени.
</a:t>
            </a:r>
            <a:endParaRPr lang="en-US" sz="1163" dirty="0"/>
          </a:p>
        </p:txBody>
      </p:sp>
      <p:sp>
        <p:nvSpPr>
          <p:cNvPr id="12" name="Text 3"/>
          <p:cNvSpPr txBox="1"/>
          <p:nvPr/>
        </p:nvSpPr>
        <p:spPr>
          <a:xfrm>
            <a:off x="332750" y="2864150"/>
            <a:ext cx="4972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карет и свечей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Жуковский жил тогда, когда письма писали от руки, книги печатали небольшими тиражами, а вечерами в домах зажигали свечи. Стихи часто звучали вслух в семейном кругу, поэтому поэзия была частью живого разговора.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32750" y="3925600"/>
            <a:ext cx="49722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Предметы, которые помогают увидеть эпоху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иллюстрации подойдут старинная книга, перо, свеча и мягкий тёплый свет. Эти детали сразу показывают, что речь идёт о прошлом, где слово ценили, а чтение было тихим и вдумчивым.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706438" y="2091975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Литературная загадка не называет предмет прямо. Вместо этого она оставляет читателю цепочку намёков, по которым нужно догадаться, о чём идёт речь.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706438" y="2679328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Подсказками могут быть форма, цвет, звук, движение или действия. Если внимательно читать строки, можно заметить именно те признаки, которые ведут к ответу.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786050" y="3682975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текст похож на маленькую игру. Сначала он удивляет, потом заставляет думать, а затем радует, когда тайна наконец раскрывается.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2786050" y="4270328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стихотворной загадке важно не только отгадать ответ, но и увидеть, как поэт мастерски прячет его в словах.
</a:t>
            </a:r>
            <a:endParaRPr lang="en-US" sz="900" dirty="0"/>
          </a:p>
        </p:txBody>
      </p:sp>
      <p:sp>
        <p:nvSpPr>
          <p:cNvPr id="11" name="Text 5"/>
          <p:cNvSpPr txBox="1"/>
          <p:nvPr/>
        </p:nvSpPr>
        <p:spPr>
          <a:xfrm>
            <a:off x="205000" y="418300"/>
            <a:ext cx="5361900" cy="101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литературная загадка
</a:t>
            </a:r>
            <a:endParaRPr lang="en-US" sz="2246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0352" y="1804716"/>
            <a:ext cx="271200" cy="24106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441239" y="2067176"/>
            <a:ext cx="248325" cy="2838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672074" y="2380294"/>
            <a:ext cx="271200" cy="21696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718975" y="3534726"/>
            <a:ext cx="271200" cy="279948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3" name="Text 1"/>
          <p:cNvSpPr txBox="1"/>
          <p:nvPr/>
        </p:nvSpPr>
        <p:spPr>
          <a:xfrm>
            <a:off x="365050" y="628050"/>
            <a:ext cx="6565800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«Загадка» интересна для школьников
</a:t>
            </a:r>
            <a:endParaRPr lang="en-US" sz="2246" dirty="0"/>
          </a:p>
        </p:txBody>
      </p:sp>
      <p:sp>
        <p:nvSpPr>
          <p:cNvPr id="14" name="Text 2"/>
          <p:cNvSpPr txBox="1"/>
          <p:nvPr/>
        </p:nvSpPr>
        <p:spPr>
          <a:xfrm>
            <a:off x="492413" y="1783200"/>
            <a:ext cx="18705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Легко читать
</a:t>
            </a:r>
            <a:pPr algn="l" indent="0" marL="0">
              <a:lnSpc>
                <a:spcPct val="115000"/>
              </a:lnSpc>
              <a:buNone/>
            </a:pPr>
            <a:r>
              <a:rPr lang="en-US" sz="6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короткое, поэтому его удобно читать вслух и быстро запоминать. Оно не утомляет и сразу привлекает внимание.
</a:t>
            </a:r>
            <a:endParaRPr lang="en-US" sz="850" dirty="0"/>
          </a:p>
        </p:txBody>
      </p:sp>
      <p:sp>
        <p:nvSpPr>
          <p:cNvPr id="15" name="Text 3"/>
          <p:cNvSpPr txBox="1"/>
          <p:nvPr/>
        </p:nvSpPr>
        <p:spPr>
          <a:xfrm>
            <a:off x="2773900" y="2067175"/>
            <a:ext cx="18384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тайна
</a:t>
            </a:r>
            <a:pPr algn="l" indent="0" marL="0">
              <a:lnSpc>
                <a:spcPct val="115000"/>
              </a:lnSpc>
              <a:buNone/>
            </a:pPr>
            <a:r>
              <a:rPr lang="en-US" sz="6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спрятан ответ, а это всегда вызывает любопытство. Хочется дочитать до конца и проверить свою догадку.
</a:t>
            </a:r>
            <a:endParaRPr lang="en-US" sz="850" dirty="0"/>
          </a:p>
        </p:txBody>
      </p:sp>
      <p:sp>
        <p:nvSpPr>
          <p:cNvPr id="16" name="Text 4"/>
          <p:cNvSpPr txBox="1"/>
          <p:nvPr/>
        </p:nvSpPr>
        <p:spPr>
          <a:xfrm>
            <a:off x="5016100" y="2346875"/>
            <a:ext cx="18384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6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в стихотворении понятны младшим школьникам, но смысл раскрывается не сразу. Поэтому читать его интересно ещё раз.
</a:t>
            </a:r>
            <a:endParaRPr lang="en-US" sz="850" dirty="0"/>
          </a:p>
        </p:txBody>
      </p:sp>
      <p:sp>
        <p:nvSpPr>
          <p:cNvPr id="17" name="Text 5"/>
          <p:cNvSpPr txBox="1"/>
          <p:nvPr/>
        </p:nvSpPr>
        <p:spPr>
          <a:xfrm>
            <a:off x="7063000" y="3532800"/>
            <a:ext cx="18384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Поэтическая игра
</a:t>
            </a:r>
            <a:pPr algn="l" indent="0" marL="0">
              <a:lnSpc>
                <a:spcPct val="115000"/>
              </a:lnSpc>
              <a:buNone/>
            </a:pPr>
            <a:r>
              <a:rPr lang="en-US" sz="6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«Загадка» показывает, что поэзия может быть не только серьёзной, но и немного шутливой. Это особенно нравится детям.
</a:t>
            </a:r>
            <a:endParaRPr lang="en-US" sz="85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9350" y="787013"/>
            <a:ext cx="4177800" cy="29660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3738" y="392900"/>
            <a:ext cx="37893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Подсказки, которые спрятаны в тексте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34125" y="2763946"/>
            <a:ext cx="4177800" cy="73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разгадать стихотворение, нужно замечать детали: как выглядит предмет, что он делает, как движется и какие звуки с ним связаны. Именно такие признаки ведут к ответу.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34125" y="3605321"/>
            <a:ext cx="4177800" cy="73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словно оставляет следы на бумаге: тень, силуэт, луч света, неясный контур. Читатель собирает их вместе и постепенно понимает скрытый смысл.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75" y="1726321"/>
            <a:ext cx="8435100" cy="29513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46400" y="357450"/>
            <a:ext cx="5625300" cy="6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читатель разгадывает стихотворение
</a:t>
            </a:r>
            <a:endParaRPr lang="en-US" sz="2246" dirty="0"/>
          </a:p>
        </p:txBody>
      </p:sp>
      <p:sp>
        <p:nvSpPr>
          <p:cNvPr id="7" name="Text 2"/>
          <p:cNvSpPr txBox="1"/>
          <p:nvPr/>
        </p:nvSpPr>
        <p:spPr>
          <a:xfrm>
            <a:off x="146400" y="1005416"/>
            <a:ext cx="56253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чтения показывает, как тайна постепенно превращается в ответ.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0700" y="722325"/>
            <a:ext cx="5064900" cy="1297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69 лет
</a:t>
            </a:r>
            <a:endParaRPr lang="en-US" sz="6000" dirty="0"/>
          </a:p>
        </p:txBody>
      </p:sp>
      <p:sp>
        <p:nvSpPr>
          <p:cNvPr id="7" name="Text 2"/>
          <p:cNvSpPr txBox="1"/>
          <p:nvPr/>
        </p:nvSpPr>
        <p:spPr>
          <a:xfrm>
            <a:off x="420700" y="2242875"/>
            <a:ext cx="5064900" cy="12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 столько прожил Жуковский, создавая стихи с мягким ритмом и тонкими намёками.
</a:t>
            </a:r>
            <a:endParaRPr lang="en-US" sz="2000" dirty="0"/>
          </a:p>
        </p:txBody>
      </p:sp>
      <p:sp>
        <p:nvSpPr>
          <p:cNvPr id="8" name="Text 3"/>
          <p:cNvSpPr txBox="1"/>
          <p:nvPr/>
        </p:nvSpPr>
        <p:spPr>
          <a:xfrm>
            <a:off x="226475" y="249125"/>
            <a:ext cx="497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Биографические сведения о В. А. Жуковском
</a:t>
            </a:r>
            <a:endParaRPr lang="en-US" sz="688" dirty="0"/>
          </a:p>
        </p:txBody>
      </p:sp>
      <p:sp>
        <p:nvSpPr>
          <p:cNvPr id="9" name="Text 4"/>
          <p:cNvSpPr txBox="1"/>
          <p:nvPr/>
        </p:nvSpPr>
        <p:spPr>
          <a:xfrm>
            <a:off x="5572150" y="3079750"/>
            <a:ext cx="2635200" cy="98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жизненный путь связан с особой поэтической манерой: короткими словами, спокойным звучанием и тайной, которую хочется разгадать.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85600" y="1223080"/>
            <a:ext cx="4290000" cy="306249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950" y="777075"/>
            <a:ext cx="4098600" cy="124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звучит стихотворение «Загадка»
</a:t>
            </a:r>
            <a:endParaRPr lang="en-US" sz="2246" dirty="0"/>
          </a:p>
        </p:txBody>
      </p:sp>
      <p:sp>
        <p:nvSpPr>
          <p:cNvPr id="6" name="Text 1"/>
          <p:cNvSpPr txBox="1"/>
          <p:nvPr/>
        </p:nvSpPr>
        <p:spPr>
          <a:xfrm>
            <a:off x="417950" y="2268350"/>
            <a:ext cx="4098600" cy="90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Мягкое и тихое чтение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читается спокойно и неторопливо. Кажется, будто в комнате тихо, и каждый слушает особенно внимательно, стараясь не пропустить ни одной подсказки.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17950" y="3495822"/>
            <a:ext cx="4098600" cy="90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ожидания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звучание создаёт ощущение ожидания. Читателю хочется узнать ответ, но сначала нужно вслушаться в каждое слово и заметить его скрытый смысл.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06425" y="2129425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не раскрывает ответ сразу. Он ведёт читателя к нему через осторожные намёки, поэтому чтение превращается в интересный поиск.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33375" y="640150"/>
            <a:ext cx="8469300" cy="112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Жуковский и умение говорить намёком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06425" y="2962850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стихах важны образ, настроение и точное слово. Даже короткая строка у Жуковского может хранить больше смысла, чем кажется сначала.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06425" y="3796275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«Загадке» это особенно заметно: читатель сам разгадывает тайну и радуется, когда всё становится ясно.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2560150" y="2163425"/>
            <a:ext cx="57693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очень короткое, поэтому его можно прочитать несколько раз подряд и быстро удержать в памяти без лишнего усилия.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2560150" y="2808678"/>
            <a:ext cx="57693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нём используются простые и понятные слова, а значит, внимание не отвлекается на сложные выражения и сразу идёт к смыслу.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560150" y="3453929"/>
            <a:ext cx="57693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Финальная тайна делает текст особенно заметным: ребёнок запоминает не только строки, но и неожиданную разгадку внутри них.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2560150" y="4099179"/>
            <a:ext cx="57693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текст похож на маленький словесный фокус: он быстро читается, удивляет и хочется повторить его ещё раз вслух.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211575" y="451649"/>
            <a:ext cx="5625300" cy="95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стихотворение легко запомнить
</a:t>
            </a:r>
            <a:endParaRPr lang="en-US" sz="2246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79892" y="438287"/>
            <a:ext cx="4312500" cy="306170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76010" y="407832"/>
            <a:ext cx="4040100" cy="118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найти ответ
</a:t>
            </a:r>
            <a:endParaRPr lang="en-US" sz="2246" dirty="0"/>
          </a:p>
        </p:txBody>
      </p:sp>
      <p:sp>
        <p:nvSpPr>
          <p:cNvPr id="9" name="Text 1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556900" y="2292100"/>
            <a:ext cx="4861200" cy="9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читать стихотворение спокойно и не спешить с выводом. Важны любые детали: движение, форма, звук, цвет и другие признаки, которые поэт оставил в строках.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358525" y="3779200"/>
            <a:ext cx="4861200" cy="9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подсказки следует соединить в один образ и проверить догадку. Если не угадывается сразу, помогает терпение: в загадке Жуковского ответ прячется не в одной строке, а во всём тексте.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02750" y="2255825"/>
            <a:ext cx="264300" cy="264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02749" y="2925603"/>
            <a:ext cx="264300" cy="2643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002749" y="3595378"/>
            <a:ext cx="264300" cy="2643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65050" y="628050"/>
            <a:ext cx="6565800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черты поэзии Жуковского
</a:t>
            </a:r>
            <a:endParaRPr lang="en-US" sz="2246" dirty="0"/>
          </a:p>
        </p:txBody>
      </p:sp>
      <p:sp>
        <p:nvSpPr>
          <p:cNvPr id="10" name="Text 2"/>
          <p:cNvSpPr txBox="1"/>
          <p:nvPr/>
        </p:nvSpPr>
        <p:spPr>
          <a:xfrm>
            <a:off x="1502124" y="2199325"/>
            <a:ext cx="3744600" cy="5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Доброе звучание
</a:t>
            </a:r>
            <a:pPr algn="l" indent="0" marL="0">
              <a:lnSpc>
                <a:spcPct val="115000"/>
              </a:lnSpc>
              <a:buNone/>
            </a:pPr>
            <a:r>
              <a:rPr lang="en-US" sz="6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стихах Жуковского редко чувствуется резкость. Его строки звучат мягко, спокойно и доверительно, поэтому читателю легко войти в мир чувств и тихого размышления.
</a:t>
            </a:r>
            <a:endParaRPr lang="en-US" sz="848" dirty="0"/>
          </a:p>
        </p:txBody>
      </p:sp>
      <p:sp>
        <p:nvSpPr>
          <p:cNvPr id="11" name="Text 3"/>
          <p:cNvSpPr txBox="1"/>
          <p:nvPr/>
        </p:nvSpPr>
        <p:spPr>
          <a:xfrm>
            <a:off x="1502124" y="2869104"/>
            <a:ext cx="3744600" cy="5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и настроение
</a:t>
            </a:r>
            <a:pPr algn="l" indent="0" marL="0">
              <a:lnSpc>
                <a:spcPct val="115000"/>
              </a:lnSpc>
              <a:buNone/>
            </a:pPr>
            <a:r>
              <a:rPr lang="en-US" sz="7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часто обращается к природе: к вечеру, тишине, свету, небу. Эти образы помогают передать мечтательность и создать ощущение душевного покоя.
</a:t>
            </a:r>
            <a:endParaRPr lang="en-US" sz="935" dirty="0"/>
          </a:p>
        </p:txBody>
      </p:sp>
      <p:sp>
        <p:nvSpPr>
          <p:cNvPr id="12" name="Text 4"/>
          <p:cNvSpPr txBox="1"/>
          <p:nvPr/>
        </p:nvSpPr>
        <p:spPr>
          <a:xfrm>
            <a:off x="1502124" y="3538877"/>
            <a:ext cx="3744600" cy="5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Литературная игра
</a:t>
            </a:r>
            <a:pPr algn="l" indent="0" marL="0">
              <a:lnSpc>
                <a:spcPct val="115000"/>
              </a:lnSpc>
              <a:buNone/>
            </a:pPr>
            <a:r>
              <a:rPr lang="en-US" sz="6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Жуковский умеет удивлять не только лирикой, но и загадкой. В коротком стихотворении он прячет смысл так, что читатель сам становится участником маленького открытия.
</a:t>
            </a:r>
            <a:endParaRPr lang="en-US" sz="846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75" y="1726321"/>
            <a:ext cx="8435100" cy="29513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46400" y="357450"/>
            <a:ext cx="5625300" cy="6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 тайны к отгадке
</a:t>
            </a:r>
            <a:endParaRPr lang="en-US" sz="2246" dirty="0"/>
          </a:p>
        </p:txBody>
      </p:sp>
      <p:sp>
        <p:nvSpPr>
          <p:cNvPr id="7" name="Text 2"/>
          <p:cNvSpPr txBox="1"/>
          <p:nvPr/>
        </p:nvSpPr>
        <p:spPr>
          <a:xfrm>
            <a:off x="146400" y="1005416"/>
            <a:ext cx="56253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читатель шаг за шагом раскрывает смысл стихотворения, опираясь на подсказки в тексте.
</a:t>
            </a:r>
            <a:endParaRPr lang="en-US" sz="835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58750" y="423125"/>
            <a:ext cx="4186200" cy="10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стихотворение подходит для 4 класса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73413" y="2897975"/>
            <a:ext cx="55581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есть игра с отгадкой, а такие задания вызывают живой интерес. Ребёнок не просто читает, а пытается мыслить, сравнивать и делать вывод.
</a:t>
            </a:r>
            <a:endParaRPr lang="en-US" sz="1025" dirty="0"/>
          </a:p>
        </p:txBody>
      </p:sp>
      <p:sp>
        <p:nvSpPr>
          <p:cNvPr id="9" name="Text 2"/>
          <p:cNvSpPr txBox="1"/>
          <p:nvPr/>
        </p:nvSpPr>
        <p:spPr>
          <a:xfrm>
            <a:off x="1991387" y="1885050"/>
            <a:ext cx="55581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небольшой, поэтому его удобно читать на уроке вслух, разбирать по строкам и повторять без усталости. Это особенно важно для младших школьников.
</a:t>
            </a:r>
            <a:endParaRPr lang="en-US" sz="1025" dirty="0"/>
          </a:p>
        </p:txBody>
      </p:sp>
      <p:sp>
        <p:nvSpPr>
          <p:cNvPr id="10" name="Text 3"/>
          <p:cNvSpPr txBox="1"/>
          <p:nvPr/>
        </p:nvSpPr>
        <p:spPr>
          <a:xfrm>
            <a:off x="3297538" y="4073075"/>
            <a:ext cx="55581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помогает тренировать внимательное чтение, расширять словарный запас и замечать скрытый смысл. Для 4 класса это полезный и увлекательный шаг в мир поэзии.
</a:t>
            </a:r>
            <a:endParaRPr lang="en-US" sz="1025" dirty="0"/>
          </a:p>
        </p:txBody>
      </p:sp>
      <p:sp>
        <p:nvSpPr>
          <p:cNvPr id="11" name="Text 4"/>
          <p:cNvSpPr txBox="1"/>
          <p:nvPr/>
        </p:nvSpPr>
        <p:spPr>
          <a:xfrm>
            <a:off x="8682225" y="16727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0525" y="1699210"/>
            <a:ext cx="4033500" cy="300543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211575" y="451649"/>
            <a:ext cx="5625300" cy="95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Какой образ помогает представить стихотворение
</a:t>
            </a:r>
            <a:endParaRPr lang="en-US" sz="2246" dirty="0"/>
          </a:p>
        </p:txBody>
      </p:sp>
      <p:sp>
        <p:nvSpPr>
          <p:cNvPr id="8" name="Text 2"/>
          <p:cNvSpPr txBox="1"/>
          <p:nvPr/>
        </p:nvSpPr>
        <p:spPr>
          <a:xfrm>
            <a:off x="386175" y="2732175"/>
            <a:ext cx="4400100" cy="8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Тихий вечер и ожидание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«Загадки» хорошо подходят сумерки, книга и мягкий свет. Такие детали создают спокойное настроение и сразу настраивают на вдумчивое чтение.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86175" y="3828175"/>
            <a:ext cx="4400100" cy="8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Свет, который подсказывает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Свеча, луна, звезда или тень помогают почувствовать тайну. Они словно говорят читателю: ответ рядом, но его нужно увидеть внимательным взглядом.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0700" y="722325"/>
            <a:ext cx="5064900" cy="1297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69
</a:t>
            </a:r>
            <a:endParaRPr lang="en-US" sz="6000" dirty="0"/>
          </a:p>
        </p:txBody>
      </p:sp>
      <p:sp>
        <p:nvSpPr>
          <p:cNvPr id="7" name="Text 2"/>
          <p:cNvSpPr txBox="1"/>
          <p:nvPr/>
        </p:nvSpPr>
        <p:spPr>
          <a:xfrm>
            <a:off x="420700" y="2242875"/>
            <a:ext cx="5064900" cy="12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 прожил Василий Андреевич Жуковский, оставив заметный след в русской поэзии и литературном переводе.
</a:t>
            </a:r>
            <a:endParaRPr lang="en-US" sz="2000" dirty="0"/>
          </a:p>
        </p:txBody>
      </p:sp>
      <p:sp>
        <p:nvSpPr>
          <p:cNvPr id="8" name="Text 3"/>
          <p:cNvSpPr txBox="1"/>
          <p:nvPr/>
        </p:nvSpPr>
        <p:spPr>
          <a:xfrm>
            <a:off x="226475" y="249125"/>
            <a:ext cx="497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Биографические сведения о В. А. Жуковском
</a:t>
            </a:r>
            <a:endParaRPr lang="en-US" sz="688" dirty="0"/>
          </a:p>
        </p:txBody>
      </p:sp>
      <p:sp>
        <p:nvSpPr>
          <p:cNvPr id="9" name="Text 4"/>
          <p:cNvSpPr txBox="1"/>
          <p:nvPr/>
        </p:nvSpPr>
        <p:spPr>
          <a:xfrm>
            <a:off x="5572150" y="3079750"/>
            <a:ext cx="2635200" cy="98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позволяет понять, как много он успел сделать для литературы и почему его имя так хорошо знают.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205000" y="418300"/>
            <a:ext cx="5361900" cy="101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«Загадка» отличается от обычной загадки
</a:t>
            </a:r>
            <a:endParaRPr lang="en-US" sz="2246" dirty="0"/>
          </a:p>
        </p:txBody>
      </p:sp>
      <p:sp>
        <p:nvSpPr>
          <p:cNvPr id="10" name="Text 2"/>
          <p:cNvSpPr txBox="1"/>
          <p:nvPr/>
        </p:nvSpPr>
        <p:spPr>
          <a:xfrm>
            <a:off x="1334800" y="2676231"/>
            <a:ext cx="1577700" cy="89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— обычный вопрос
</a:t>
            </a:r>
            <a:pPr algn="l" indent="0" marL="0">
              <a:lnSpc>
                <a:spcPct val="115000"/>
              </a:lnSpc>
              <a:buNone/>
            </a:pPr>
            <a:r>
              <a:rPr lang="en-US" sz="5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привычной загадке ответ обычно ищут сразу: текст прямо зовёт догадаться, что именно скрыто за описанием.
</a:t>
            </a:r>
            <a:endParaRPr lang="en-US" sz="1027" dirty="0"/>
          </a:p>
        </p:txBody>
      </p:sp>
      <p:sp>
        <p:nvSpPr>
          <p:cNvPr id="11" name="Text 3"/>
          <p:cNvSpPr txBox="1"/>
          <p:nvPr/>
        </p:nvSpPr>
        <p:spPr>
          <a:xfrm>
            <a:off x="3680540" y="2672550"/>
            <a:ext cx="1577700" cy="89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— стихотворные подсказки
</a:t>
            </a:r>
            <a:pPr algn="l" indent="0" marL="0">
              <a:lnSpc>
                <a:spcPct val="115000"/>
              </a:lnSpc>
              <a:buNone/>
            </a:pPr>
            <a:r>
              <a:rPr lang="en-US" sz="5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Жуковского загадка звучит как поэтический текст. Подсказки спрятаны в образах, ритме и деталях, а не в прямом вопросе.
</a:t>
            </a:r>
            <a:endParaRPr lang="en-US" sz="1027" dirty="0"/>
          </a:p>
        </p:txBody>
      </p:sp>
      <p:sp>
        <p:nvSpPr>
          <p:cNvPr id="12" name="Text 4"/>
          <p:cNvSpPr txBox="1"/>
          <p:nvPr/>
        </p:nvSpPr>
        <p:spPr>
          <a:xfrm>
            <a:off x="6026301" y="2672550"/>
            <a:ext cx="1577700" cy="89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— удовольствие от открытия
</a:t>
            </a:r>
            <a:pPr algn="l" indent="0" marL="0">
              <a:lnSpc>
                <a:spcPct val="115000"/>
              </a:lnSpc>
              <a:buNone/>
            </a:pPr>
            <a:r>
              <a:rPr lang="en-US" sz="5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Читатель сам собирает признаки, делает вывод и только потом находит ответ. Поэтому интересно не только отгадать, но и пройти весь путь поиска.
</a:t>
            </a:r>
            <a:endParaRPr lang="en-US" sz="951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0400" y="1553559"/>
            <a:ext cx="2563200" cy="178723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137925" y="1553559"/>
            <a:ext cx="2563200" cy="178723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975450" y="1553559"/>
            <a:ext cx="2563200" cy="1787231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4" name="Text 1"/>
          <p:cNvSpPr txBox="1"/>
          <p:nvPr/>
        </p:nvSpPr>
        <p:spPr>
          <a:xfrm>
            <a:off x="321650" y="546725"/>
            <a:ext cx="54093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слова урока
</a:t>
            </a:r>
            <a:endParaRPr lang="en-US" sz="2246" dirty="0"/>
          </a:p>
        </p:txBody>
      </p:sp>
      <p:sp>
        <p:nvSpPr>
          <p:cNvPr id="15" name="Text 2"/>
          <p:cNvSpPr txBox="1"/>
          <p:nvPr/>
        </p:nvSpPr>
        <p:spPr>
          <a:xfrm>
            <a:off x="445625" y="3560300"/>
            <a:ext cx="25137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Перо и книга в тишине
</a:t>
            </a:r>
            <a:pPr algn="l" indent="0" marL="0">
              <a:lnSpc>
                <a:spcPct val="115000"/>
              </a:lnSpc>
              <a:buNone/>
            </a:pPr>
            <a:r>
              <a:rPr lang="en-US" sz="7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Перо лежит рядом со старой книгой, будто только что было остановлено на середине строки. Вокруг тихо, и кажется, что сейчас родится ещё одна загадка. Такие детали напоминают о поэзии, чтении и внимательном взгляде на слово.
</a:t>
            </a:r>
            <a:endParaRPr lang="en-US" sz="1011" dirty="0"/>
          </a:p>
        </p:txBody>
      </p:sp>
      <p:sp>
        <p:nvSpPr>
          <p:cNvPr id="16" name="Text 3"/>
          <p:cNvSpPr txBox="1"/>
          <p:nvPr/>
        </p:nvSpPr>
        <p:spPr>
          <a:xfrm>
            <a:off x="3283150" y="3560300"/>
            <a:ext cx="25137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Звезда над страницей
</a:t>
            </a:r>
            <a:pPr algn="l" indent="0" marL="0">
              <a:lnSpc>
                <a:spcPct val="115000"/>
              </a:lnSpc>
              <a:buNone/>
            </a:pPr>
            <a:r>
              <a:rPr lang="en-US" sz="8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Небольшая звезда может стать знаком тайны и открытия. Она словно светит над текстом и помогает увидеть скрытый смысл. Для урока это удачный образ: он соединяет ночь, воображение и радость догадки.
</a:t>
            </a:r>
            <a:endParaRPr lang="en-US" sz="1084" dirty="0"/>
          </a:p>
        </p:txBody>
      </p:sp>
      <p:sp>
        <p:nvSpPr>
          <p:cNvPr id="17" name="Text 4"/>
          <p:cNvSpPr txBox="1"/>
          <p:nvPr/>
        </p:nvSpPr>
        <p:spPr>
          <a:xfrm>
            <a:off x="6120675" y="3560300"/>
            <a:ext cx="25137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Луна и мягкий свет
</a:t>
            </a:r>
            <a:pPr algn="l" indent="0" marL="0">
              <a:lnSpc>
                <a:spcPct val="115000"/>
              </a:lnSpc>
              <a:buNone/>
            </a:pPr>
            <a:r>
              <a:rPr lang="en-US" sz="8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Луна делает картину спокойной и немного волшебной. Её свет не ослепляет, а мягко подсказывает путь к ответу. Именно такое настроение подходит стихотворению Жуковского: тихое, ясное и чуть загадочное.
</a:t>
            </a:r>
            <a:endParaRPr lang="en-US" sz="1086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30926" y="2015000"/>
            <a:ext cx="3640200" cy="253818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5125" y="2971500"/>
            <a:ext cx="3929700" cy="163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«Загадка» показывает Жуковского как поэта намёка, тихого звучания и тонкой игры со словом. В нескольких строках он умеет спрятать смысл, который приятно открывать самому.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388225" y="603250"/>
            <a:ext cx="5858700" cy="9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Маленькое стихотворение с большой тайной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2026-05-20T09:03:46Z</dcterms:created>
  <dcterms:modified xsi:type="dcterms:W3CDTF">2026-05-20T09:03:46Z</dcterms:modified>
</cp:coreProperties>
</file>