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image" Target="../media/image-15-8.jpe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1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особенности западной цивилизации XIX века: обзор и основные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120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Масштабные перемены в индустрии, обществе и культуре западного мира.
</a:t>
            </a:r>
            <a:endParaRPr lang="en-US" sz="361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 западной цивилизации XIX века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 объединил Европу и Северную Америку эпохой индустриализации, социальных преобразований и зарождения новых государственных форм после крупных революций и войн.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половина XVIII века знаменует начало индустриализации в Великобритании с переворотом в производстве благодаря паровым машинам. Это изменило текстильную и металлургическую промышленность навсегда.
</a:t>
            </a:r>
            <a:endParaRPr lang="en-US" sz="869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 индустриализации в Великобритании
</a:t>
            </a:r>
            <a:endParaRPr lang="en-US" sz="1166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индустриальная модель быстро завоевывает Францию, Германию, США. Возникают фабрики и шахты, усиливается добыча угля, что способствует экономическому подъему и урбанизации.
</a:t>
            </a:r>
            <a:endParaRPr lang="en-US" sz="1003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индустрии по Европе и США
</a:t>
            </a:r>
            <a:endParaRPr lang="en-US" sz="128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Механизация производства уменьшает потребность в сельском труде, что приводит к массовому переселению людей из деревень в города, стимулируя рост и развитие новых урбанистических центров.
</a:t>
            </a:r>
            <a:endParaRPr lang="en-US" sz="1003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Массовый переезд в города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Индустриальная революция и её ключевые отрасли
</a:t>
            </a:r>
            <a:endParaRPr lang="en-US" sz="242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499677"/>
            <a:ext cx="3982500" cy="203224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урбанизации и индустриализации в Европе (1850–1900)
</a:t>
            </a:r>
            <a:endParaRPr lang="en-US" sz="2095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демонстрируют значительный рост городского населения и промышленного сектора в ведущих европейских странах.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 индустриализация значительно ускорились, особенно в Великобритании и Германии.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переписи населения и историческая статистика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структура и новые классы общества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Возникает буржуазия — предприниматели и владельцы фабрик, которые становятся экономическим локомотивом общества.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Пролетариат — рабочие фабрик и шахт, которые составляют растущий класс, борющийся за улучшение условий труда и жизни.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Аристократия сохраняет политическое влияние, однако экономически уступает новым слоям, что приводит к социальной напряжённости и конфликтам.
</a:t>
            </a:r>
            <a:endParaRPr lang="en-US" sz="1538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политические движения и идеи XIX века
</a:t>
            </a:r>
            <a:endParaRPr lang="en-US" sz="2487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Либерализм утверждает права личности и свободу, выступая против абсолютной монархии и ограничений.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Национализм способствует созданию и укреплению национальных государств, объединяя народы вокруг общей истории и языка.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Социализм предлагает социальную справедливость, критикуя несправедливое распределение богатств и призывая к улучшению положения рабочих.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народов 1848 года вызвала массовые восстания, ускорив реформы и изменение политического устройства Европы.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изменения и реформы XIX века
</a:t>
            </a:r>
            <a:endParaRPr lang="en-US" sz="2760" dirty="0"/>
          </a:p>
        </p:txBody>
      </p:sp>
      <p:sp>
        <p:nvSpPr>
          <p:cNvPr id="9" name="Text 1"/>
          <p:cNvSpPr txBox="1"/>
          <p:nvPr/>
        </p:nvSpPr>
        <p:spPr>
          <a:xfrm>
            <a:off x="1459442" y="31701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1800-1830: Ранние реформы
</a:t>
            </a:r>
            <a:pPr algn="ctr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Наполеоновских войн в Европе начинаются первые политические изменения и ограниченное расширение избирательных прав.
</a:t>
            </a:r>
            <a:endParaRPr lang="en-US" sz="959" dirty="0"/>
          </a:p>
        </p:txBody>
      </p:sp>
      <p:sp>
        <p:nvSpPr>
          <p:cNvPr id="10" name="Text 2"/>
          <p:cNvSpPr txBox="1"/>
          <p:nvPr/>
        </p:nvSpPr>
        <p:spPr>
          <a:xfrm>
            <a:off x="3036409" y="977224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Волна революций охватывает Европу, приводя к реформам власти и попыткам установления конституционных режимов.
</a:t>
            </a:r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1848: Весна народов
</a:t>
            </a:r>
            <a:endParaRPr lang="en-US" sz="1045" dirty="0"/>
          </a:p>
        </p:txBody>
      </p:sp>
      <p:sp>
        <p:nvSpPr>
          <p:cNvPr id="11" name="Text 3"/>
          <p:cNvSpPr txBox="1"/>
          <p:nvPr/>
        </p:nvSpPr>
        <p:spPr>
          <a:xfrm>
            <a:off x="4618221" y="31701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1870-1900: Формирование партий
</a:t>
            </a:r>
            <a:pPr algn="ctr" indent="0" marL="0">
              <a:lnSpc>
                <a:spcPct val="100000"/>
              </a:lnSpc>
              <a:buNone/>
            </a:pPr>
            <a:r>
              <a:rPr lang="en-US" sz="8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и Германия создают современные политические партии — либеральные, консервативные и социалистические, усиливается роль парламента.
</a:t>
            </a:r>
            <a:endParaRPr lang="en-US" sz="872" dirty="0"/>
          </a:p>
        </p:txBody>
      </p:sp>
      <p:sp>
        <p:nvSpPr>
          <p:cNvPr id="12" name="Text 4"/>
          <p:cNvSpPr txBox="1"/>
          <p:nvPr/>
        </p:nvSpPr>
        <p:spPr>
          <a:xfrm>
            <a:off x="6207146" y="977226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Значительное увеличение числа граждан, имеющих право голоса, и развитие органов местного самоуправления в ряде стран.
</a:t>
            </a:r>
            <a:pPr algn="ctr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века: Расширение избирательного права
</a:t>
            </a:r>
            <a:endParaRPr lang="en-US" sz="945" dirty="0"/>
          </a:p>
        </p:txBody>
      </p:sp>
      <p:sp>
        <p:nvSpPr>
          <p:cNvPr id="13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466"/>
            <a:ext cx="2769600" cy="15687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6466"/>
            <a:ext cx="2769600" cy="15687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6466"/>
            <a:ext cx="2769600" cy="156871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индустрии привёл к резкому увеличению населения Лондона. Новые жилые кварталы соседствуют с промышленными зонами, город снабжается водопроводом и обществом услуг.
</a:t>
            </a:r>
            <a:endParaRPr lang="en-US" sz="1181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— город миллионеров и рабочих
</a:t>
            </a:r>
            <a:endParaRPr lang="en-US" sz="1506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переживает масштабные реконструкции, появляются парки, бульвары и улучшенные коммуникации, превращая город в культурный и политический центр.
</a:t>
            </a:r>
            <a:endParaRPr lang="en-US" sz="1266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3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— модернизация и архитектура
</a:t>
            </a:r>
            <a:endParaRPr lang="en-US" sz="153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Берлина связал промышленный подъём с расширением городской инфраструктуры, включая канализацию и транспортные системы, что повысило уровень жизни.
</a:t>
            </a:r>
            <a:endParaRPr lang="en-US" sz="1181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3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 — новый индустриальный гигант
</a:t>
            </a:r>
            <a:endParaRPr lang="en-US" sz="1534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в крупнейших столицах Европы
</a:t>
            </a:r>
            <a:endParaRPr lang="en-US" sz="279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массовой информации и массовая культура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Изобретение ротационной печати и удешевление бумаги сделали массовую прессу доступной миллионам, способствуя распространению информации и росту грамотности.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Развиваются библиотеки, музеи и театры, формируется общая культурная среда с новыми формами развлечений, музыкой и модой, отражающими перемены эпохи.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1625" y="1328100"/>
            <a:ext cx="690300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19575" y="1371330"/>
            <a:ext cx="754800" cy="6038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02063" y="1328100"/>
            <a:ext cx="690300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95406" y="1328100"/>
            <a:ext cx="604013" cy="6903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19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повседневной жизни и быту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профессии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инженерные, бухгалтерские и другие профессии, формирующие современную городскую экономику и улучшая организацию труда.
</a:t>
            </a:r>
            <a:endParaRPr lang="en-US" sz="1338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образования
</a:t>
            </a:r>
            <a:pPr algn="ctr" indent="0" marL="0">
              <a:lnSpc>
                <a:spcPct val="100000"/>
              </a:lnSpc>
              <a:buNone/>
            </a:pPr>
            <a:r>
              <a:rPr lang="en-US" sz="14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Увеличивается количество школ и учебных заведений, что способствует повышению общей грамотности и квалификации населения.
</a:t>
            </a:r>
            <a:endParaRPr lang="en-US" sz="1427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транспорта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трамваи и первые автобусы, благодаря которым жители быстрее перемещаются по городам, улучшая повседневную мобильность.
</a:t>
            </a:r>
            <a:endParaRPr lang="en-US" sz="1338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досуга
</a:t>
            </a:r>
            <a:pPr algn="ctr" indent="0" marL="0">
              <a:lnSpc>
                <a:spcPct val="100000"/>
              </a:lnSpc>
              <a:buNone/>
            </a:pPr>
            <a:r>
              <a:rPr lang="en-US" sz="136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66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Открываются парки, театры, кафе и спортклубы, что повышает качество жизни и разнообразит свободное время горожан.
</a:t>
            </a:r>
            <a:endParaRPr lang="en-US" sz="136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725" y="1157849"/>
            <a:ext cx="3345600" cy="32508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открытия и технологические изобретения XIX века
</a:t>
            </a:r>
            <a:endParaRPr lang="en-US" sz="2118" dirty="0"/>
          </a:p>
        </p:txBody>
      </p:sp>
      <p:sp>
        <p:nvSpPr>
          <p:cNvPr id="5" name="Text 1"/>
          <p:cNvSpPr txBox="1"/>
          <p:nvPr/>
        </p:nvSpPr>
        <p:spPr>
          <a:xfrm>
            <a:off x="4044925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научные теории и открытия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044925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1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выдающиеся учёные, такие как Чарльз Дарвин и Дмитрий Менделеев, заложили основы биологии и химии, создав фундамент для современных научных дисциплин. Значимые открытия изменили понимание природы и законов материи.
</a:t>
            </a:r>
            <a:endParaRPr lang="en-US" sz="1413" dirty="0"/>
          </a:p>
        </p:txBody>
      </p:sp>
      <p:sp>
        <p:nvSpPr>
          <p:cNvPr id="7" name="Text 3"/>
          <p:cNvSpPr txBox="1"/>
          <p:nvPr/>
        </p:nvSpPr>
        <p:spPr>
          <a:xfrm>
            <a:off x="6573750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1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электричества, паровых машин и телеграфа существенно изменило экономическое и социальное развитие. Изобретения Александра Белла и Томаса Эдисона ускорили коммуникации и транспорт, улучшая качество жизни.
</a:t>
            </a:r>
            <a:endParaRPr lang="en-US" sz="1417" dirty="0"/>
          </a:p>
        </p:txBody>
      </p:sp>
      <p:sp>
        <p:nvSpPr>
          <p:cNvPr id="8" name="Text 4"/>
          <p:cNvSpPr txBox="1"/>
          <p:nvPr/>
        </p:nvSpPr>
        <p:spPr>
          <a:xfrm>
            <a:off x="6573750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 инновации и их влияние
</a:t>
            </a:r>
            <a:endParaRPr lang="en-US" sz="1338" dirty="0"/>
          </a:p>
        </p:txBody>
      </p:sp>
      <p:sp>
        <p:nvSpPr>
          <p:cNvPr id="9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ведущих европейских стран в XIX веке
</a:t>
            </a:r>
            <a:endParaRPr lang="en-US" sz="2862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61923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занимает лидирующие позиции в горнодобывающей и металлургической промышленности, обеспечивая значительную часть мирового производства угля и железа к концу века.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402771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становится центром химической индустрии, развивая новые технологии и создавая крупные предприятия, что способствует её экономическому подъёму и укреплению влияния в Европе.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536458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специализируется на производстве текстиля и предметах роскоши, поддерживая культурное влияние и расширяя свои колониальные владения в мире.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образования и повышение грамотности
</a:t>
            </a:r>
            <a:endParaRPr lang="en-US" sz="2552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Франции в 1881 году введён закон об обязательном школьном обучении, что обеспечило доступ детей к знаниям и повысило уровень грамотности в стране.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с 1870 года внедряет обязательное начальное образование, расширяя возможности для социального роста и развития квалифицированной рабочей силы.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Германии создаются технические университеты, формирующие специалистов для быстрорастущей индустрии и научных исследований.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публичных библиотек и университетов способствует распространению образования и поддержке культурного развития среди широких слоёв населения.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240603"/>
            <a:ext cx="3595800" cy="31673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человека, женские и трудовые реформы
</a:t>
            </a:r>
            <a:endParaRPr lang="en-US" sz="2678" dirty="0"/>
          </a:p>
        </p:txBody>
      </p:sp>
      <p:sp>
        <p:nvSpPr>
          <p:cNvPr id="5" name="Text 1"/>
          <p:cNvSpPr txBox="1"/>
          <p:nvPr/>
        </p:nvSpPr>
        <p:spPr>
          <a:xfrm>
            <a:off x="4105440" y="1386398"/>
            <a:ext cx="45384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отменяется рабство в странах Запада: Великобритания (1833), Франция (1848), США (1865). Активизируются женские движения за образование и избирательные права, расширяя общественные возможности женщин.
</a:t>
            </a:r>
            <a:endParaRPr lang="en-US" sz="1567" dirty="0"/>
          </a:p>
        </p:txBody>
      </p:sp>
      <p:sp>
        <p:nvSpPr>
          <p:cNvPr id="6" name="Text 2"/>
          <p:cNvSpPr txBox="1"/>
          <p:nvPr/>
        </p:nvSpPr>
        <p:spPr>
          <a:xfrm>
            <a:off x="4105440" y="3050973"/>
            <a:ext cx="45384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Вводятся трудовые реформы, регулирующие рабочее время, запрещающие детский труд и устанавливающие минимальный возраст для работы, что повышает защиту трудящихся и улучшает условия труда.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070"/>
            <a:ext cx="2030700" cy="1513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75450" y="1126070"/>
            <a:ext cx="2030700" cy="1513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6900" y="1126070"/>
            <a:ext cx="2030700" cy="151310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98350" y="1134344"/>
            <a:ext cx="2030700" cy="1513109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40650" y="3600225"/>
            <a:ext cx="15774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 выразился через драматические и эмоциональные сцены в работах Франсиско Гойи и Эжена Делакруа. Они отразили дух времени, борющийся за свободу и сильные чувства.
</a:t>
            </a:r>
            <a:endParaRPr lang="en-US" sz="844" dirty="0"/>
          </a:p>
        </p:txBody>
      </p:sp>
      <p:sp>
        <p:nvSpPr>
          <p:cNvPr id="12" name="Text 1"/>
          <p:cNvSpPr txBox="1"/>
          <p:nvPr/>
        </p:nvSpPr>
        <p:spPr>
          <a:xfrm>
            <a:off x="540650" y="2837550"/>
            <a:ext cx="15774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 в живописи
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2702100" y="3600225"/>
            <a:ext cx="15774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Жан-Франсуа Милле и Гюстав Курбе сосредоточились на повседневной жизни и социальных проблемах, изображая простой народ и труд, что отражало перемены в обществе.
</a:t>
            </a:r>
            <a:endParaRPr lang="en-US" sz="859" dirty="0"/>
          </a:p>
        </p:txBody>
      </p:sp>
      <p:sp>
        <p:nvSpPr>
          <p:cNvPr id="14" name="Text 3"/>
          <p:cNvSpPr txBox="1"/>
          <p:nvPr/>
        </p:nvSpPr>
        <p:spPr>
          <a:xfrm>
            <a:off x="2702100" y="2837550"/>
            <a:ext cx="15774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и повседневность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863550" y="3600225"/>
            <a:ext cx="15774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Клод Моне, Эдуар Мане и Пьер-Огюст Ренуар передавали атмосферу и изменчивость света, используя яркие цвета и свободные мазки, создавая новую художественную технику.
</a:t>
            </a:r>
            <a:endParaRPr lang="en-US" sz="852" dirty="0"/>
          </a:p>
        </p:txBody>
      </p:sp>
      <p:sp>
        <p:nvSpPr>
          <p:cNvPr id="16" name="Text 5"/>
          <p:cNvSpPr txBox="1"/>
          <p:nvPr/>
        </p:nvSpPr>
        <p:spPr>
          <a:xfrm>
            <a:off x="4863550" y="2837550"/>
            <a:ext cx="15774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Импрессионизм и свет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7025000" y="3608475"/>
            <a:ext cx="15774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породила стили неоготики с собором Святого Патрика и модерн в работах Гауди, что ознаменовало переход к новым формам и эстетике в строительстве.
</a:t>
            </a:r>
            <a:endParaRPr lang="en-US" sz="913" dirty="0"/>
          </a:p>
        </p:txBody>
      </p:sp>
      <p:sp>
        <p:nvSpPr>
          <p:cNvPr id="18" name="Text 7"/>
          <p:cNvSpPr txBox="1"/>
          <p:nvPr/>
        </p:nvSpPr>
        <p:spPr>
          <a:xfrm>
            <a:off x="7025000" y="2845800"/>
            <a:ext cx="15774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инновации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20" name="Text 9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движения: искусство, архитектура и новые формы творчества
</a:t>
            </a:r>
            <a:endParaRPr lang="en-US" sz="177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466"/>
            <a:ext cx="2769600" cy="15687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6466"/>
            <a:ext cx="2769600" cy="15687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6466"/>
            <a:ext cx="2769600" cy="156871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Британская колониальная администрация управляла обширной Индией, используя ресурсы и рабочую силу для промышленного развития метрополии, что усилило её господство в Азии.
</a:t>
            </a:r>
            <a:endParaRPr lang="en-US" sz="1181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Британская Индия – жемчужина империи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закрепила контроль над современными территориями Вьетнама, Камбоджи и Лаоса, развивая плантации и инфраструктуру для увеличения экспорта и влияния в регионе.
</a:t>
            </a:r>
            <a:endParaRPr lang="en-US" sz="1181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Французский Индокитай – экономическая база
</a:t>
            </a:r>
            <a:endParaRPr lang="en-US" sz="1505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Королевство Бельгии управляло Конго с жёсткой эксплуатацией природных ресурсов и местного населения, что вызвало международное осуждение и кризис гуманности.
</a:t>
            </a:r>
            <a:endParaRPr lang="en-US" sz="1214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Бельгийское Конго – образец эксплуататорского колониализма
</a:t>
            </a:r>
            <a:endParaRPr lang="en-US" sz="1102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Колониализм: расширение европейских империй
</a:t>
            </a:r>
            <a:endParaRPr lang="en-US" sz="257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8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коммуникации: железные дороги, пароходы, телеграф
</a:t>
            </a:r>
            <a:endParaRPr lang="en-US" sz="1884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обширной сети железных дорог и пароходов значительно улучшило скорость и объём перевозок между регионами и странами.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инфраструктура играла ключевую роль в индустриализации и интеграции рынков, способствуя экономическому росту и культурному обмену.
</a:t>
            </a:r>
            <a:endParaRPr lang="en-US" sz="1533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историческая статистика, данные 1850–1900 гг.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72519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 основные идеи века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52003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развивались разнообразные литературные жанры: от исторических романов Вальтера Скотта до социальных драм Чарльза Диккенса и Виктора Гюго.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5096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классики, такие как Лев Толстой и Фёдор Достоевский, создали масштабные произведения, раскрывающие психологию и социальные конфликты эпохи.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7673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популярны жанры социальной сатиры (Марк Твен) и научной фантастики (Жюль Верн, Герберт Уэллс), которые расширяли взгляды читателей на общество и будущее.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Всемирные выставки — обмен достижениями и идеями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Лондонская выставка 1851 года стала первой крупной демонстрацией промышленных инноваций, объединив участников из многих стран для демонстрации достижений техники и искусства.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Парижская выставка 1889 года, символом которой стала Эйфелева башня, собрала множество изобретений и культурных экспонатов, стимулируя международное сотрудничество и прогресс.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94950" y="942920"/>
            <a:ext cx="3312000" cy="3237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1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XIX века: фундамент современного мира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 заложил основу современных обществ через индустриализацию, научные открытия и социальные реформы, сформировав мир XXI века с его правами, технологиями и глобальными связями.
</a:t>
            </a:r>
            <a:endParaRPr lang="en-US" sz="417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2026-05-10T23:20:25Z</dcterms:created>
  <dcterms:modified xsi:type="dcterms:W3CDTF">2026-05-10T23:20:25Z</dcterms:modified>
</cp:coreProperties>
</file>