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slideLayout" Target="../slideLayouts/slideLayout1.xml"/><Relationship Id="rId5"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jpe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image" Target="../media/image-5-7.png"/><Relationship Id="rId8" Type="http://schemas.openxmlformats.org/officeDocument/2006/relationships/image" Target="../media/image-5-8.png"/><Relationship Id="rId9" Type="http://schemas.openxmlformats.org/officeDocument/2006/relationships/slideLayout" Target="../slideLayouts/slideLayout1.xml"/><Relationship Id="rId10"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image" Target="../media/image-7-7.png"/><Relationship Id="rId8" Type="http://schemas.openxmlformats.org/officeDocument/2006/relationships/image" Target="../media/image-7-8.png"/><Relationship Id="rId9" Type="http://schemas.openxmlformats.org/officeDocument/2006/relationships/image" Target="../media/image-7-9.png"/><Relationship Id="rId10" Type="http://schemas.openxmlformats.org/officeDocument/2006/relationships/image" Target="../media/image-7-10.png"/><Relationship Id="rId11" Type="http://schemas.openxmlformats.org/officeDocument/2006/relationships/slideLayout" Target="../slideLayouts/slideLayout1.xml"/><Relationship Id="rId1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png"/><Relationship Id="rId4" Type="http://schemas.openxmlformats.org/officeDocument/2006/relationships/image" Target="../media/image-9-4.jpeg"/><Relationship Id="rId5" Type="http://schemas.openxmlformats.org/officeDocument/2006/relationships/image" Target="../media/image-9-5.png"/><Relationship Id="rId6" Type="http://schemas.openxmlformats.org/officeDocument/2006/relationships/image" Target="../media/image-9-6.jpeg"/><Relationship Id="rId7" Type="http://schemas.openxmlformats.org/officeDocument/2006/relationships/image" Target="../media/image-9-7.png"/><Relationship Id="rId8" Type="http://schemas.openxmlformats.org/officeDocument/2006/relationships/image" Target="../media/image-9-8.png"/><Relationship Id="rId9" Type="http://schemas.openxmlformats.org/officeDocument/2006/relationships/slideLayout" Target="../slideLayouts/slideLayout1.xml"/><Relationship Id="rId10"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jpeg"/><Relationship Id="rId4" Type="http://schemas.openxmlformats.org/officeDocument/2006/relationships/image" Target="../media/image-14-4.png"/><Relationship Id="rId5" Type="http://schemas.openxmlformats.org/officeDocument/2006/relationships/image" Target="../media/image-14-5.jpeg"/><Relationship Id="rId6" Type="http://schemas.openxmlformats.org/officeDocument/2006/relationships/image" Target="../media/image-14-6.png"/><Relationship Id="rId7" Type="http://schemas.openxmlformats.org/officeDocument/2006/relationships/image" Target="../media/image-14-7.jpeg"/><Relationship Id="rId8" Type="http://schemas.openxmlformats.org/officeDocument/2006/relationships/image" Target="../media/image-14-8.png"/><Relationship Id="rId9" Type="http://schemas.openxmlformats.org/officeDocument/2006/relationships/slideLayout" Target="../slideLayouts/slideLayout1.xml"/><Relationship Id="rId10"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slideLayout" Target="../slideLayouts/slideLayout1.xml"/><Relationship Id="rId8"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jpe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image" Target="../media/image-18-8.png"/><Relationship Id="rId9" Type="http://schemas.openxmlformats.org/officeDocument/2006/relationships/slideLayout" Target="../slideLayouts/slideLayout1.xml"/><Relationship Id="rId10"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481452" y="0"/>
            <a:ext cx="4661297"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68325" y="4328725"/>
            <a:ext cx="3791700" cy="308100"/>
          </a:xfrm>
          <a:prstGeom prst="rect">
            <a:avLst/>
          </a:prstGeom>
          <a:noFill/>
          <a:ln/>
        </p:spPr>
        <p:txBody>
          <a:bodyPr wrap="square" lIns="0" tIns="0" rIns="0" bIns="0" rtlCol="0" anchor="b"/>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
</a:t>
            </a:r>
            <a:endParaRPr lang="en-US" sz="1000" dirty="0"/>
          </a:p>
        </p:txBody>
      </p:sp>
      <p:sp>
        <p:nvSpPr>
          <p:cNvPr id="6" name="Text 1"/>
          <p:cNvSpPr txBox="1"/>
          <p:nvPr/>
        </p:nvSpPr>
        <p:spPr>
          <a:xfrm>
            <a:off x="468325" y="3005050"/>
            <a:ext cx="3791700" cy="11580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Зимние праздники и английские слова для школьного общения
</a:t>
            </a:r>
            <a:endParaRPr lang="en-US" sz="1300" dirty="0"/>
          </a:p>
        </p:txBody>
      </p:sp>
      <p:sp>
        <p:nvSpPr>
          <p:cNvPr id="7" name="Text 2"/>
          <p:cNvSpPr txBox="1"/>
          <p:nvPr/>
        </p:nvSpPr>
        <p:spPr>
          <a:xfrm>
            <a:off x="468325" y="502425"/>
            <a:ext cx="3791700" cy="2302800"/>
          </a:xfrm>
          <a:prstGeom prst="rect">
            <a:avLst/>
          </a:prstGeom>
          <a:noFill/>
          <a:ln/>
        </p:spPr>
        <p:txBody>
          <a:bodyPr wrap="square" lIns="0" tIns="0" rIns="0" bIns="0" rtlCol="0" anchor="b"/>
          <a:lstStyle/>
          <a:p>
            <a:pPr algn="l" indent="0" marL="0">
              <a:lnSpc>
                <a:spcPct val="100000"/>
              </a:lnSpc>
              <a:buNone/>
            </a:pPr>
            <a:r>
              <a:rPr lang="en-US" sz="3626" dirty="0">
                <a:solidFill>
                  <a:srgbClr val="FFFFFF"/>
                </a:solidFill>
                <a:latin typeface="Arial" pitchFamily="34" charset="0"/>
                <a:ea typeface="Arial" pitchFamily="34" charset="-122"/>
                <a:cs typeface="Arial" pitchFamily="34" charset="-120"/>
              </a:rPr>
              <a:t>Winter Holidays Calendar: английская лексика о зимних праздниках
</a:t>
            </a:r>
            <a:endParaRPr lang="en-US" sz="3626"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280943" y="0"/>
            <a:ext cx="4862215"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62400" y="326250"/>
            <a:ext cx="4081200" cy="1140600"/>
          </a:xfrm>
          <a:prstGeom prst="rect">
            <a:avLst/>
          </a:prstGeom>
          <a:noFill/>
          <a:ln/>
        </p:spPr>
        <p:txBody>
          <a:bodyPr wrap="square" lIns="0" tIns="0" rIns="0" bIns="0" rtlCol="0" anchor="t"/>
          <a:lstStyle/>
          <a:p>
            <a:pPr algn="l" indent="0" marL="0">
              <a:lnSpc>
                <a:spcPct val="90000"/>
              </a:lnSpc>
              <a:buNone/>
            </a:pPr>
            <a:r>
              <a:rPr lang="en-US" sz="3200" dirty="0">
                <a:solidFill>
                  <a:srgbClr val="5384B8"/>
                </a:solidFill>
                <a:latin typeface="Arial" pitchFamily="34" charset="0"/>
                <a:ea typeface="Arial" pitchFamily="34" charset="-122"/>
                <a:cs typeface="Arial" pitchFamily="34" charset="-120"/>
              </a:rPr>
              <a:t>Зимние праздники на уроке английского
</a:t>
            </a:r>
            <a:endParaRPr lang="en-US" sz="3200" dirty="0"/>
          </a:p>
        </p:txBody>
      </p:sp>
      <p:sp>
        <p:nvSpPr>
          <p:cNvPr id="6" name="Text 1"/>
          <p:cNvSpPr txBox="1"/>
          <p:nvPr/>
        </p:nvSpPr>
        <p:spPr>
          <a:xfrm>
            <a:off x="704700" y="2408125"/>
            <a:ext cx="3962700" cy="1967400"/>
          </a:xfrm>
          <a:prstGeom prst="rect">
            <a:avLst/>
          </a:prstGeom>
          <a:noFill/>
          <a:ln/>
        </p:spPr>
        <p:txBody>
          <a:bodyPr wrap="square" lIns="0" tIns="0" rIns="0" bIns="0" rtlCol="0" anchor="t"/>
          <a:lstStyle/>
          <a:p>
            <a:pPr algn="l" indent="0" marL="0">
              <a:lnSpc>
                <a:spcPct val="115000"/>
              </a:lnSpc>
              <a:buNone/>
            </a:pPr>
            <a:r>
              <a:rPr lang="en-US" sz="1400" dirty="0">
                <a:solidFill>
                  <a:srgbClr val="5384B8"/>
                </a:solidFill>
                <a:latin typeface="Arial" pitchFamily="34" charset="0"/>
                <a:ea typeface="Arial" pitchFamily="34" charset="-122"/>
                <a:cs typeface="Arial" pitchFamily="34" charset="-120"/>
              </a:rPr>
              <a:t>Эта тема помогает повторить месяцы, даты, погоду, семейные традиции и слова о подарках, украшениях и каникулах. На знакомом материале легче говорить о праздниках простыми предложениями и запоминать новую лексику.
</a:t>
            </a:r>
            <a:endParaRPr lang="en-US" sz="1400" dirty="0"/>
          </a:p>
        </p:txBody>
      </p:sp>
      <p:sp>
        <p:nvSpPr>
          <p:cNvPr id="7" name="Text 2"/>
          <p:cNvSpPr txBox="1"/>
          <p:nvPr/>
        </p:nvSpPr>
        <p:spPr>
          <a:xfrm>
            <a:off x="8408025" y="4665550"/>
            <a:ext cx="589200" cy="345900"/>
          </a:xfrm>
          <a:prstGeom prst="rect">
            <a:avLst/>
          </a:prstGeom>
          <a:noFill/>
          <a:ln/>
        </p:spPr>
        <p:txBody>
          <a:bodyPr wrap="square" lIns="0" tIns="0" rIns="0" bIns="0" rtlCol="0" anchor="t"/>
          <a:lstStyle/>
          <a:p>
            <a:pPr algn="r" indent="0" marL="0">
              <a:lnSpc>
                <a:spcPct val="100000"/>
              </a:lnSpc>
              <a:buNone/>
            </a:pPr>
            <a:r>
              <a:rPr lang="en-US" sz="900" dirty="0">
                <a:solidFill>
                  <a:srgbClr val="FFFFFF"/>
                </a:solidFill>
                <a:latin typeface="Arial" pitchFamily="34" charset="0"/>
                <a:ea typeface="Arial" pitchFamily="34" charset="-122"/>
                <a:cs typeface="Arial"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408025" y="4665550"/>
            <a:ext cx="589200" cy="345900"/>
          </a:xfrm>
          <a:prstGeom prst="rect">
            <a:avLst/>
          </a:prstGeom>
          <a:noFill/>
          <a:ln/>
        </p:spPr>
        <p:txBody>
          <a:bodyPr wrap="square" lIns="0" tIns="0" rIns="0" bIns="0" rtlCol="0" anchor="t"/>
          <a:lstStyle/>
          <a:p>
            <a:pPr algn="r" indent="0" marL="0">
              <a:lnSpc>
                <a:spcPct val="100000"/>
              </a:lnSpc>
              <a:buNone/>
            </a:pPr>
            <a:r>
              <a:rPr lang="en-US" sz="900" dirty="0">
                <a:solidFill>
                  <a:srgbClr val="5F92C9"/>
                </a:solidFill>
                <a:latin typeface="Arial" pitchFamily="34" charset="0"/>
                <a:ea typeface="Arial" pitchFamily="34" charset="-122"/>
                <a:cs typeface="Arial" pitchFamily="34" charset="-120"/>
              </a:rPr>
              <a:t>3</a:t>
            </a:r>
            <a:endParaRPr lang="en-US" sz="900" dirty="0"/>
          </a:p>
        </p:txBody>
      </p:sp>
      <p:sp>
        <p:nvSpPr>
          <p:cNvPr id="6" name="Text 1"/>
          <p:cNvSpPr txBox="1"/>
          <p:nvPr/>
        </p:nvSpPr>
        <p:spPr>
          <a:xfrm>
            <a:off x="463700" y="326250"/>
            <a:ext cx="8308800" cy="424200"/>
          </a:xfrm>
          <a:prstGeom prst="rect">
            <a:avLst/>
          </a:prstGeom>
          <a:noFill/>
          <a:ln/>
        </p:spPr>
        <p:txBody>
          <a:bodyPr wrap="square" lIns="0" tIns="0" rIns="0" bIns="0" rtlCol="0" anchor="t"/>
          <a:lstStyle/>
          <a:p>
            <a:pPr algn="l" indent="0" marL="0">
              <a:lnSpc>
                <a:spcPct val="90000"/>
              </a:lnSpc>
              <a:buNone/>
            </a:pPr>
            <a:r>
              <a:rPr lang="en-US" sz="2600" dirty="0">
                <a:solidFill>
                  <a:srgbClr val="5384B8"/>
                </a:solidFill>
                <a:latin typeface="Arial" pitchFamily="34" charset="0"/>
                <a:ea typeface="Arial" pitchFamily="34" charset="-122"/>
                <a:cs typeface="Arial" pitchFamily="34" charset="-120"/>
              </a:rPr>
              <a:t>Winter months: декабрь, январь, февраль
</a:t>
            </a:r>
            <a:endParaRPr lang="en-US" sz="2600" dirty="0"/>
          </a:p>
        </p:txBody>
      </p:sp>
      <p:sp>
        <p:nvSpPr>
          <p:cNvPr id="7" name="Text 2"/>
          <p:cNvSpPr txBox="1"/>
          <p:nvPr/>
        </p:nvSpPr>
        <p:spPr>
          <a:xfrm>
            <a:off x="1217850" y="1146176"/>
            <a:ext cx="7190100" cy="268800"/>
          </a:xfrm>
          <a:prstGeom prst="rect">
            <a:avLst/>
          </a:prstGeom>
          <a:noFill/>
          <a:ln/>
        </p:spPr>
        <p:txBody>
          <a:bodyPr wrap="square" lIns="0" tIns="0" rIns="0" bIns="0" rtlCol="0" anchor="t"/>
          <a:lstStyle/>
          <a:p>
            <a:pPr algn="l" indent="0" marL="0">
              <a:lnSpc>
                <a:spcPct val="100000"/>
              </a:lnSpc>
              <a:buNone/>
            </a:pPr>
            <a:r>
              <a:rPr lang="en-US" sz="1600" dirty="0">
                <a:solidFill>
                  <a:srgbClr val="5384B8"/>
                </a:solidFill>
                <a:latin typeface="Arial" pitchFamily="34" charset="0"/>
                <a:ea typeface="Arial" pitchFamily="34" charset="-122"/>
                <a:cs typeface="Arial" pitchFamily="34" charset="-120"/>
              </a:rPr>
              <a:t>Три зимних месяца
</a:t>
            </a:r>
            <a:endParaRPr lang="en-US" sz="1600" dirty="0"/>
          </a:p>
        </p:txBody>
      </p:sp>
      <p:sp>
        <p:nvSpPr>
          <p:cNvPr id="8" name="Text 3"/>
          <p:cNvSpPr txBox="1"/>
          <p:nvPr/>
        </p:nvSpPr>
        <p:spPr>
          <a:xfrm>
            <a:off x="1217850" y="1462874"/>
            <a:ext cx="7190100" cy="469200"/>
          </a:xfrm>
          <a:prstGeom prst="rect">
            <a:avLst/>
          </a:prstGeom>
          <a:noFill/>
          <a:ln/>
        </p:spPr>
        <p:txBody>
          <a:bodyPr wrap="square" lIns="0" tIns="0" rIns="0" bIns="0" rtlCol="0" anchor="t"/>
          <a:lstStyle/>
          <a:p>
            <a:pPr algn="l" indent="0" marL="0">
              <a:lnSpc>
                <a:spcPct val="100000"/>
              </a:lnSpc>
              <a:buNone/>
            </a:pPr>
            <a:r>
              <a:rPr lang="en-US" sz="1231" dirty="0">
                <a:solidFill>
                  <a:srgbClr val="5384B8"/>
                </a:solidFill>
                <a:latin typeface="Arial" pitchFamily="34" charset="0"/>
                <a:ea typeface="Arial" pitchFamily="34" charset="-122"/>
                <a:cs typeface="Arial" pitchFamily="34" charset="-120"/>
              </a:rPr>
              <a:t>В английском календаре зиму представляют December, January и February. Все названия месяцев пишутся с заглавной буквы, а сами слова часто встречаются в датах, рассказах о каникулах и погоде.
</a:t>
            </a:r>
            <a:endParaRPr lang="en-US" sz="1231" dirty="0"/>
          </a:p>
        </p:txBody>
      </p:sp>
      <p:sp>
        <p:nvSpPr>
          <p:cNvPr id="9" name="Text 4"/>
          <p:cNvSpPr txBox="1"/>
          <p:nvPr/>
        </p:nvSpPr>
        <p:spPr>
          <a:xfrm>
            <a:off x="1217850" y="2425251"/>
            <a:ext cx="7190100" cy="268800"/>
          </a:xfrm>
          <a:prstGeom prst="rect">
            <a:avLst/>
          </a:prstGeom>
          <a:noFill/>
          <a:ln/>
        </p:spPr>
        <p:txBody>
          <a:bodyPr wrap="square" lIns="0" tIns="0" rIns="0" bIns="0" rtlCol="0" anchor="t"/>
          <a:lstStyle/>
          <a:p>
            <a:pPr algn="l" indent="0" marL="0">
              <a:lnSpc>
                <a:spcPct val="100000"/>
              </a:lnSpc>
              <a:buNone/>
            </a:pPr>
            <a:r>
              <a:rPr lang="en-US" sz="1600" dirty="0">
                <a:solidFill>
                  <a:srgbClr val="5384B8"/>
                </a:solidFill>
                <a:latin typeface="Arial" pitchFamily="34" charset="0"/>
                <a:ea typeface="Arial" pitchFamily="34" charset="-122"/>
                <a:cs typeface="Arial" pitchFamily="34" charset="-120"/>
              </a:rPr>
              <a:t>December и January
</a:t>
            </a:r>
            <a:endParaRPr lang="en-US" sz="1600" dirty="0"/>
          </a:p>
        </p:txBody>
      </p:sp>
      <p:sp>
        <p:nvSpPr>
          <p:cNvPr id="10" name="Text 5"/>
          <p:cNvSpPr txBox="1"/>
          <p:nvPr/>
        </p:nvSpPr>
        <p:spPr>
          <a:xfrm>
            <a:off x="1217850" y="2741949"/>
            <a:ext cx="7190100" cy="469200"/>
          </a:xfrm>
          <a:prstGeom prst="rect">
            <a:avLst/>
          </a:prstGeom>
          <a:noFill/>
          <a:ln/>
        </p:spPr>
        <p:txBody>
          <a:bodyPr wrap="square" lIns="0" tIns="0" rIns="0" bIns="0" rtlCol="0" anchor="t"/>
          <a:lstStyle/>
          <a:p>
            <a:pPr algn="l" indent="0" marL="0">
              <a:lnSpc>
                <a:spcPct val="100000"/>
              </a:lnSpc>
              <a:buNone/>
            </a:pPr>
            <a:r>
              <a:rPr lang="en-US" sz="1231" dirty="0">
                <a:solidFill>
                  <a:srgbClr val="5384B8"/>
                </a:solidFill>
                <a:latin typeface="Arial" pitchFamily="34" charset="0"/>
                <a:ea typeface="Arial" pitchFamily="34" charset="-122"/>
                <a:cs typeface="Arial" pitchFamily="34" charset="-120"/>
              </a:rPr>
              <a:t>December — последний месяц года, поэтому он связан с подготовкой к праздникам, украшениями и подарками. January — первый месяц нового года, когда ученики возвращаются к привычному распорядку и обсуждают каникулы.
</a:t>
            </a:r>
            <a:endParaRPr lang="en-US" sz="1231" dirty="0"/>
          </a:p>
        </p:txBody>
      </p:sp>
      <p:sp>
        <p:nvSpPr>
          <p:cNvPr id="11" name="Text 6"/>
          <p:cNvSpPr txBox="1"/>
          <p:nvPr/>
        </p:nvSpPr>
        <p:spPr>
          <a:xfrm>
            <a:off x="1217850" y="3704326"/>
            <a:ext cx="7190100" cy="268800"/>
          </a:xfrm>
          <a:prstGeom prst="rect">
            <a:avLst/>
          </a:prstGeom>
          <a:noFill/>
          <a:ln/>
        </p:spPr>
        <p:txBody>
          <a:bodyPr wrap="square" lIns="0" tIns="0" rIns="0" bIns="0" rtlCol="0" anchor="t"/>
          <a:lstStyle/>
          <a:p>
            <a:pPr algn="l" indent="0" marL="0">
              <a:lnSpc>
                <a:spcPct val="100000"/>
              </a:lnSpc>
              <a:buNone/>
            </a:pPr>
            <a:r>
              <a:rPr lang="en-US" sz="1600" dirty="0">
                <a:solidFill>
                  <a:srgbClr val="5384B8"/>
                </a:solidFill>
                <a:latin typeface="Arial" pitchFamily="34" charset="0"/>
                <a:ea typeface="Arial" pitchFamily="34" charset="-122"/>
                <a:cs typeface="Arial" pitchFamily="34" charset="-120"/>
              </a:rPr>
              <a:t>February
</a:t>
            </a:r>
            <a:endParaRPr lang="en-US" sz="1600" dirty="0"/>
          </a:p>
        </p:txBody>
      </p:sp>
      <p:sp>
        <p:nvSpPr>
          <p:cNvPr id="12" name="Text 7"/>
          <p:cNvSpPr txBox="1"/>
          <p:nvPr/>
        </p:nvSpPr>
        <p:spPr>
          <a:xfrm>
            <a:off x="1217850" y="4021024"/>
            <a:ext cx="7190100" cy="469200"/>
          </a:xfrm>
          <a:prstGeom prst="rect">
            <a:avLst/>
          </a:prstGeom>
          <a:noFill/>
          <a:ln/>
        </p:spPr>
        <p:txBody>
          <a:bodyPr wrap="square" lIns="0" tIns="0" rIns="0" bIns="0" rtlCol="0" anchor="t"/>
          <a:lstStyle/>
          <a:p>
            <a:pPr algn="l" indent="0" marL="0">
              <a:lnSpc>
                <a:spcPct val="100000"/>
              </a:lnSpc>
              <a:buNone/>
            </a:pPr>
            <a:r>
              <a:rPr lang="en-US" sz="1278" dirty="0">
                <a:solidFill>
                  <a:srgbClr val="5384B8"/>
                </a:solidFill>
                <a:latin typeface="Arial" pitchFamily="34" charset="0"/>
                <a:ea typeface="Arial" pitchFamily="34" charset="-122"/>
                <a:cs typeface="Arial" pitchFamily="34" charset="-120"/>
              </a:rPr>
              <a:t>February — самый короткий месяц года. Он завершает зимний сезон и часто ассоциируется со снегом, холодной погодой и школьными разговорами о зимних занятиях и семейном отдыхе.
</a:t>
            </a:r>
            <a:endParaRPr lang="en-US" sz="1278"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20575" y="1712750"/>
            <a:ext cx="3501900" cy="2153549"/>
          </a:xfrm>
          <a:prstGeom prst="rect">
            <a:avLst/>
          </a:prstGeom>
        </p:spPr>
      </p:pic>
      <p:sp>
        <p:nvSpPr>
          <p:cNvPr id="4" name="Text 0"/>
          <p:cNvSpPr txBox="1"/>
          <p:nvPr/>
        </p:nvSpPr>
        <p:spPr>
          <a:xfrm>
            <a:off x="362400" y="326250"/>
            <a:ext cx="8381700" cy="797700"/>
          </a:xfrm>
          <a:prstGeom prst="rect">
            <a:avLst/>
          </a:prstGeom>
          <a:noFill/>
          <a:ln/>
        </p:spPr>
        <p:txBody>
          <a:bodyPr wrap="square" lIns="0" tIns="0" rIns="0" bIns="0" rtlCol="0" anchor="t"/>
          <a:lstStyle/>
          <a:p>
            <a:pPr algn="l" indent="0" marL="0">
              <a:lnSpc>
                <a:spcPct val="90000"/>
              </a:lnSpc>
              <a:buNone/>
            </a:pPr>
            <a:r>
              <a:rPr lang="en-US" sz="3200" dirty="0">
                <a:solidFill>
                  <a:srgbClr val="FFFFFF"/>
                </a:solidFill>
                <a:latin typeface="Arial" pitchFamily="34" charset="0"/>
                <a:ea typeface="Arial" pitchFamily="34" charset="-122"/>
                <a:cs typeface="Arial" pitchFamily="34" charset="-120"/>
              </a:rPr>
              <a:t>Когда проходят зимние праздники
</a:t>
            </a:r>
            <a:endParaRPr lang="en-US" sz="3200" dirty="0"/>
          </a:p>
        </p:txBody>
      </p:sp>
      <p:sp>
        <p:nvSpPr>
          <p:cNvPr id="5" name="Text 1"/>
          <p:cNvSpPr txBox="1"/>
          <p:nvPr/>
        </p:nvSpPr>
        <p:spPr>
          <a:xfrm>
            <a:off x="4945300" y="1711925"/>
            <a:ext cx="3501900" cy="2155200"/>
          </a:xfrm>
          <a:prstGeom prst="rect">
            <a:avLst/>
          </a:prstGeom>
          <a:noFill/>
          <a:ln/>
        </p:spPr>
        <p:txBody>
          <a:bodyPr wrap="square" lIns="0" tIns="0" rIns="0" bIns="0" rtlCol="0" anchor="ctr"/>
          <a:lstStyle/>
          <a:p>
            <a:pPr algn="l" indent="0" marL="0">
              <a:lnSpc>
                <a:spcPct val="100000"/>
              </a:lnSpc>
              <a:buNone/>
            </a:pPr>
            <a:r>
              <a:rPr lang="en-US" sz="1100" dirty="0">
                <a:solidFill>
                  <a:srgbClr val="5F92C9"/>
                </a:solidFill>
                <a:latin typeface="Arial" pitchFamily="34" charset="0"/>
                <a:ea typeface="Arial" pitchFamily="34" charset="-122"/>
                <a:cs typeface="Arial" pitchFamily="34" charset="-120"/>
              </a:rPr>
              <a:t>Диаграмма показывает, как праздничная активность распределяется по зимним месяцам и почему январь особенно насыщен датами.
</a:t>
            </a:r>
            <a:pPr algn="l" indent="0" marL="0">
              <a:lnSpc>
                <a:spcPct val="100000"/>
              </a:lnSpc>
              <a:buNone/>
            </a:pPr>
            <a:r>
              <a:rPr lang="en-US" sz="1100" dirty="0">
                <a:solidFill>
                  <a:srgbClr val="5F92C9"/>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5F92C9"/>
                </a:solidFill>
                <a:latin typeface="Arial" pitchFamily="34" charset="0"/>
                <a:ea typeface="Arial" pitchFamily="34" charset="-122"/>
                <a:cs typeface="Arial" pitchFamily="34" charset="-120"/>
              </a:rPr>
              <a:t>Пик зимних событий приходится на декабрь и январь; февраль сохраняет сезонную тему, но крупных праздников меньше.
</a:t>
            </a:r>
            <a:pPr algn="l" indent="0" marL="0">
              <a:lnSpc>
                <a:spcPct val="100000"/>
              </a:lnSpc>
              <a:buNone/>
            </a:pPr>
            <a:r>
              <a:rPr lang="en-US" sz="1100" dirty="0">
                <a:solidFill>
                  <a:srgbClr val="5F92C9"/>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5F92C9"/>
                </a:solidFill>
                <a:latin typeface="Arial" pitchFamily="34" charset="0"/>
                <a:ea typeface="Arial" pitchFamily="34" charset="-122"/>
                <a:cs typeface="Arial" pitchFamily="34" charset="-120"/>
              </a:rPr>
              <a:t>Составлено по материалам школьной темы «Winter Holidays Calendar»
</a:t>
            </a:r>
            <a:endParaRPr lang="en-US" sz="1100" dirty="0"/>
          </a:p>
        </p:txBody>
      </p:sp>
      <p:sp>
        <p:nvSpPr>
          <p:cNvPr id="6" name="Text 2"/>
          <p:cNvSpPr txBox="1"/>
          <p:nvPr/>
        </p:nvSpPr>
        <p:spPr>
          <a:xfrm>
            <a:off x="8408025" y="4665550"/>
            <a:ext cx="589200" cy="345900"/>
          </a:xfrm>
          <a:prstGeom prst="rect">
            <a:avLst/>
          </a:prstGeom>
          <a:noFill/>
          <a:ln/>
        </p:spPr>
        <p:txBody>
          <a:bodyPr wrap="square" lIns="0" tIns="0" rIns="0" bIns="0" rtlCol="0" anchor="t"/>
          <a:lstStyle/>
          <a:p>
            <a:pPr algn="r" indent="0" marL="0">
              <a:lnSpc>
                <a:spcPct val="100000"/>
              </a:lnSpc>
              <a:buNone/>
            </a:pPr>
            <a:r>
              <a:rPr lang="en-US" sz="900" dirty="0">
                <a:solidFill>
                  <a:srgbClr val="FFFFFF"/>
                </a:solidFill>
                <a:latin typeface="Arial" pitchFamily="34" charset="0"/>
                <a:ea typeface="Arial" pitchFamily="34" charset="-122"/>
                <a:cs typeface="Arial"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82775" y="1103609"/>
            <a:ext cx="8512800" cy="2460731"/>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470225" y="326250"/>
            <a:ext cx="7507200" cy="512400"/>
          </a:xfrm>
          <a:prstGeom prst="rect">
            <a:avLst/>
          </a:prstGeom>
          <a:noFill/>
          <a:ln/>
        </p:spPr>
        <p:txBody>
          <a:bodyPr wrap="square" lIns="0" tIns="0" rIns="0" bIns="0" rtlCol="0" anchor="t"/>
          <a:lstStyle/>
          <a:p>
            <a:pPr algn="l" indent="0" marL="0">
              <a:lnSpc>
                <a:spcPct val="90000"/>
              </a:lnSpc>
              <a:buNone/>
            </a:pPr>
            <a:r>
              <a:rPr lang="en-US" sz="3200" dirty="0">
                <a:solidFill>
                  <a:srgbClr val="5F92C9"/>
                </a:solidFill>
                <a:latin typeface="Arial" pitchFamily="34" charset="0"/>
                <a:ea typeface="Arial" pitchFamily="34" charset="-122"/>
                <a:cs typeface="Arial" pitchFamily="34" charset="-120"/>
              </a:rPr>
              <a:t>New Year — главный зимний праздник
</a:t>
            </a:r>
            <a:endParaRPr lang="en-US" sz="3200" dirty="0"/>
          </a:p>
        </p:txBody>
      </p:sp>
      <p:sp>
        <p:nvSpPr>
          <p:cNvPr id="11" name="Text 1"/>
          <p:cNvSpPr txBox="1"/>
          <p:nvPr/>
        </p:nvSpPr>
        <p:spPr>
          <a:xfrm>
            <a:off x="8408025" y="4718050"/>
            <a:ext cx="589200" cy="293400"/>
          </a:xfrm>
          <a:prstGeom prst="rect">
            <a:avLst/>
          </a:prstGeom>
          <a:noFill/>
          <a:ln/>
        </p:spPr>
        <p:txBody>
          <a:bodyPr wrap="square" lIns="0" tIns="0" rIns="0" bIns="0" rtlCol="0" anchor="t"/>
          <a:lstStyle/>
          <a:p>
            <a:pPr algn="r" indent="0" marL="0">
              <a:lnSpc>
                <a:spcPct val="100000"/>
              </a:lnSpc>
              <a:buNone/>
            </a:pPr>
            <a:r>
              <a:rPr lang="en-US" sz="900" dirty="0">
                <a:solidFill>
                  <a:srgbClr val="5F92C9"/>
                </a:solidFill>
                <a:latin typeface="Arial" pitchFamily="34" charset="0"/>
                <a:ea typeface="Arial" pitchFamily="34" charset="-122"/>
                <a:cs typeface="Arial" pitchFamily="34" charset="-120"/>
              </a:rPr>
              <a:t>5</a:t>
            </a:r>
            <a:endParaRPr lang="en-US" sz="900" dirty="0"/>
          </a:p>
        </p:txBody>
      </p:sp>
      <p:sp>
        <p:nvSpPr>
          <p:cNvPr id="12" name="Text 2"/>
          <p:cNvSpPr txBox="1"/>
          <p:nvPr/>
        </p:nvSpPr>
        <p:spPr>
          <a:xfrm>
            <a:off x="646889" y="3731024"/>
            <a:ext cx="1520100" cy="861900"/>
          </a:xfrm>
          <a:prstGeom prst="rect">
            <a:avLst/>
          </a:prstGeom>
          <a:noFill/>
          <a:ln/>
        </p:spPr>
        <p:txBody>
          <a:bodyPr wrap="square" lIns="0" tIns="0" rIns="0" bIns="0" rtlCol="0" anchor="t"/>
          <a:lstStyle/>
          <a:p>
            <a:pPr algn="l" indent="0" marL="0">
              <a:lnSpc>
                <a:spcPct val="100000"/>
              </a:lnSpc>
              <a:buNone/>
            </a:pPr>
            <a:r>
              <a:rPr lang="en-US" sz="800" dirty="0">
                <a:solidFill>
                  <a:srgbClr val="5384B8"/>
                </a:solidFill>
                <a:latin typeface="Arial" pitchFamily="34" charset="0"/>
                <a:ea typeface="Arial" pitchFamily="34" charset="-122"/>
                <a:cs typeface="Arial" pitchFamily="34" charset="-120"/>
              </a:rPr>
              <a:t>New Year связан с двумя ключевыми датами: 31 December — последний вечер года, а 1 January — начало нового года. Эти даты легко использовать в коротком рассказе или ответе у доски.
</a:t>
            </a:r>
            <a:endParaRPr lang="en-US" sz="800" dirty="0"/>
          </a:p>
        </p:txBody>
      </p:sp>
      <p:sp>
        <p:nvSpPr>
          <p:cNvPr id="13" name="Text 3"/>
          <p:cNvSpPr txBox="1"/>
          <p:nvPr/>
        </p:nvSpPr>
        <p:spPr>
          <a:xfrm>
            <a:off x="646889" y="3367149"/>
            <a:ext cx="1520100" cy="340500"/>
          </a:xfrm>
          <a:prstGeom prst="rect">
            <a:avLst/>
          </a:prstGeom>
          <a:noFill/>
          <a:ln/>
        </p:spPr>
        <p:txBody>
          <a:bodyPr wrap="square" lIns="0" tIns="0" rIns="0" bIns="0" rtlCol="0" anchor="t"/>
          <a:lstStyle/>
          <a:p>
            <a:pPr algn="l" indent="0" marL="0">
              <a:lnSpc>
                <a:spcPct val="100000"/>
              </a:lnSpc>
              <a:buNone/>
            </a:pPr>
            <a:r>
              <a:rPr lang="en-US" sz="1000" dirty="0">
                <a:solidFill>
                  <a:srgbClr val="5384B8"/>
                </a:solidFill>
                <a:latin typeface="Arial" pitchFamily="34" charset="0"/>
                <a:ea typeface="Arial" pitchFamily="34" charset="-122"/>
                <a:cs typeface="Arial" pitchFamily="34" charset="-120"/>
              </a:rPr>
              <a:t>Дата праздника
</a:t>
            </a:r>
            <a:endParaRPr lang="en-US" sz="1000" dirty="0"/>
          </a:p>
        </p:txBody>
      </p:sp>
      <p:sp>
        <p:nvSpPr>
          <p:cNvPr id="14" name="Text 4"/>
          <p:cNvSpPr txBox="1"/>
          <p:nvPr/>
        </p:nvSpPr>
        <p:spPr>
          <a:xfrm>
            <a:off x="7036953" y="3731024"/>
            <a:ext cx="1520100" cy="861900"/>
          </a:xfrm>
          <a:prstGeom prst="rect">
            <a:avLst/>
          </a:prstGeom>
          <a:noFill/>
          <a:ln/>
        </p:spPr>
        <p:txBody>
          <a:bodyPr wrap="square" lIns="0" tIns="0" rIns="0" bIns="0" rtlCol="0" anchor="t"/>
          <a:lstStyle/>
          <a:p>
            <a:pPr algn="l" indent="0" marL="0">
              <a:lnSpc>
                <a:spcPct val="100000"/>
              </a:lnSpc>
              <a:buNone/>
            </a:pPr>
            <a:r>
              <a:rPr lang="en-US" sz="800" dirty="0">
                <a:solidFill>
                  <a:srgbClr val="5384B8"/>
                </a:solidFill>
                <a:latin typeface="Arial" pitchFamily="34" charset="0"/>
                <a:ea typeface="Arial" pitchFamily="34" charset="-122"/>
                <a:cs typeface="Arial" pitchFamily="34" charset="-120"/>
              </a:rPr>
              <a:t>Для иллюстрации подходят ёлка, гирлянды, подарки и фейерверки. Эти детали быстро создают узнаваемую праздничную сцену и помогают запомнить лексику по теме.
</a:t>
            </a:r>
            <a:endParaRPr lang="en-US" sz="800" dirty="0"/>
          </a:p>
        </p:txBody>
      </p:sp>
      <p:sp>
        <p:nvSpPr>
          <p:cNvPr id="15" name="Text 5"/>
          <p:cNvSpPr txBox="1"/>
          <p:nvPr/>
        </p:nvSpPr>
        <p:spPr>
          <a:xfrm>
            <a:off x="7036953" y="3367149"/>
            <a:ext cx="1520100" cy="340500"/>
          </a:xfrm>
          <a:prstGeom prst="rect">
            <a:avLst/>
          </a:prstGeom>
          <a:noFill/>
          <a:ln/>
        </p:spPr>
        <p:txBody>
          <a:bodyPr wrap="square" lIns="0" tIns="0" rIns="0" bIns="0" rtlCol="0" anchor="t"/>
          <a:lstStyle/>
          <a:p>
            <a:pPr algn="l" indent="0" marL="0">
              <a:lnSpc>
                <a:spcPct val="100000"/>
              </a:lnSpc>
              <a:buNone/>
            </a:pPr>
            <a:r>
              <a:rPr lang="en-US" sz="1000" dirty="0">
                <a:solidFill>
                  <a:srgbClr val="5384B8"/>
                </a:solidFill>
                <a:latin typeface="Arial" pitchFamily="34" charset="0"/>
                <a:ea typeface="Arial" pitchFamily="34" charset="-122"/>
                <a:cs typeface="Arial" pitchFamily="34" charset="-120"/>
              </a:rPr>
              <a:t>Визуальные символы
</a:t>
            </a:r>
            <a:endParaRPr lang="en-US" sz="1000" dirty="0"/>
          </a:p>
        </p:txBody>
      </p:sp>
      <p:sp>
        <p:nvSpPr>
          <p:cNvPr id="16" name="Text 6"/>
          <p:cNvSpPr txBox="1"/>
          <p:nvPr/>
        </p:nvSpPr>
        <p:spPr>
          <a:xfrm>
            <a:off x="5439437" y="3731024"/>
            <a:ext cx="1520100" cy="861900"/>
          </a:xfrm>
          <a:prstGeom prst="rect">
            <a:avLst/>
          </a:prstGeom>
          <a:noFill/>
          <a:ln/>
        </p:spPr>
        <p:txBody>
          <a:bodyPr wrap="square" lIns="0" tIns="0" rIns="0" bIns="0" rtlCol="0" anchor="t"/>
          <a:lstStyle/>
          <a:p>
            <a:pPr algn="l" indent="0" marL="0">
              <a:lnSpc>
                <a:spcPct val="100000"/>
              </a:lnSpc>
              <a:buNone/>
            </a:pPr>
            <a:r>
              <a:rPr lang="en-US" sz="800" dirty="0">
                <a:solidFill>
                  <a:srgbClr val="5384B8"/>
                </a:solidFill>
                <a:latin typeface="Arial" pitchFamily="34" charset="0"/>
                <a:ea typeface="Arial" pitchFamily="34" charset="-122"/>
                <a:cs typeface="Arial" pitchFamily="34" charset="-120"/>
              </a:rPr>
              <a:t>Новый год часто ассоциируется с украшенной комнатой, семейным ужином, поздравлениями и ожиданием боя курантов. В речи удобно сочетать существительные с глаголами celebrate, watch, give и enjoy.
</a:t>
            </a:r>
            <a:endParaRPr lang="en-US" sz="800" dirty="0"/>
          </a:p>
        </p:txBody>
      </p:sp>
      <p:sp>
        <p:nvSpPr>
          <p:cNvPr id="17" name="Text 7"/>
          <p:cNvSpPr txBox="1"/>
          <p:nvPr/>
        </p:nvSpPr>
        <p:spPr>
          <a:xfrm>
            <a:off x="5439437" y="3367149"/>
            <a:ext cx="1520100" cy="340500"/>
          </a:xfrm>
          <a:prstGeom prst="rect">
            <a:avLst/>
          </a:prstGeom>
          <a:noFill/>
          <a:ln/>
        </p:spPr>
        <p:txBody>
          <a:bodyPr wrap="square" lIns="0" tIns="0" rIns="0" bIns="0" rtlCol="0" anchor="t"/>
          <a:lstStyle/>
          <a:p>
            <a:pPr algn="l" indent="0" marL="0">
              <a:lnSpc>
                <a:spcPct val="100000"/>
              </a:lnSpc>
              <a:buNone/>
            </a:pPr>
            <a:r>
              <a:rPr lang="en-US" sz="1000" dirty="0">
                <a:solidFill>
                  <a:srgbClr val="5384B8"/>
                </a:solidFill>
                <a:latin typeface="Arial" pitchFamily="34" charset="0"/>
                <a:ea typeface="Arial" pitchFamily="34" charset="-122"/>
                <a:cs typeface="Arial" pitchFamily="34" charset="-120"/>
              </a:rPr>
              <a:t>Что обычно происходит
</a:t>
            </a:r>
            <a:endParaRPr lang="en-US" sz="1000" dirty="0"/>
          </a:p>
        </p:txBody>
      </p:sp>
      <p:sp>
        <p:nvSpPr>
          <p:cNvPr id="18" name="Text 8"/>
          <p:cNvSpPr txBox="1"/>
          <p:nvPr/>
        </p:nvSpPr>
        <p:spPr>
          <a:xfrm>
            <a:off x="3841921" y="3731024"/>
            <a:ext cx="1520100" cy="861900"/>
          </a:xfrm>
          <a:prstGeom prst="rect">
            <a:avLst/>
          </a:prstGeom>
          <a:noFill/>
          <a:ln/>
        </p:spPr>
        <p:txBody>
          <a:bodyPr wrap="square" lIns="0" tIns="0" rIns="0" bIns="0" rtlCol="0" anchor="t"/>
          <a:lstStyle/>
          <a:p>
            <a:pPr algn="l" indent="0" marL="0">
              <a:lnSpc>
                <a:spcPct val="100000"/>
              </a:lnSpc>
              <a:buNone/>
            </a:pPr>
            <a:r>
              <a:rPr lang="en-US" sz="800" dirty="0">
                <a:solidFill>
                  <a:srgbClr val="5384B8"/>
                </a:solidFill>
                <a:latin typeface="Arial" pitchFamily="34" charset="0"/>
                <a:ea typeface="Arial" pitchFamily="34" charset="-122"/>
                <a:cs typeface="Arial" pitchFamily="34" charset="-120"/>
              </a:rPr>
              <a:t>Школьники могут говорить: Happy New Year! We celebrate at home. We have a family dinner. We watch fireworks. Такие предложения подходят для устного ответа и мини-диалогов.
</a:t>
            </a:r>
            <a:endParaRPr lang="en-US" sz="800" dirty="0"/>
          </a:p>
        </p:txBody>
      </p:sp>
      <p:sp>
        <p:nvSpPr>
          <p:cNvPr id="19" name="Text 9"/>
          <p:cNvSpPr txBox="1"/>
          <p:nvPr/>
        </p:nvSpPr>
        <p:spPr>
          <a:xfrm>
            <a:off x="3841921" y="3367149"/>
            <a:ext cx="1520100" cy="340500"/>
          </a:xfrm>
          <a:prstGeom prst="rect">
            <a:avLst/>
          </a:prstGeom>
          <a:noFill/>
          <a:ln/>
        </p:spPr>
        <p:txBody>
          <a:bodyPr wrap="square" lIns="0" tIns="0" rIns="0" bIns="0" rtlCol="0" anchor="t"/>
          <a:lstStyle/>
          <a:p>
            <a:pPr algn="l" indent="0" marL="0">
              <a:lnSpc>
                <a:spcPct val="100000"/>
              </a:lnSpc>
              <a:buNone/>
            </a:pPr>
            <a:r>
              <a:rPr lang="en-US" sz="1000" dirty="0">
                <a:solidFill>
                  <a:srgbClr val="5384B8"/>
                </a:solidFill>
                <a:latin typeface="Arial" pitchFamily="34" charset="0"/>
                <a:ea typeface="Arial" pitchFamily="34" charset="-122"/>
                <a:cs typeface="Arial" pitchFamily="34" charset="-120"/>
              </a:rPr>
              <a:t>Простые фразы
</a:t>
            </a:r>
            <a:endParaRPr lang="en-US" sz="1000" dirty="0"/>
          </a:p>
        </p:txBody>
      </p:sp>
      <p:sp>
        <p:nvSpPr>
          <p:cNvPr id="20" name="Text 10"/>
          <p:cNvSpPr txBox="1"/>
          <p:nvPr/>
        </p:nvSpPr>
        <p:spPr>
          <a:xfrm>
            <a:off x="2244405" y="3731024"/>
            <a:ext cx="1520100" cy="861900"/>
          </a:xfrm>
          <a:prstGeom prst="rect">
            <a:avLst/>
          </a:prstGeom>
          <a:noFill/>
          <a:ln/>
        </p:spPr>
        <p:txBody>
          <a:bodyPr wrap="square" lIns="0" tIns="0" rIns="0" bIns="0" rtlCol="0" anchor="t"/>
          <a:lstStyle/>
          <a:p>
            <a:pPr algn="l" indent="0" marL="0">
              <a:lnSpc>
                <a:spcPct val="100000"/>
              </a:lnSpc>
              <a:buNone/>
            </a:pPr>
            <a:r>
              <a:rPr lang="en-US" sz="800" dirty="0">
                <a:solidFill>
                  <a:srgbClr val="5384B8"/>
                </a:solidFill>
                <a:latin typeface="Arial" pitchFamily="34" charset="0"/>
                <a:ea typeface="Arial" pitchFamily="34" charset="-122"/>
                <a:cs typeface="Arial" pitchFamily="34" charset="-120"/>
              </a:rPr>
              <a:t>Для этой темы особенно полезны слова party, tree, lights, gifts, fireworks, countdown и celebration. Они помогают описать атмосферу праздника и назвать то, что дети видят дома или на улице.
</a:t>
            </a:r>
            <a:endParaRPr lang="en-US" sz="800" dirty="0"/>
          </a:p>
        </p:txBody>
      </p:sp>
      <p:sp>
        <p:nvSpPr>
          <p:cNvPr id="21" name="Text 11"/>
          <p:cNvSpPr txBox="1"/>
          <p:nvPr/>
        </p:nvSpPr>
        <p:spPr>
          <a:xfrm>
            <a:off x="2244405" y="3367149"/>
            <a:ext cx="1520100" cy="340500"/>
          </a:xfrm>
          <a:prstGeom prst="rect">
            <a:avLst/>
          </a:prstGeom>
          <a:noFill/>
          <a:ln/>
        </p:spPr>
        <p:txBody>
          <a:bodyPr wrap="square" lIns="0" tIns="0" rIns="0" bIns="0" rtlCol="0" anchor="t"/>
          <a:lstStyle/>
          <a:p>
            <a:pPr algn="l" indent="0" marL="0">
              <a:lnSpc>
                <a:spcPct val="100000"/>
              </a:lnSpc>
              <a:buNone/>
            </a:pPr>
            <a:r>
              <a:rPr lang="en-US" sz="1000" dirty="0">
                <a:solidFill>
                  <a:srgbClr val="5384B8"/>
                </a:solidFill>
                <a:latin typeface="Arial" pitchFamily="34" charset="0"/>
                <a:ea typeface="Arial" pitchFamily="34" charset="-122"/>
                <a:cs typeface="Arial" pitchFamily="34" charset="-120"/>
              </a:rPr>
              <a:t>Праздничные слова
</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5450" y="1831501"/>
            <a:ext cx="4598400" cy="183259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62400" y="326250"/>
            <a:ext cx="7762500" cy="906600"/>
          </a:xfrm>
          <a:prstGeom prst="rect">
            <a:avLst/>
          </a:prstGeom>
          <a:noFill/>
          <a:ln/>
        </p:spPr>
        <p:txBody>
          <a:bodyPr wrap="square" lIns="0" tIns="0" rIns="0" bIns="0" rtlCol="0" anchor="t"/>
          <a:lstStyle/>
          <a:p>
            <a:pPr algn="l" indent="0" marL="0">
              <a:lnSpc>
                <a:spcPct val="90000"/>
              </a:lnSpc>
              <a:buNone/>
            </a:pPr>
            <a:r>
              <a:rPr lang="en-US" sz="3200" dirty="0">
                <a:solidFill>
                  <a:srgbClr val="5F92C9"/>
                </a:solidFill>
                <a:latin typeface="Arial" pitchFamily="34" charset="0"/>
                <a:ea typeface="Arial" pitchFamily="34" charset="-122"/>
                <a:cs typeface="Arial" pitchFamily="34" charset="-120"/>
              </a:rPr>
              <a:t>Ключевые даты зимнего календаря на английском
</a:t>
            </a:r>
            <a:endParaRPr lang="en-US" sz="3200" dirty="0"/>
          </a:p>
        </p:txBody>
      </p:sp>
      <p:sp>
        <p:nvSpPr>
          <p:cNvPr id="6" name="Text 1"/>
          <p:cNvSpPr txBox="1"/>
          <p:nvPr/>
        </p:nvSpPr>
        <p:spPr>
          <a:xfrm>
            <a:off x="5686350" y="1610725"/>
            <a:ext cx="3204300" cy="846900"/>
          </a:xfrm>
          <a:prstGeom prst="rect">
            <a:avLst/>
          </a:prstGeom>
          <a:noFill/>
          <a:ln/>
        </p:spPr>
        <p:txBody>
          <a:bodyPr wrap="square" lIns="0" tIns="0" rIns="0" bIns="0" rtlCol="0" anchor="ctr"/>
          <a:lstStyle/>
          <a:p>
            <a:pPr algn="l" indent="0" marL="0">
              <a:lnSpc>
                <a:spcPct val="100000"/>
              </a:lnSpc>
              <a:buNone/>
            </a:pPr>
            <a:r>
              <a:rPr lang="en-US" sz="1100" dirty="0">
                <a:solidFill>
                  <a:srgbClr val="5F92C9"/>
                </a:solidFill>
                <a:latin typeface="Arial" pitchFamily="34" charset="0"/>
                <a:ea typeface="Arial" pitchFamily="34" charset="-122"/>
                <a:cs typeface="Arial" pitchFamily="34" charset="-120"/>
              </a:rPr>
              <a:t>Таблица помогает связать даты, английские названия праздников и короткие смысловые ассоциации для запоминания.
</a:t>
            </a:r>
            <a:endParaRPr lang="en-US" sz="1100" dirty="0"/>
          </a:p>
        </p:txBody>
      </p:sp>
      <p:sp>
        <p:nvSpPr>
          <p:cNvPr id="7" name="Text 2"/>
          <p:cNvSpPr txBox="1"/>
          <p:nvPr/>
        </p:nvSpPr>
        <p:spPr>
          <a:xfrm>
            <a:off x="5686350" y="2643936"/>
            <a:ext cx="3204300" cy="780300"/>
          </a:xfrm>
          <a:prstGeom prst="rect">
            <a:avLst/>
          </a:prstGeom>
          <a:noFill/>
          <a:ln/>
        </p:spPr>
        <p:txBody>
          <a:bodyPr wrap="square" lIns="0" tIns="0" rIns="0" bIns="0" rtlCol="0" anchor="ctr"/>
          <a:lstStyle/>
          <a:p>
            <a:pPr algn="l" indent="0" marL="0">
              <a:lnSpc>
                <a:spcPct val="100000"/>
              </a:lnSpc>
              <a:buNone/>
            </a:pPr>
            <a:r>
              <a:rPr lang="en-US" sz="1100" dirty="0">
                <a:solidFill>
                  <a:srgbClr val="5F92C9"/>
                </a:solidFill>
                <a:latin typeface="Arial" pitchFamily="34" charset="0"/>
                <a:ea typeface="Arial" pitchFamily="34" charset="-122"/>
                <a:cs typeface="Arial" pitchFamily="34" charset="-120"/>
              </a:rPr>
              <a:t>В таблице видно, что январь содержит больше всего значимых дат; именно поэтому он особенно удобен для повторения порядковых числительных и праздничной лексики.
</a:t>
            </a:r>
            <a:endParaRPr lang="en-US" sz="1100" dirty="0"/>
          </a:p>
        </p:txBody>
      </p:sp>
      <p:sp>
        <p:nvSpPr>
          <p:cNvPr id="8" name="Text 3"/>
          <p:cNvSpPr txBox="1"/>
          <p:nvPr/>
        </p:nvSpPr>
        <p:spPr>
          <a:xfrm>
            <a:off x="5686350" y="3589049"/>
            <a:ext cx="3136800" cy="450900"/>
          </a:xfrm>
          <a:prstGeom prst="rect">
            <a:avLst/>
          </a:prstGeom>
          <a:noFill/>
          <a:ln/>
        </p:spPr>
        <p:txBody>
          <a:bodyPr wrap="square" lIns="0" tIns="0" rIns="0" bIns="0" rtlCol="0" anchor="ctr"/>
          <a:lstStyle/>
          <a:p>
            <a:pPr algn="l" indent="0" marL="0">
              <a:lnSpc>
                <a:spcPct val="100000"/>
              </a:lnSpc>
              <a:buNone/>
            </a:pPr>
            <a:r>
              <a:rPr lang="en-US" sz="1000" dirty="0">
                <a:solidFill>
                  <a:srgbClr val="5F92C9"/>
                </a:solidFill>
                <a:latin typeface="Arial" pitchFamily="34" charset="0"/>
                <a:ea typeface="Arial" pitchFamily="34" charset="-122"/>
                <a:cs typeface="Arial" pitchFamily="34" charset="-120"/>
              </a:rPr>
              <a:t>Школьный календарь зимних праздников; общеупотребительные названия дат
</a:t>
            </a:r>
            <a:endParaRPr lang="en-US" sz="1000" dirty="0"/>
          </a:p>
        </p:txBody>
      </p:sp>
      <p:sp>
        <p:nvSpPr>
          <p:cNvPr id="9" name="Text 4"/>
          <p:cNvSpPr txBox="1"/>
          <p:nvPr/>
        </p:nvSpPr>
        <p:spPr>
          <a:xfrm>
            <a:off x="8408025" y="4665550"/>
            <a:ext cx="589200" cy="345900"/>
          </a:xfrm>
          <a:prstGeom prst="rect">
            <a:avLst/>
          </a:prstGeom>
          <a:noFill/>
          <a:ln/>
        </p:spPr>
        <p:txBody>
          <a:bodyPr wrap="square" lIns="0" tIns="0" rIns="0" bIns="0" rtlCol="0" anchor="t"/>
          <a:lstStyle/>
          <a:p>
            <a:pPr algn="r" indent="0" marL="0">
              <a:lnSpc>
                <a:spcPct val="100000"/>
              </a:lnSpc>
              <a:buNone/>
            </a:pPr>
            <a:r>
              <a:rPr lang="en-US" sz="900" dirty="0">
                <a:solidFill>
                  <a:srgbClr val="5F92C9"/>
                </a:solidFill>
                <a:latin typeface="Arial" pitchFamily="34" charset="0"/>
                <a:ea typeface="Arial" pitchFamily="34" charset="-122"/>
                <a:cs typeface="Arial"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16787" y="1120000"/>
            <a:ext cx="197925" cy="2262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705200" y="1890475"/>
            <a:ext cx="221100" cy="2211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705200" y="2670683"/>
            <a:ext cx="221100" cy="196533"/>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705200" y="3448435"/>
            <a:ext cx="221100" cy="17688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705200" y="4216360"/>
            <a:ext cx="221100" cy="176880"/>
          </a:xfrm>
          <a:prstGeom prst="rect">
            <a:avLst/>
          </a:prstGeom>
        </p:spPr>
      </p:pic>
      <p:sp>
        <p:nvSpPr>
          <p:cNvPr id="12" name="Text 0"/>
          <p:cNvSpPr txBox="1"/>
          <p:nvPr/>
        </p:nvSpPr>
        <p:spPr>
          <a:xfrm>
            <a:off x="8408025" y="4665550"/>
            <a:ext cx="589200" cy="345900"/>
          </a:xfrm>
          <a:prstGeom prst="rect">
            <a:avLst/>
          </a:prstGeom>
          <a:noFill/>
          <a:ln/>
        </p:spPr>
        <p:txBody>
          <a:bodyPr wrap="square" lIns="0" tIns="0" rIns="0" bIns="0" rtlCol="0" anchor="t"/>
          <a:lstStyle/>
          <a:p>
            <a:pPr algn="r" indent="0" marL="0">
              <a:lnSpc>
                <a:spcPct val="100000"/>
              </a:lnSpc>
              <a:buNone/>
            </a:pPr>
            <a:r>
              <a:rPr lang="en-US" sz="900" dirty="0">
                <a:solidFill>
                  <a:srgbClr val="5F92C9"/>
                </a:solidFill>
                <a:latin typeface="Arial" pitchFamily="34" charset="0"/>
                <a:ea typeface="Arial" pitchFamily="34" charset="-122"/>
                <a:cs typeface="Arial" pitchFamily="34" charset="-120"/>
              </a:rPr>
              <a:t>7</a:t>
            </a:r>
            <a:endParaRPr lang="en-US" sz="900" dirty="0"/>
          </a:p>
        </p:txBody>
      </p:sp>
      <p:sp>
        <p:nvSpPr>
          <p:cNvPr id="13" name="Text 1"/>
          <p:cNvSpPr txBox="1"/>
          <p:nvPr/>
        </p:nvSpPr>
        <p:spPr>
          <a:xfrm>
            <a:off x="362400" y="326250"/>
            <a:ext cx="8410200" cy="424200"/>
          </a:xfrm>
          <a:prstGeom prst="rect">
            <a:avLst/>
          </a:prstGeom>
          <a:noFill/>
          <a:ln/>
        </p:spPr>
        <p:txBody>
          <a:bodyPr wrap="square" lIns="0" tIns="0" rIns="0" bIns="0" rtlCol="0" anchor="t"/>
          <a:lstStyle/>
          <a:p>
            <a:pPr algn="l" indent="0" marL="0">
              <a:lnSpc>
                <a:spcPct val="90000"/>
              </a:lnSpc>
              <a:buNone/>
            </a:pPr>
            <a:r>
              <a:rPr lang="en-US" sz="2600" dirty="0">
                <a:solidFill>
                  <a:srgbClr val="5384B8"/>
                </a:solidFill>
                <a:latin typeface="Arial" pitchFamily="34" charset="0"/>
                <a:ea typeface="Arial" pitchFamily="34" charset="-122"/>
                <a:cs typeface="Arial" pitchFamily="34" charset="-120"/>
              </a:rPr>
              <a:t>New Year traditions in families
</a:t>
            </a:r>
            <a:endParaRPr lang="en-US" sz="2600" dirty="0"/>
          </a:p>
        </p:txBody>
      </p:sp>
      <p:sp>
        <p:nvSpPr>
          <p:cNvPr id="14" name="Text 2"/>
          <p:cNvSpPr txBox="1"/>
          <p:nvPr/>
        </p:nvSpPr>
        <p:spPr>
          <a:xfrm>
            <a:off x="1090575" y="963700"/>
            <a:ext cx="7317300" cy="537900"/>
          </a:xfrm>
          <a:prstGeom prst="rect">
            <a:avLst/>
          </a:prstGeom>
          <a:noFill/>
          <a:ln/>
        </p:spPr>
        <p:txBody>
          <a:bodyPr wrap="square" lIns="0" tIns="0" rIns="0" bIns="0" rtlCol="0" anchor="ctr"/>
          <a:lstStyle/>
          <a:p>
            <a:pPr algn="l" indent="0" marL="0">
              <a:lnSpc>
                <a:spcPct val="100000"/>
              </a:lnSpc>
              <a:buNone/>
            </a:pPr>
            <a:r>
              <a:rPr lang="en-US" sz="1100" dirty="0">
                <a:solidFill>
                  <a:srgbClr val="5384B8"/>
                </a:solidFill>
                <a:latin typeface="Arial" pitchFamily="34" charset="0"/>
                <a:ea typeface="Arial" pitchFamily="34" charset="-122"/>
                <a:cs typeface="Arial" pitchFamily="34" charset="-120"/>
              </a:rPr>
              <a:t>Праздничный ужин
</a:t>
            </a:r>
            <a:pPr algn="l" indent="0" marL="0">
              <a:lnSpc>
                <a:spcPct val="100000"/>
              </a:lnSpc>
              <a:buNone/>
            </a:pPr>
            <a:r>
              <a:rPr lang="en-US" sz="500" dirty="0">
                <a:solidFill>
                  <a:srgbClr val="5384B8"/>
                </a:solidFill>
                <a:latin typeface="Arial" pitchFamily="34" charset="0"/>
                <a:ea typeface="Arial" pitchFamily="34" charset="-122"/>
                <a:cs typeface="Arial" pitchFamily="34" charset="-120"/>
              </a:rPr>
              <a:t>
</a:t>
            </a:r>
            <a:pPr algn="l" indent="0" marL="0">
              <a:lnSpc>
                <a:spcPct val="100000"/>
              </a:lnSpc>
              <a:buNone/>
            </a:pPr>
            <a:r>
              <a:rPr lang="en-US" sz="800" dirty="0">
                <a:solidFill>
                  <a:srgbClr val="5384B8"/>
                </a:solidFill>
                <a:latin typeface="Arial" pitchFamily="34" charset="0"/>
                <a:ea typeface="Arial" pitchFamily="34" charset="-122"/>
                <a:cs typeface="Arial" pitchFamily="34" charset="-120"/>
              </a:rPr>
              <a:t>Семейный ужин часто становится центром праздника. Для описания подходят слова table, special food, sweets и toast, а также простая фраза We eat together.
</a:t>
            </a:r>
            <a:endParaRPr lang="en-US" sz="1100" dirty="0"/>
          </a:p>
        </p:txBody>
      </p:sp>
      <p:sp>
        <p:nvSpPr>
          <p:cNvPr id="15" name="Text 3"/>
          <p:cNvSpPr txBox="1"/>
          <p:nvPr/>
        </p:nvSpPr>
        <p:spPr>
          <a:xfrm>
            <a:off x="1090575" y="1731625"/>
            <a:ext cx="7317300" cy="537900"/>
          </a:xfrm>
          <a:prstGeom prst="rect">
            <a:avLst/>
          </a:prstGeom>
          <a:noFill/>
          <a:ln/>
        </p:spPr>
        <p:txBody>
          <a:bodyPr wrap="square" lIns="0" tIns="0" rIns="0" bIns="0" rtlCol="0" anchor="ctr"/>
          <a:lstStyle/>
          <a:p>
            <a:pPr algn="l" indent="0" marL="0">
              <a:lnSpc>
                <a:spcPct val="100000"/>
              </a:lnSpc>
              <a:buNone/>
            </a:pPr>
            <a:r>
              <a:rPr lang="en-US" sz="1100" dirty="0">
                <a:solidFill>
                  <a:srgbClr val="5384B8"/>
                </a:solidFill>
                <a:latin typeface="Arial" pitchFamily="34" charset="0"/>
                <a:ea typeface="Arial" pitchFamily="34" charset="-122"/>
                <a:cs typeface="Arial" pitchFamily="34" charset="-120"/>
              </a:rPr>
              <a:t>Подарки и сюрпризы
</a:t>
            </a:r>
            <a:pPr algn="l" indent="0" marL="0">
              <a:lnSpc>
                <a:spcPct val="100000"/>
              </a:lnSpc>
              <a:buNone/>
            </a:pPr>
            <a:r>
              <a:rPr lang="en-US" sz="500" dirty="0">
                <a:solidFill>
                  <a:srgbClr val="5384B8"/>
                </a:solidFill>
                <a:latin typeface="Arial" pitchFamily="34" charset="0"/>
                <a:ea typeface="Arial" pitchFamily="34" charset="-122"/>
                <a:cs typeface="Arial" pitchFamily="34" charset="-120"/>
              </a:rPr>
              <a:t>
</a:t>
            </a:r>
            <a:pPr algn="l" indent="0" marL="0">
              <a:lnSpc>
                <a:spcPct val="100000"/>
              </a:lnSpc>
              <a:buNone/>
            </a:pPr>
            <a:r>
              <a:rPr lang="en-US" sz="800" dirty="0">
                <a:solidFill>
                  <a:srgbClr val="5384B8"/>
                </a:solidFill>
                <a:latin typeface="Arial" pitchFamily="34" charset="0"/>
                <a:ea typeface="Arial" pitchFamily="34" charset="-122"/>
                <a:cs typeface="Arial" pitchFamily="34" charset="-120"/>
              </a:rPr>
              <a:t>Подарки помогают говорить о традициях и эмоциях. В речи удобно использовать present, give, receive и wish, например: We give presents and say good wishes.
</a:t>
            </a:r>
            <a:endParaRPr lang="en-US" sz="1100" dirty="0"/>
          </a:p>
        </p:txBody>
      </p:sp>
      <p:sp>
        <p:nvSpPr>
          <p:cNvPr id="16" name="Text 4"/>
          <p:cNvSpPr txBox="1"/>
          <p:nvPr/>
        </p:nvSpPr>
        <p:spPr>
          <a:xfrm>
            <a:off x="1090575" y="2499550"/>
            <a:ext cx="7317300" cy="537900"/>
          </a:xfrm>
          <a:prstGeom prst="rect">
            <a:avLst/>
          </a:prstGeom>
          <a:noFill/>
          <a:ln/>
        </p:spPr>
        <p:txBody>
          <a:bodyPr wrap="square" lIns="0" tIns="0" rIns="0" bIns="0" rtlCol="0" anchor="ctr"/>
          <a:lstStyle/>
          <a:p>
            <a:pPr algn="l" indent="0" marL="0">
              <a:lnSpc>
                <a:spcPct val="100000"/>
              </a:lnSpc>
              <a:buNone/>
            </a:pPr>
            <a:r>
              <a:rPr lang="en-US" sz="1100" dirty="0">
                <a:solidFill>
                  <a:srgbClr val="5384B8"/>
                </a:solidFill>
                <a:latin typeface="Arial" pitchFamily="34" charset="0"/>
                <a:ea typeface="Arial" pitchFamily="34" charset="-122"/>
                <a:cs typeface="Arial" pitchFamily="34" charset="-120"/>
              </a:rPr>
              <a:t>Поздравительные открытки
</a:t>
            </a:r>
            <a:pPr algn="l" indent="0" marL="0">
              <a:lnSpc>
                <a:spcPct val="100000"/>
              </a:lnSpc>
              <a:buNone/>
            </a:pPr>
            <a:r>
              <a:rPr lang="en-US" sz="500" dirty="0">
                <a:solidFill>
                  <a:srgbClr val="5384B8"/>
                </a:solidFill>
                <a:latin typeface="Arial" pitchFamily="34" charset="0"/>
                <a:ea typeface="Arial" pitchFamily="34" charset="-122"/>
                <a:cs typeface="Arial" pitchFamily="34" charset="-120"/>
              </a:rPr>
              <a:t>
</a:t>
            </a:r>
            <a:pPr algn="l" indent="0" marL="0">
              <a:lnSpc>
                <a:spcPct val="100000"/>
              </a:lnSpc>
              <a:buNone/>
            </a:pPr>
            <a:r>
              <a:rPr lang="en-US" sz="800" dirty="0">
                <a:solidFill>
                  <a:srgbClr val="5384B8"/>
                </a:solidFill>
                <a:latin typeface="Arial" pitchFamily="34" charset="0"/>
                <a:ea typeface="Arial" pitchFamily="34" charset="-122"/>
                <a:cs typeface="Arial" pitchFamily="34" charset="-120"/>
              </a:rPr>
              <a:t>Открытки связаны с поздравлениями и добрыми словами. Ученики могут использовать card, write, send и wish, чтобы рассказать: We write cards for our friends and relatives.
</a:t>
            </a:r>
            <a:endParaRPr lang="en-US" sz="1100" dirty="0"/>
          </a:p>
        </p:txBody>
      </p:sp>
      <p:sp>
        <p:nvSpPr>
          <p:cNvPr id="17" name="Text 5"/>
          <p:cNvSpPr txBox="1"/>
          <p:nvPr/>
        </p:nvSpPr>
        <p:spPr>
          <a:xfrm>
            <a:off x="1090575" y="3267475"/>
            <a:ext cx="7317300" cy="537900"/>
          </a:xfrm>
          <a:prstGeom prst="rect">
            <a:avLst/>
          </a:prstGeom>
          <a:noFill/>
          <a:ln/>
        </p:spPr>
        <p:txBody>
          <a:bodyPr wrap="square" lIns="0" tIns="0" rIns="0" bIns="0" rtlCol="0" anchor="ctr"/>
          <a:lstStyle/>
          <a:p>
            <a:pPr algn="l" indent="0" marL="0">
              <a:lnSpc>
                <a:spcPct val="100000"/>
              </a:lnSpc>
              <a:buNone/>
            </a:pPr>
            <a:r>
              <a:rPr lang="en-US" sz="1100" dirty="0">
                <a:solidFill>
                  <a:srgbClr val="5384B8"/>
                </a:solidFill>
                <a:latin typeface="Arial" pitchFamily="34" charset="0"/>
                <a:ea typeface="Arial" pitchFamily="34" charset="-122"/>
                <a:cs typeface="Arial" pitchFamily="34" charset="-120"/>
              </a:rPr>
              <a:t>Время с семьёй
</a:t>
            </a:r>
            <a:pPr algn="l" indent="0" marL="0">
              <a:lnSpc>
                <a:spcPct val="100000"/>
              </a:lnSpc>
              <a:buNone/>
            </a:pPr>
            <a:r>
              <a:rPr lang="en-US" sz="500" dirty="0">
                <a:solidFill>
                  <a:srgbClr val="5384B8"/>
                </a:solidFill>
                <a:latin typeface="Arial" pitchFamily="34" charset="0"/>
                <a:ea typeface="Arial" pitchFamily="34" charset="-122"/>
                <a:cs typeface="Arial" pitchFamily="34" charset="-120"/>
              </a:rPr>
              <a:t>
</a:t>
            </a:r>
            <a:pPr algn="l" indent="0" marL="0">
              <a:lnSpc>
                <a:spcPct val="100000"/>
              </a:lnSpc>
              <a:buNone/>
            </a:pPr>
            <a:r>
              <a:rPr lang="en-US" sz="800" dirty="0">
                <a:solidFill>
                  <a:srgbClr val="5384B8"/>
                </a:solidFill>
                <a:latin typeface="Arial" pitchFamily="34" charset="0"/>
                <a:ea typeface="Arial" pitchFamily="34" charset="-122"/>
                <a:cs typeface="Arial" pitchFamily="34" charset="-120"/>
              </a:rPr>
              <a:t>Зимние праздники часто проходят дома или в кругу близких. Для этого подходят слова family, spend time, relax и enjoy: We spend time with our family.
</a:t>
            </a:r>
            <a:endParaRPr lang="en-US" sz="1100" dirty="0"/>
          </a:p>
        </p:txBody>
      </p:sp>
      <p:sp>
        <p:nvSpPr>
          <p:cNvPr id="18" name="Text 6"/>
          <p:cNvSpPr txBox="1"/>
          <p:nvPr/>
        </p:nvSpPr>
        <p:spPr>
          <a:xfrm>
            <a:off x="1090575" y="4035400"/>
            <a:ext cx="7317300" cy="537900"/>
          </a:xfrm>
          <a:prstGeom prst="rect">
            <a:avLst/>
          </a:prstGeom>
          <a:noFill/>
          <a:ln/>
        </p:spPr>
        <p:txBody>
          <a:bodyPr wrap="square" lIns="0" tIns="0" rIns="0" bIns="0" rtlCol="0" anchor="ctr"/>
          <a:lstStyle/>
          <a:p>
            <a:pPr algn="l" indent="0" marL="0">
              <a:lnSpc>
                <a:spcPct val="100000"/>
              </a:lnSpc>
              <a:buNone/>
            </a:pPr>
            <a:r>
              <a:rPr lang="en-US" sz="1100" dirty="0">
                <a:solidFill>
                  <a:srgbClr val="5384B8"/>
                </a:solidFill>
                <a:latin typeface="Arial" pitchFamily="34" charset="0"/>
                <a:ea typeface="Arial" pitchFamily="34" charset="-122"/>
                <a:cs typeface="Arial" pitchFamily="34" charset="-120"/>
              </a:rPr>
              <a:t>Тост и поздравление
</a:t>
            </a:r>
            <a:pPr algn="l" indent="0" marL="0">
              <a:lnSpc>
                <a:spcPct val="100000"/>
              </a:lnSpc>
              <a:buNone/>
            </a:pPr>
            <a:r>
              <a:rPr lang="en-US" sz="500" dirty="0">
                <a:solidFill>
                  <a:srgbClr val="5384B8"/>
                </a:solidFill>
                <a:latin typeface="Arial" pitchFamily="34" charset="0"/>
                <a:ea typeface="Arial" pitchFamily="34" charset="-122"/>
                <a:cs typeface="Arial" pitchFamily="34" charset="-120"/>
              </a:rPr>
              <a:t>
</a:t>
            </a:r>
            <a:pPr algn="l" indent="0" marL="0">
              <a:lnSpc>
                <a:spcPct val="100000"/>
              </a:lnSpc>
              <a:buNone/>
            </a:pPr>
            <a:r>
              <a:rPr lang="en-US" sz="800" dirty="0">
                <a:solidFill>
                  <a:srgbClr val="5384B8"/>
                </a:solidFill>
                <a:latin typeface="Arial" pitchFamily="34" charset="0"/>
                <a:ea typeface="Arial" pitchFamily="34" charset="-122"/>
                <a:cs typeface="Arial" pitchFamily="34" charset="-120"/>
              </a:rPr>
              <a:t>Короткий тост завершает семейный праздник и помогает выразить хорошие пожелания. Полезны слова toast, celebrate и happy, например: We make a toast and celebrate together.
</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2400" y="1358806"/>
            <a:ext cx="8456700" cy="3304589"/>
          </a:xfrm>
          <a:prstGeom prst="rect">
            <a:avLst/>
          </a:prstGeom>
        </p:spPr>
      </p:pic>
      <p:sp>
        <p:nvSpPr>
          <p:cNvPr id="4" name="Text 0"/>
          <p:cNvSpPr txBox="1"/>
          <p:nvPr/>
        </p:nvSpPr>
        <p:spPr>
          <a:xfrm>
            <a:off x="8408025" y="4665550"/>
            <a:ext cx="589200" cy="345900"/>
          </a:xfrm>
          <a:prstGeom prst="rect">
            <a:avLst/>
          </a:prstGeom>
          <a:noFill/>
          <a:ln/>
        </p:spPr>
        <p:txBody>
          <a:bodyPr wrap="square" lIns="0" tIns="0" rIns="0" bIns="0" rtlCol="0" anchor="t"/>
          <a:lstStyle/>
          <a:p>
            <a:pPr algn="r" indent="0" marL="0">
              <a:lnSpc>
                <a:spcPct val="100000"/>
              </a:lnSpc>
              <a:buNone/>
            </a:pPr>
            <a:r>
              <a:rPr lang="en-US" sz="900" dirty="0">
                <a:solidFill>
                  <a:srgbClr val="FFFFFF"/>
                </a:solidFill>
                <a:latin typeface="Arial" pitchFamily="34" charset="0"/>
                <a:ea typeface="Arial" pitchFamily="34" charset="-122"/>
                <a:cs typeface="Arial" pitchFamily="34" charset="-120"/>
              </a:rPr>
              <a:t>8</a:t>
            </a:r>
            <a:endParaRPr lang="en-US" sz="900" dirty="0"/>
          </a:p>
        </p:txBody>
      </p:sp>
      <p:sp>
        <p:nvSpPr>
          <p:cNvPr id="5" name="Text 1"/>
          <p:cNvSpPr txBox="1"/>
          <p:nvPr/>
        </p:nvSpPr>
        <p:spPr>
          <a:xfrm>
            <a:off x="362400" y="326250"/>
            <a:ext cx="8456700" cy="552600"/>
          </a:xfrm>
          <a:prstGeom prst="rect">
            <a:avLst/>
          </a:prstGeom>
          <a:noFill/>
          <a:ln/>
        </p:spPr>
        <p:txBody>
          <a:bodyPr wrap="square" lIns="0" tIns="0" rIns="0" bIns="0" rtlCol="0" anchor="t"/>
          <a:lstStyle/>
          <a:p>
            <a:pPr algn="l" indent="0" marL="0">
              <a:lnSpc>
                <a:spcPct val="90000"/>
              </a:lnSpc>
              <a:buNone/>
            </a:pPr>
            <a:r>
              <a:rPr lang="en-US" sz="3200" dirty="0">
                <a:solidFill>
                  <a:srgbClr val="5F92C9"/>
                </a:solidFill>
                <a:latin typeface="Arial" pitchFamily="34" charset="0"/>
                <a:ea typeface="Arial" pitchFamily="34" charset="-122"/>
                <a:cs typeface="Arial" pitchFamily="34" charset="-120"/>
              </a:rPr>
              <a:t>Как проходит зимний праздничный цикл
</a:t>
            </a:r>
            <a:endParaRPr lang="en-US" sz="3200" dirty="0"/>
          </a:p>
        </p:txBody>
      </p:sp>
      <p:sp>
        <p:nvSpPr>
          <p:cNvPr id="6" name="Text 2"/>
          <p:cNvSpPr txBox="1"/>
          <p:nvPr/>
        </p:nvSpPr>
        <p:spPr>
          <a:xfrm>
            <a:off x="362400" y="910075"/>
            <a:ext cx="8456700" cy="345900"/>
          </a:xfrm>
          <a:prstGeom prst="rect">
            <a:avLst/>
          </a:prstGeom>
          <a:noFill/>
          <a:ln/>
        </p:spPr>
        <p:txBody>
          <a:bodyPr wrap="square" lIns="0" tIns="0" rIns="0" bIns="0" rtlCol="0" anchor="t"/>
          <a:lstStyle/>
          <a:p>
            <a:pPr algn="l" indent="0" marL="0">
              <a:lnSpc>
                <a:spcPct val="115000"/>
              </a:lnSpc>
              <a:buNone/>
            </a:pPr>
            <a:r>
              <a:rPr lang="en-US" sz="1200" dirty="0">
                <a:solidFill>
                  <a:srgbClr val="5384B8"/>
                </a:solidFill>
                <a:latin typeface="Arial" pitchFamily="34" charset="0"/>
                <a:ea typeface="Arial" pitchFamily="34" charset="-122"/>
                <a:cs typeface="Arial" pitchFamily="34" charset="-120"/>
              </a:rPr>
              <a:t>Последовательность событий от начала декабря до конца зимних каникул и января
</a:t>
            </a:r>
            <a:endParaRPr lang="en-US"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6350" y="2773850"/>
            <a:ext cx="2714700" cy="185045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214650" y="2773850"/>
            <a:ext cx="2714700" cy="185045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972950" y="2773850"/>
            <a:ext cx="2714700" cy="185045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456350" y="326250"/>
            <a:ext cx="7646100" cy="512400"/>
          </a:xfrm>
          <a:prstGeom prst="rect">
            <a:avLst/>
          </a:prstGeom>
          <a:noFill/>
          <a:ln/>
        </p:spPr>
        <p:txBody>
          <a:bodyPr wrap="square" lIns="0" tIns="0" rIns="0" bIns="0" rtlCol="0" anchor="t"/>
          <a:lstStyle/>
          <a:p>
            <a:pPr algn="l" indent="0" marL="0">
              <a:lnSpc>
                <a:spcPct val="90000"/>
              </a:lnSpc>
              <a:buNone/>
            </a:pPr>
            <a:r>
              <a:rPr lang="en-US" sz="2553" dirty="0">
                <a:solidFill>
                  <a:srgbClr val="5F92C9"/>
                </a:solidFill>
                <a:latin typeface="Arial" pitchFamily="34" charset="0"/>
                <a:ea typeface="Arial" pitchFamily="34" charset="-122"/>
                <a:cs typeface="Arial" pitchFamily="34" charset="-120"/>
              </a:rPr>
              <a:t>Christmas: рождественская лексика на английском
</a:t>
            </a:r>
            <a:endParaRPr lang="en-US" sz="2553" dirty="0"/>
          </a:p>
        </p:txBody>
      </p:sp>
      <p:sp>
        <p:nvSpPr>
          <p:cNvPr id="11" name="Text 1"/>
          <p:cNvSpPr txBox="1"/>
          <p:nvPr/>
        </p:nvSpPr>
        <p:spPr>
          <a:xfrm>
            <a:off x="693525" y="1257000"/>
            <a:ext cx="2207100" cy="1254900"/>
          </a:xfrm>
          <a:prstGeom prst="rect">
            <a:avLst/>
          </a:prstGeom>
          <a:noFill/>
          <a:ln/>
        </p:spPr>
        <p:txBody>
          <a:bodyPr wrap="square" lIns="0" tIns="0" rIns="0" bIns="0" rtlCol="0" anchor="t"/>
          <a:lstStyle/>
          <a:p>
            <a:pPr algn="l" indent="0" marL="0">
              <a:lnSpc>
                <a:spcPct val="90000"/>
              </a:lnSpc>
              <a:buNone/>
            </a:pPr>
            <a:r>
              <a:rPr lang="en-US" sz="1517" dirty="0">
                <a:solidFill>
                  <a:srgbClr val="5F92C9"/>
                </a:solidFill>
                <a:latin typeface="Arial" pitchFamily="34" charset="0"/>
                <a:ea typeface="Arial" pitchFamily="34" charset="-122"/>
                <a:cs typeface="Arial" pitchFamily="34" charset="-120"/>
              </a:rPr>
              <a:t>Украшенная ёлка
</a:t>
            </a:r>
            <a:pPr algn="l" indent="0" marL="0">
              <a:lnSpc>
                <a:spcPct val="90000"/>
              </a:lnSpc>
              <a:buNone/>
            </a:pPr>
            <a:r>
              <a:rPr lang="en-US" sz="1517" dirty="0">
                <a:solidFill>
                  <a:srgbClr val="5F92C9"/>
                </a:solidFill>
                <a:latin typeface="Arial" pitchFamily="34" charset="0"/>
                <a:ea typeface="Arial" pitchFamily="34" charset="-122"/>
                <a:cs typeface="Arial" pitchFamily="34" charset="-120"/>
              </a:rPr>
              <a:t>
</a:t>
            </a:r>
            <a:pPr algn="l" indent="0" marL="0">
              <a:lnSpc>
                <a:spcPct val="100000"/>
              </a:lnSpc>
              <a:buNone/>
            </a:pPr>
            <a:r>
              <a:rPr lang="en-US" sz="893" dirty="0">
                <a:solidFill>
                  <a:srgbClr val="5F92C9"/>
                </a:solidFill>
                <a:latin typeface="Arial" pitchFamily="34" charset="0"/>
                <a:ea typeface="Arial" pitchFamily="34" charset="-122"/>
                <a:cs typeface="Arial" pitchFamily="34" charset="-120"/>
              </a:rPr>
              <a:t>Christmas tree часто становится главным символом зимнего праздника. Рядом с ним легко представить star, lights и candle, а также открытки, которые дети получают от друзей и родственников. Такая картинка помогает запомнить слова через знакомые предметы и атмосферу дома.
</a:t>
            </a:r>
            <a:endParaRPr lang="en-US" sz="1517" dirty="0"/>
          </a:p>
        </p:txBody>
      </p:sp>
      <p:sp>
        <p:nvSpPr>
          <p:cNvPr id="12" name="Text 2"/>
          <p:cNvSpPr txBox="1"/>
          <p:nvPr/>
        </p:nvSpPr>
        <p:spPr>
          <a:xfrm>
            <a:off x="3468450" y="1257000"/>
            <a:ext cx="2207100" cy="1254900"/>
          </a:xfrm>
          <a:prstGeom prst="rect">
            <a:avLst/>
          </a:prstGeom>
          <a:noFill/>
          <a:ln/>
        </p:spPr>
        <p:txBody>
          <a:bodyPr wrap="square" lIns="0" tIns="0" rIns="0" bIns="0" rtlCol="0" anchor="t"/>
          <a:lstStyle/>
          <a:p>
            <a:pPr algn="l" indent="0" marL="0">
              <a:lnSpc>
                <a:spcPct val="90000"/>
              </a:lnSpc>
              <a:buNone/>
            </a:pPr>
            <a:r>
              <a:rPr lang="en-US" sz="1532" dirty="0">
                <a:solidFill>
                  <a:srgbClr val="5F92C9"/>
                </a:solidFill>
                <a:latin typeface="Arial" pitchFamily="34" charset="0"/>
                <a:ea typeface="Arial" pitchFamily="34" charset="-122"/>
                <a:cs typeface="Arial" pitchFamily="34" charset="-120"/>
              </a:rPr>
              <a:t>Санта и подарки
</a:t>
            </a:r>
            <a:pPr algn="l" indent="0" marL="0">
              <a:lnSpc>
                <a:spcPct val="90000"/>
              </a:lnSpc>
              <a:buNone/>
            </a:pPr>
            <a:r>
              <a:rPr lang="en-US" sz="1532" dirty="0">
                <a:solidFill>
                  <a:srgbClr val="5F92C9"/>
                </a:solidFill>
                <a:latin typeface="Arial" pitchFamily="34" charset="0"/>
                <a:ea typeface="Arial" pitchFamily="34" charset="-122"/>
                <a:cs typeface="Arial" pitchFamily="34" charset="-120"/>
              </a:rPr>
              <a:t>
</a:t>
            </a:r>
            <a:pPr algn="l" indent="0" marL="0">
              <a:lnSpc>
                <a:spcPct val="100000"/>
              </a:lnSpc>
              <a:buNone/>
            </a:pPr>
            <a:r>
              <a:rPr lang="en-US" sz="901" dirty="0">
                <a:solidFill>
                  <a:srgbClr val="5F92C9"/>
                </a:solidFill>
                <a:latin typeface="Arial" pitchFamily="34" charset="0"/>
                <a:ea typeface="Arial" pitchFamily="34" charset="-122"/>
                <a:cs typeface="Arial" pitchFamily="34" charset="-120"/>
              </a:rPr>
              <a:t>В рождественском сюжете Santa Claus приносит present и кладёт его в stocking. Эти слова удобно объединять в короткий рассказ: дети ждут ночь, загадывают желания и находят сюрпризы утром. Лексика остаётся простой, но очень узнаваемой для школьников.
</a:t>
            </a:r>
            <a:endParaRPr lang="en-US" sz="1532" dirty="0"/>
          </a:p>
        </p:txBody>
      </p:sp>
      <p:sp>
        <p:nvSpPr>
          <p:cNvPr id="13" name="Text 3"/>
          <p:cNvSpPr txBox="1"/>
          <p:nvPr/>
        </p:nvSpPr>
        <p:spPr>
          <a:xfrm>
            <a:off x="6243375" y="1257000"/>
            <a:ext cx="2207100" cy="1254900"/>
          </a:xfrm>
          <a:prstGeom prst="rect">
            <a:avLst/>
          </a:prstGeom>
          <a:noFill/>
          <a:ln/>
        </p:spPr>
        <p:txBody>
          <a:bodyPr wrap="square" lIns="0" tIns="0" rIns="0" bIns="0" rtlCol="0" anchor="t"/>
          <a:lstStyle/>
          <a:p>
            <a:pPr algn="l" indent="0" marL="0">
              <a:lnSpc>
                <a:spcPct val="90000"/>
              </a:lnSpc>
              <a:buNone/>
            </a:pPr>
            <a:r>
              <a:rPr lang="en-US" sz="1517" dirty="0">
                <a:solidFill>
                  <a:srgbClr val="5F92C9"/>
                </a:solidFill>
                <a:latin typeface="Arial" pitchFamily="34" charset="0"/>
                <a:ea typeface="Arial" pitchFamily="34" charset="-122"/>
                <a:cs typeface="Arial" pitchFamily="34" charset="-120"/>
              </a:rPr>
              <a:t>Песни и традиции
</a:t>
            </a:r>
            <a:pPr algn="l" indent="0" marL="0">
              <a:lnSpc>
                <a:spcPct val="90000"/>
              </a:lnSpc>
              <a:buNone/>
            </a:pPr>
            <a:r>
              <a:rPr lang="en-US" sz="1517" dirty="0">
                <a:solidFill>
                  <a:srgbClr val="5F92C9"/>
                </a:solidFill>
                <a:latin typeface="Arial" pitchFamily="34" charset="0"/>
                <a:ea typeface="Arial" pitchFamily="34" charset="-122"/>
                <a:cs typeface="Arial" pitchFamily="34" charset="-120"/>
              </a:rPr>
              <a:t>
</a:t>
            </a:r>
            <a:pPr algn="l" indent="0" marL="0">
              <a:lnSpc>
                <a:spcPct val="100000"/>
              </a:lnSpc>
              <a:buNone/>
            </a:pPr>
            <a:r>
              <a:rPr lang="en-US" sz="893" dirty="0">
                <a:solidFill>
                  <a:srgbClr val="5F92C9"/>
                </a:solidFill>
                <a:latin typeface="Arial" pitchFamily="34" charset="0"/>
                <a:ea typeface="Arial" pitchFamily="34" charset="-122"/>
                <a:cs typeface="Arial" pitchFamily="34" charset="-120"/>
              </a:rPr>
              <a:t>Carols делают праздник особенно тёплым и праздничным. В англоязычных странах Christmas обычно отмечают 25 December, а в российской традиции Рождество приходится на 7 January. Это хороший пример того, как одна тема связана с разными календарями и культурными обычаями.
</a:t>
            </a:r>
            <a:endParaRPr lang="en-US" sz="1517" dirty="0"/>
          </a:p>
        </p:txBody>
      </p:sp>
      <p:sp>
        <p:nvSpPr>
          <p:cNvPr id="14" name="Text 4"/>
          <p:cNvSpPr txBox="1"/>
          <p:nvPr/>
        </p:nvSpPr>
        <p:spPr>
          <a:xfrm>
            <a:off x="8408025" y="4665550"/>
            <a:ext cx="589200" cy="345900"/>
          </a:xfrm>
          <a:prstGeom prst="rect">
            <a:avLst/>
          </a:prstGeom>
          <a:noFill/>
          <a:ln/>
        </p:spPr>
        <p:txBody>
          <a:bodyPr wrap="square" lIns="0" tIns="0" rIns="0" bIns="0" rtlCol="0" anchor="t"/>
          <a:lstStyle/>
          <a:p>
            <a:pPr algn="r" indent="0" marL="0">
              <a:lnSpc>
                <a:spcPct val="100000"/>
              </a:lnSpc>
              <a:buNone/>
            </a:pPr>
            <a:r>
              <a:rPr lang="en-US" sz="900" dirty="0">
                <a:solidFill>
                  <a:srgbClr val="5F92C9"/>
                </a:solidFill>
                <a:latin typeface="Arial" pitchFamily="34" charset="0"/>
                <a:ea typeface="Arial" pitchFamily="34" charset="-122"/>
                <a:cs typeface="Arial"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408025" y="4665550"/>
            <a:ext cx="589200" cy="345900"/>
          </a:xfrm>
          <a:prstGeom prst="rect">
            <a:avLst/>
          </a:prstGeom>
          <a:noFill/>
          <a:ln/>
        </p:spPr>
        <p:txBody>
          <a:bodyPr wrap="square" lIns="0" tIns="0" rIns="0" bIns="0" rtlCol="0" anchor="t"/>
          <a:lstStyle/>
          <a:p>
            <a:pPr algn="r" indent="0" marL="0">
              <a:lnSpc>
                <a:spcPct val="100000"/>
              </a:lnSpc>
              <a:buNone/>
            </a:pPr>
            <a:r>
              <a:rPr lang="en-US" sz="900" dirty="0">
                <a:solidFill>
                  <a:srgbClr val="5F92C9"/>
                </a:solidFill>
                <a:latin typeface="Arial" pitchFamily="34" charset="0"/>
                <a:ea typeface="Arial" pitchFamily="34" charset="-122"/>
                <a:cs typeface="Arial" pitchFamily="34" charset="-120"/>
              </a:rPr>
              <a:t>10</a:t>
            </a:r>
            <a:endParaRPr lang="en-US" sz="900" dirty="0"/>
          </a:p>
        </p:txBody>
      </p:sp>
      <p:sp>
        <p:nvSpPr>
          <p:cNvPr id="9" name="Text 1"/>
          <p:cNvSpPr txBox="1"/>
          <p:nvPr/>
        </p:nvSpPr>
        <p:spPr>
          <a:xfrm>
            <a:off x="362400" y="326250"/>
            <a:ext cx="8451300" cy="959700"/>
          </a:xfrm>
          <a:prstGeom prst="rect">
            <a:avLst/>
          </a:prstGeom>
          <a:noFill/>
          <a:ln/>
        </p:spPr>
        <p:txBody>
          <a:bodyPr wrap="square" lIns="0" tIns="0" rIns="0" bIns="0" rtlCol="0" anchor="t"/>
          <a:lstStyle/>
          <a:p>
            <a:pPr algn="l" indent="0" marL="0">
              <a:lnSpc>
                <a:spcPct val="90000"/>
              </a:lnSpc>
              <a:buNone/>
            </a:pPr>
            <a:r>
              <a:rPr lang="en-US" sz="3200" dirty="0">
                <a:solidFill>
                  <a:srgbClr val="5F92C9"/>
                </a:solidFill>
                <a:latin typeface="Arial" pitchFamily="34" charset="0"/>
                <a:ea typeface="Arial" pitchFamily="34" charset="-122"/>
                <a:cs typeface="Arial" pitchFamily="34" charset="-120"/>
              </a:rPr>
              <a:t>Old New Year and special January dates
</a:t>
            </a:r>
            <a:endParaRPr lang="en-US" sz="3200" dirty="0"/>
          </a:p>
        </p:txBody>
      </p:sp>
      <p:sp>
        <p:nvSpPr>
          <p:cNvPr id="10" name="Text 2"/>
          <p:cNvSpPr txBox="1"/>
          <p:nvPr/>
        </p:nvSpPr>
        <p:spPr>
          <a:xfrm>
            <a:off x="383550" y="2668700"/>
            <a:ext cx="1864200" cy="1922400"/>
          </a:xfrm>
          <a:prstGeom prst="rect">
            <a:avLst/>
          </a:prstGeom>
          <a:noFill/>
          <a:ln/>
        </p:spPr>
        <p:txBody>
          <a:bodyPr wrap="square" lIns="0" tIns="0" rIns="0" bIns="0" rtlCol="0" anchor="t"/>
          <a:lstStyle/>
          <a:p>
            <a:pPr algn="l" indent="0" marL="0">
              <a:lnSpc>
                <a:spcPct val="100000"/>
              </a:lnSpc>
              <a:buNone/>
            </a:pPr>
            <a:r>
              <a:rPr lang="en-US" sz="1300" dirty="0">
                <a:solidFill>
                  <a:srgbClr val="5384B8"/>
                </a:solidFill>
                <a:latin typeface="Arial" pitchFamily="34" charset="0"/>
                <a:ea typeface="Arial" pitchFamily="34" charset="-122"/>
                <a:cs typeface="Arial" pitchFamily="34" charset="-120"/>
              </a:rPr>
              <a:t>1 January — New Year’s Day
</a:t>
            </a:r>
            <a:pPr algn="l" indent="0" marL="0">
              <a:lnSpc>
                <a:spcPct val="100000"/>
              </a:lnSpc>
              <a:buNone/>
            </a:pPr>
            <a:r>
              <a:rPr lang="en-US" sz="1300" dirty="0">
                <a:solidFill>
                  <a:srgbClr val="5384B8"/>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5384B8"/>
                </a:solidFill>
                <a:latin typeface="Arial" pitchFamily="34" charset="0"/>
                <a:ea typeface="Arial" pitchFamily="34" charset="-122"/>
                <a:cs typeface="Arial" pitchFamily="34" charset="-120"/>
              </a:rPr>
              <a:t>Новый год открывает январь и задаёт праздничное настроение. В этот день удобно повторять слова celebration, family time и holiday break, а также говорить о начале нового календарного года.
</a:t>
            </a:r>
            <a:endParaRPr lang="en-US" sz="1300" dirty="0"/>
          </a:p>
        </p:txBody>
      </p:sp>
      <p:sp>
        <p:nvSpPr>
          <p:cNvPr id="11" name="Text 3"/>
          <p:cNvSpPr txBox="1"/>
          <p:nvPr/>
        </p:nvSpPr>
        <p:spPr>
          <a:xfrm>
            <a:off x="2514675" y="2668700"/>
            <a:ext cx="1864200" cy="1922400"/>
          </a:xfrm>
          <a:prstGeom prst="rect">
            <a:avLst/>
          </a:prstGeom>
          <a:noFill/>
          <a:ln/>
        </p:spPr>
        <p:txBody>
          <a:bodyPr wrap="square" lIns="0" tIns="0" rIns="0" bIns="0" rtlCol="0" anchor="t"/>
          <a:lstStyle/>
          <a:p>
            <a:pPr algn="l" indent="0" marL="0">
              <a:lnSpc>
                <a:spcPct val="100000"/>
              </a:lnSpc>
              <a:buNone/>
            </a:pPr>
            <a:r>
              <a:rPr lang="en-US" sz="1300" dirty="0">
                <a:solidFill>
                  <a:srgbClr val="5384B8"/>
                </a:solidFill>
                <a:latin typeface="Arial" pitchFamily="34" charset="0"/>
                <a:ea typeface="Arial" pitchFamily="34" charset="-122"/>
                <a:cs typeface="Arial" pitchFamily="34" charset="-120"/>
              </a:rPr>
              <a:t>7 January — Christmas
</a:t>
            </a:r>
            <a:pPr algn="l" indent="0" marL="0">
              <a:lnSpc>
                <a:spcPct val="100000"/>
              </a:lnSpc>
              <a:buNone/>
            </a:pPr>
            <a:r>
              <a:rPr lang="en-US" sz="1300" dirty="0">
                <a:solidFill>
                  <a:srgbClr val="5384B8"/>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5384B8"/>
                </a:solidFill>
                <a:latin typeface="Arial" pitchFamily="34" charset="0"/>
                <a:ea typeface="Arial" pitchFamily="34" charset="-122"/>
                <a:cs typeface="Arial" pitchFamily="34" charset="-120"/>
              </a:rPr>
              <a:t>Рождество в российской традиции связано с январскими каникулами и семейным временем. Это подходящий момент, чтобы вспомнить слова tradition, gift и holiday.
</a:t>
            </a:r>
            <a:endParaRPr lang="en-US" sz="1300" dirty="0"/>
          </a:p>
        </p:txBody>
      </p:sp>
      <p:sp>
        <p:nvSpPr>
          <p:cNvPr id="12" name="Text 4"/>
          <p:cNvSpPr txBox="1"/>
          <p:nvPr/>
        </p:nvSpPr>
        <p:spPr>
          <a:xfrm>
            <a:off x="4565650" y="2668700"/>
            <a:ext cx="1864200" cy="1922400"/>
          </a:xfrm>
          <a:prstGeom prst="rect">
            <a:avLst/>
          </a:prstGeom>
          <a:noFill/>
          <a:ln/>
        </p:spPr>
        <p:txBody>
          <a:bodyPr wrap="square" lIns="0" tIns="0" rIns="0" bIns="0" rtlCol="0" anchor="t"/>
          <a:lstStyle/>
          <a:p>
            <a:pPr algn="l" indent="0" marL="0">
              <a:lnSpc>
                <a:spcPct val="100000"/>
              </a:lnSpc>
              <a:buNone/>
            </a:pPr>
            <a:r>
              <a:rPr lang="en-US" sz="1300" dirty="0">
                <a:solidFill>
                  <a:srgbClr val="5384B8"/>
                </a:solidFill>
                <a:latin typeface="Arial" pitchFamily="34" charset="0"/>
                <a:ea typeface="Arial" pitchFamily="34" charset="-122"/>
                <a:cs typeface="Arial" pitchFamily="34" charset="-120"/>
              </a:rPr>
              <a:t>13 January — Old New Year
</a:t>
            </a:r>
            <a:pPr algn="l" indent="0" marL="0">
              <a:lnSpc>
                <a:spcPct val="100000"/>
              </a:lnSpc>
              <a:buNone/>
            </a:pPr>
            <a:r>
              <a:rPr lang="en-US" sz="1300" dirty="0">
                <a:solidFill>
                  <a:srgbClr val="5384B8"/>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5384B8"/>
                </a:solidFill>
                <a:latin typeface="Arial" pitchFamily="34" charset="0"/>
                <a:ea typeface="Arial" pitchFamily="34" charset="-122"/>
                <a:cs typeface="Arial" pitchFamily="34" charset="-120"/>
              </a:rPr>
              <a:t>Старый Новый год показывает, что календарные традиции могут отличаться. Для урока он полезен как дата для порядковых числительных: the thirteenth of January.
</a:t>
            </a:r>
            <a:endParaRPr lang="en-US" sz="1300" dirty="0"/>
          </a:p>
        </p:txBody>
      </p:sp>
      <p:sp>
        <p:nvSpPr>
          <p:cNvPr id="13" name="Text 5"/>
          <p:cNvSpPr txBox="1"/>
          <p:nvPr/>
        </p:nvSpPr>
        <p:spPr>
          <a:xfrm>
            <a:off x="6661150" y="2668700"/>
            <a:ext cx="1864200" cy="1922400"/>
          </a:xfrm>
          <a:prstGeom prst="rect">
            <a:avLst/>
          </a:prstGeom>
          <a:noFill/>
          <a:ln/>
        </p:spPr>
        <p:txBody>
          <a:bodyPr wrap="square" lIns="0" tIns="0" rIns="0" bIns="0" rtlCol="0" anchor="t"/>
          <a:lstStyle/>
          <a:p>
            <a:pPr algn="l" indent="0" marL="0">
              <a:lnSpc>
                <a:spcPct val="100000"/>
              </a:lnSpc>
              <a:buNone/>
            </a:pPr>
            <a:r>
              <a:rPr lang="en-US" sz="1300" dirty="0">
                <a:solidFill>
                  <a:srgbClr val="5384B8"/>
                </a:solidFill>
                <a:latin typeface="Arial" pitchFamily="34" charset="0"/>
                <a:ea typeface="Arial" pitchFamily="34" charset="-122"/>
                <a:cs typeface="Arial" pitchFamily="34" charset="-120"/>
              </a:rPr>
              <a:t>19 January — Epiphany
</a:t>
            </a:r>
            <a:pPr algn="l" indent="0" marL="0">
              <a:lnSpc>
                <a:spcPct val="100000"/>
              </a:lnSpc>
              <a:buNone/>
            </a:pPr>
            <a:r>
              <a:rPr lang="en-US" sz="1300" dirty="0">
                <a:solidFill>
                  <a:srgbClr val="5384B8"/>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5384B8"/>
                </a:solidFill>
                <a:latin typeface="Arial" pitchFamily="34" charset="0"/>
                <a:ea typeface="Arial" pitchFamily="34" charset="-122"/>
                <a:cs typeface="Arial" pitchFamily="34" charset="-120"/>
              </a:rPr>
              <a:t>Крещение завершает ряд главных январских дат. На этом этапе удобно повторить слово Epiphany, а также лексику water, ice, church и winter traditions.
</a:t>
            </a:r>
            <a:endParaRPr lang="en-US" sz="13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20575" y="1712750"/>
            <a:ext cx="3501900" cy="2153549"/>
          </a:xfrm>
          <a:prstGeom prst="rect">
            <a:avLst/>
          </a:prstGeom>
        </p:spPr>
      </p:pic>
      <p:sp>
        <p:nvSpPr>
          <p:cNvPr id="4" name="Text 0"/>
          <p:cNvSpPr txBox="1"/>
          <p:nvPr/>
        </p:nvSpPr>
        <p:spPr>
          <a:xfrm>
            <a:off x="362400" y="326250"/>
            <a:ext cx="8381700" cy="797700"/>
          </a:xfrm>
          <a:prstGeom prst="rect">
            <a:avLst/>
          </a:prstGeom>
          <a:noFill/>
          <a:ln/>
        </p:spPr>
        <p:txBody>
          <a:bodyPr wrap="square" lIns="0" tIns="0" rIns="0" bIns="0" rtlCol="0" anchor="t"/>
          <a:lstStyle/>
          <a:p>
            <a:pPr algn="l" indent="0" marL="0">
              <a:lnSpc>
                <a:spcPct val="90000"/>
              </a:lnSpc>
              <a:buNone/>
            </a:pPr>
            <a:r>
              <a:rPr lang="en-US" sz="3200" dirty="0">
                <a:solidFill>
                  <a:srgbClr val="FFFFFF"/>
                </a:solidFill>
                <a:latin typeface="Arial" pitchFamily="34" charset="0"/>
                <a:ea typeface="Arial" pitchFamily="34" charset="-122"/>
                <a:cs typeface="Arial" pitchFamily="34" charset="-120"/>
              </a:rPr>
              <a:t>Какая лексика нужна для разговора о праздниках
</a:t>
            </a:r>
            <a:endParaRPr lang="en-US" sz="3200" dirty="0"/>
          </a:p>
        </p:txBody>
      </p:sp>
      <p:sp>
        <p:nvSpPr>
          <p:cNvPr id="5" name="Text 1"/>
          <p:cNvSpPr txBox="1"/>
          <p:nvPr/>
        </p:nvSpPr>
        <p:spPr>
          <a:xfrm>
            <a:off x="4945300" y="1711925"/>
            <a:ext cx="3501900" cy="2155200"/>
          </a:xfrm>
          <a:prstGeom prst="rect">
            <a:avLst/>
          </a:prstGeom>
          <a:noFill/>
          <a:ln/>
        </p:spPr>
        <p:txBody>
          <a:bodyPr wrap="square" lIns="0" tIns="0" rIns="0" bIns="0" rtlCol="0" anchor="ctr"/>
          <a:lstStyle/>
          <a:p>
            <a:pPr algn="l" indent="0" marL="0">
              <a:lnSpc>
                <a:spcPct val="100000"/>
              </a:lnSpc>
              <a:buNone/>
            </a:pPr>
            <a:r>
              <a:rPr lang="en-US" sz="1100" dirty="0">
                <a:solidFill>
                  <a:srgbClr val="5F92C9"/>
                </a:solidFill>
                <a:latin typeface="Arial" pitchFamily="34" charset="0"/>
                <a:ea typeface="Arial" pitchFamily="34" charset="-122"/>
                <a:cs typeface="Arial" pitchFamily="34" charset="-120"/>
              </a:rPr>
              <a:t>В устных ответах удобнее опираться на слова, которые легко соединяются в короткие фразы и примеры.
</a:t>
            </a:r>
            <a:pPr algn="l" indent="0" marL="0">
              <a:lnSpc>
                <a:spcPct val="100000"/>
              </a:lnSpc>
              <a:buNone/>
            </a:pPr>
            <a:r>
              <a:rPr lang="en-US" sz="1100" dirty="0">
                <a:solidFill>
                  <a:srgbClr val="5F92C9"/>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5F92C9"/>
                </a:solidFill>
                <a:latin typeface="Arial" pitchFamily="34" charset="0"/>
                <a:ea typeface="Arial" pitchFamily="34" charset="-122"/>
                <a:cs typeface="Arial" pitchFamily="34" charset="-120"/>
              </a:rPr>
              <a:t>Больше всего востребованы глаголы и слова о традициях, потому что именно они помогают строить полноценные ответы и мини-диалоги.
</a:t>
            </a:r>
            <a:pPr algn="l" indent="0" marL="0">
              <a:lnSpc>
                <a:spcPct val="100000"/>
              </a:lnSpc>
              <a:buNone/>
            </a:pPr>
            <a:r>
              <a:rPr lang="en-US" sz="1100" dirty="0">
                <a:solidFill>
                  <a:srgbClr val="5F92C9"/>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5F92C9"/>
                </a:solidFill>
                <a:latin typeface="Arial" pitchFamily="34" charset="0"/>
                <a:ea typeface="Arial" pitchFamily="34" charset="-122"/>
                <a:cs typeface="Arial" pitchFamily="34" charset="-120"/>
              </a:rPr>
              <a:t>Сводка учебной лексики по теме «Winter Holidays Calendar» для 6 класса
</a:t>
            </a:r>
            <a:endParaRPr lang="en-US" sz="1100" dirty="0"/>
          </a:p>
        </p:txBody>
      </p:sp>
      <p:sp>
        <p:nvSpPr>
          <p:cNvPr id="6" name="Text 2"/>
          <p:cNvSpPr txBox="1"/>
          <p:nvPr/>
        </p:nvSpPr>
        <p:spPr>
          <a:xfrm>
            <a:off x="8408025" y="4665550"/>
            <a:ext cx="589200" cy="345900"/>
          </a:xfrm>
          <a:prstGeom prst="rect">
            <a:avLst/>
          </a:prstGeom>
          <a:noFill/>
          <a:ln/>
        </p:spPr>
        <p:txBody>
          <a:bodyPr wrap="square" lIns="0" tIns="0" rIns="0" bIns="0" rtlCol="0" anchor="t"/>
          <a:lstStyle/>
          <a:p>
            <a:pPr algn="r" indent="0" marL="0">
              <a:lnSpc>
                <a:spcPct val="100000"/>
              </a:lnSpc>
              <a:buNone/>
            </a:pPr>
            <a:r>
              <a:rPr lang="en-US" sz="900" dirty="0">
                <a:solidFill>
                  <a:srgbClr val="FFFFFF"/>
                </a:solidFill>
                <a:latin typeface="Arial" pitchFamily="34" charset="0"/>
                <a:ea typeface="Arial" pitchFamily="34" charset="-122"/>
                <a:cs typeface="Arial" pitchFamily="34" charset="-120"/>
              </a:rPr>
              <a:t>11</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079359" y="1733225"/>
            <a:ext cx="4972782" cy="19818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63700" y="3935950"/>
            <a:ext cx="3740400" cy="906600"/>
          </a:xfrm>
          <a:prstGeom prst="rect">
            <a:avLst/>
          </a:prstGeom>
          <a:noFill/>
          <a:ln/>
        </p:spPr>
        <p:txBody>
          <a:bodyPr wrap="square" lIns="0" tIns="0" rIns="0" bIns="0" rtlCol="0" anchor="t"/>
          <a:lstStyle/>
          <a:p>
            <a:pPr algn="l" indent="0" marL="0">
              <a:lnSpc>
                <a:spcPct val="100000"/>
              </a:lnSpc>
              <a:buNone/>
            </a:pPr>
            <a:r>
              <a:rPr lang="en-US" sz="1200" dirty="0">
                <a:solidFill>
                  <a:srgbClr val="5384B8"/>
                </a:solidFill>
                <a:latin typeface="Arial" pitchFamily="34" charset="0"/>
                <a:ea typeface="Arial" pitchFamily="34" charset="-122"/>
                <a:cs typeface="Arial" pitchFamily="34" charset="-120"/>
              </a:rPr>
              <a:t>Таблица помогает быстро связать праздник, его английское название и основную лексику для чтения и ответа.
</a:t>
            </a:r>
            <a:endParaRPr lang="en-US" sz="1200" dirty="0"/>
          </a:p>
        </p:txBody>
      </p:sp>
      <p:sp>
        <p:nvSpPr>
          <p:cNvPr id="6" name="Text 1"/>
          <p:cNvSpPr txBox="1"/>
          <p:nvPr/>
        </p:nvSpPr>
        <p:spPr>
          <a:xfrm>
            <a:off x="4600850" y="3935950"/>
            <a:ext cx="3740400" cy="906600"/>
          </a:xfrm>
          <a:prstGeom prst="rect">
            <a:avLst/>
          </a:prstGeom>
          <a:noFill/>
          <a:ln/>
        </p:spPr>
        <p:txBody>
          <a:bodyPr wrap="square" lIns="0" tIns="0" rIns="0" bIns="0" rtlCol="0" anchor="t"/>
          <a:lstStyle/>
          <a:p>
            <a:pPr algn="l" indent="0" marL="0">
              <a:lnSpc>
                <a:spcPct val="100000"/>
              </a:lnSpc>
              <a:buNone/>
            </a:pPr>
            <a:r>
              <a:rPr lang="en-US" sz="1200" dirty="0">
                <a:solidFill>
                  <a:srgbClr val="5384B8"/>
                </a:solidFill>
                <a:latin typeface="Arial" pitchFamily="34" charset="0"/>
                <a:ea typeface="Arial" pitchFamily="34" charset="-122"/>
                <a:cs typeface="Arial" pitchFamily="34" charset="-120"/>
              </a:rPr>
              <a:t>Одна таблица объединяет названия праздников и слова, которые чаще всего встречаются в заданиях на перевод и устный ответ.
</a:t>
            </a:r>
            <a:endParaRPr lang="en-US" sz="1200" dirty="0"/>
          </a:p>
        </p:txBody>
      </p:sp>
      <p:sp>
        <p:nvSpPr>
          <p:cNvPr id="7" name="Text 2"/>
          <p:cNvSpPr txBox="1"/>
          <p:nvPr/>
        </p:nvSpPr>
        <p:spPr>
          <a:xfrm>
            <a:off x="799225" y="1264522"/>
            <a:ext cx="7868400" cy="345900"/>
          </a:xfrm>
          <a:prstGeom prst="rect">
            <a:avLst/>
          </a:prstGeom>
          <a:noFill/>
          <a:ln/>
        </p:spPr>
        <p:txBody>
          <a:bodyPr wrap="square" lIns="0" tIns="0" rIns="0" bIns="0" rtlCol="0" anchor="ctr"/>
          <a:lstStyle/>
          <a:p>
            <a:pPr algn="l" indent="0" marL="0">
              <a:lnSpc>
                <a:spcPct val="100000"/>
              </a:lnSpc>
              <a:buNone/>
            </a:pPr>
            <a:r>
              <a:rPr lang="en-US" sz="1000" dirty="0">
                <a:solidFill>
                  <a:srgbClr val="5384B8"/>
                </a:solidFill>
                <a:latin typeface="Arial" pitchFamily="34" charset="0"/>
                <a:ea typeface="Arial" pitchFamily="34" charset="-122"/>
                <a:cs typeface="Arial" pitchFamily="34" charset="-120"/>
              </a:rPr>
              <a:t>Учебная подборка по теме зимних праздников
</a:t>
            </a:r>
            <a:endParaRPr lang="en-US" sz="1000" dirty="0"/>
          </a:p>
        </p:txBody>
      </p:sp>
      <p:sp>
        <p:nvSpPr>
          <p:cNvPr id="8" name="Text 3"/>
          <p:cNvSpPr txBox="1"/>
          <p:nvPr/>
        </p:nvSpPr>
        <p:spPr>
          <a:xfrm>
            <a:off x="8408025" y="4665550"/>
            <a:ext cx="589200" cy="345900"/>
          </a:xfrm>
          <a:prstGeom prst="rect">
            <a:avLst/>
          </a:prstGeom>
          <a:noFill/>
          <a:ln/>
        </p:spPr>
        <p:txBody>
          <a:bodyPr wrap="square" lIns="0" tIns="0" rIns="0" bIns="0" rtlCol="0" anchor="t"/>
          <a:lstStyle/>
          <a:p>
            <a:pPr algn="r" indent="0" marL="0">
              <a:lnSpc>
                <a:spcPct val="100000"/>
              </a:lnSpc>
              <a:buNone/>
            </a:pPr>
            <a:r>
              <a:rPr lang="en-US" sz="900" dirty="0">
                <a:solidFill>
                  <a:srgbClr val="5F92C9"/>
                </a:solidFill>
                <a:latin typeface="Arial" pitchFamily="34" charset="0"/>
                <a:ea typeface="Arial" pitchFamily="34" charset="-122"/>
                <a:cs typeface="Arial" pitchFamily="34" charset="-120"/>
              </a:rPr>
              <a:t>12</a:t>
            </a:r>
            <a:endParaRPr lang="en-US" sz="900" dirty="0"/>
          </a:p>
        </p:txBody>
      </p:sp>
      <p:sp>
        <p:nvSpPr>
          <p:cNvPr id="9" name="Text 4"/>
          <p:cNvSpPr txBox="1"/>
          <p:nvPr/>
        </p:nvSpPr>
        <p:spPr>
          <a:xfrm>
            <a:off x="419400" y="326250"/>
            <a:ext cx="8305200" cy="648300"/>
          </a:xfrm>
          <a:prstGeom prst="rect">
            <a:avLst/>
          </a:prstGeom>
          <a:noFill/>
          <a:ln/>
        </p:spPr>
        <p:txBody>
          <a:bodyPr wrap="square" lIns="0" tIns="0" rIns="0" bIns="0" rtlCol="0" anchor="t"/>
          <a:lstStyle/>
          <a:p>
            <a:pPr algn="ctr" indent="0" marL="0">
              <a:lnSpc>
                <a:spcPct val="90000"/>
              </a:lnSpc>
              <a:buNone/>
            </a:pPr>
            <a:r>
              <a:rPr lang="en-US" sz="3159" dirty="0">
                <a:solidFill>
                  <a:srgbClr val="5384B8"/>
                </a:solidFill>
                <a:latin typeface="Arial" pitchFamily="34" charset="0"/>
                <a:ea typeface="Arial" pitchFamily="34" charset="-122"/>
                <a:cs typeface="Arial" pitchFamily="34" charset="-120"/>
              </a:rPr>
              <a:t>Зимние праздники и английские слова к ним
</a:t>
            </a:r>
            <a:endParaRPr lang="en-US" sz="3159"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70225" y="326250"/>
            <a:ext cx="7507200" cy="512400"/>
          </a:xfrm>
          <a:prstGeom prst="rect">
            <a:avLst/>
          </a:prstGeom>
          <a:noFill/>
          <a:ln/>
        </p:spPr>
        <p:txBody>
          <a:bodyPr wrap="square" lIns="0" tIns="0" rIns="0" bIns="0" rtlCol="0" anchor="t"/>
          <a:lstStyle/>
          <a:p>
            <a:pPr algn="l" indent="0" marL="0">
              <a:lnSpc>
                <a:spcPct val="90000"/>
              </a:lnSpc>
              <a:buNone/>
            </a:pPr>
            <a:r>
              <a:rPr lang="en-US" sz="2406" dirty="0">
                <a:solidFill>
                  <a:srgbClr val="5F92C9"/>
                </a:solidFill>
                <a:latin typeface="Arial" pitchFamily="34" charset="0"/>
                <a:ea typeface="Arial" pitchFamily="34" charset="-122"/>
                <a:cs typeface="Arial" pitchFamily="34" charset="-120"/>
              </a:rPr>
              <a:t>Epiphany: как назвать зимний праздник по-английски
</a:t>
            </a:r>
            <a:endParaRPr lang="en-US" sz="2406" dirty="0"/>
          </a:p>
        </p:txBody>
      </p:sp>
      <p:sp>
        <p:nvSpPr>
          <p:cNvPr id="8" name="Text 1"/>
          <p:cNvSpPr txBox="1"/>
          <p:nvPr/>
        </p:nvSpPr>
        <p:spPr>
          <a:xfrm>
            <a:off x="8408025" y="4718050"/>
            <a:ext cx="589200" cy="293400"/>
          </a:xfrm>
          <a:prstGeom prst="rect">
            <a:avLst/>
          </a:prstGeom>
          <a:noFill/>
          <a:ln/>
        </p:spPr>
        <p:txBody>
          <a:bodyPr wrap="square" lIns="0" tIns="0" rIns="0" bIns="0" rtlCol="0" anchor="t"/>
          <a:lstStyle/>
          <a:p>
            <a:pPr algn="r" indent="0" marL="0">
              <a:lnSpc>
                <a:spcPct val="100000"/>
              </a:lnSpc>
              <a:buNone/>
            </a:pPr>
            <a:r>
              <a:rPr lang="en-US" sz="900" dirty="0">
                <a:solidFill>
                  <a:srgbClr val="5F92C9"/>
                </a:solidFill>
                <a:latin typeface="Arial" pitchFamily="34" charset="0"/>
                <a:ea typeface="Arial" pitchFamily="34" charset="-122"/>
                <a:cs typeface="Arial" pitchFamily="34" charset="-120"/>
              </a:rPr>
              <a:t>13</a:t>
            </a:r>
            <a:endParaRPr lang="en-US" sz="900" dirty="0"/>
          </a:p>
        </p:txBody>
      </p:sp>
      <p:sp>
        <p:nvSpPr>
          <p:cNvPr id="9" name="Text 2"/>
          <p:cNvSpPr txBox="1"/>
          <p:nvPr/>
        </p:nvSpPr>
        <p:spPr>
          <a:xfrm>
            <a:off x="470250" y="1690050"/>
            <a:ext cx="3993000" cy="1070700"/>
          </a:xfrm>
          <a:prstGeom prst="rect">
            <a:avLst/>
          </a:prstGeom>
          <a:noFill/>
          <a:ln/>
        </p:spPr>
        <p:txBody>
          <a:bodyPr wrap="square" lIns="0" tIns="0" rIns="0" bIns="0" rtlCol="0" anchor="t"/>
          <a:lstStyle/>
          <a:p>
            <a:pPr algn="l" indent="0" marL="0">
              <a:lnSpc>
                <a:spcPct val="100000"/>
              </a:lnSpc>
              <a:buNone/>
            </a:pPr>
            <a:r>
              <a:rPr lang="en-US" sz="1300" dirty="0">
                <a:solidFill>
                  <a:srgbClr val="5384B8"/>
                </a:solidFill>
                <a:latin typeface="Arial" pitchFamily="34" charset="0"/>
                <a:ea typeface="Arial" pitchFamily="34" charset="-122"/>
                <a:cs typeface="Arial" pitchFamily="34" charset="-120"/>
              </a:rPr>
              <a:t>Слово Epiphany используют для названия праздника Крещения. В школьном курсе важно увидеть не только перевод, но и то, как культурная реалия обозначается на другом языке.
</a:t>
            </a:r>
            <a:endParaRPr lang="en-US" sz="1300" dirty="0"/>
          </a:p>
        </p:txBody>
      </p:sp>
      <p:sp>
        <p:nvSpPr>
          <p:cNvPr id="10" name="Text 3"/>
          <p:cNvSpPr txBox="1"/>
          <p:nvPr/>
        </p:nvSpPr>
        <p:spPr>
          <a:xfrm>
            <a:off x="470225" y="1342209"/>
            <a:ext cx="3993000" cy="277500"/>
          </a:xfrm>
          <a:prstGeom prst="rect">
            <a:avLst/>
          </a:prstGeom>
          <a:noFill/>
          <a:ln/>
        </p:spPr>
        <p:txBody>
          <a:bodyPr wrap="square" lIns="0" tIns="0" rIns="0" bIns="0" rtlCol="0" anchor="t"/>
          <a:lstStyle/>
          <a:p>
            <a:pPr algn="l" indent="0" marL="0">
              <a:lnSpc>
                <a:spcPct val="100000"/>
              </a:lnSpc>
              <a:buNone/>
            </a:pPr>
            <a:r>
              <a:rPr lang="en-US" sz="1600" dirty="0">
                <a:solidFill>
                  <a:srgbClr val="5384B8"/>
                </a:solidFill>
                <a:latin typeface="Arial" pitchFamily="34" charset="0"/>
                <a:ea typeface="Arial" pitchFamily="34" charset="-122"/>
                <a:cs typeface="Arial" pitchFamily="34" charset="-120"/>
              </a:rPr>
              <a:t>Английское название
</a:t>
            </a:r>
            <a:endParaRPr lang="en-US" sz="1600" dirty="0"/>
          </a:p>
        </p:txBody>
      </p:sp>
      <p:sp>
        <p:nvSpPr>
          <p:cNvPr id="11" name="Text 4"/>
          <p:cNvSpPr txBox="1"/>
          <p:nvPr/>
        </p:nvSpPr>
        <p:spPr>
          <a:xfrm>
            <a:off x="4709625" y="3697950"/>
            <a:ext cx="3993000" cy="1070700"/>
          </a:xfrm>
          <a:prstGeom prst="rect">
            <a:avLst/>
          </a:prstGeom>
          <a:noFill/>
          <a:ln/>
        </p:spPr>
        <p:txBody>
          <a:bodyPr wrap="square" lIns="0" tIns="0" rIns="0" bIns="0" rtlCol="0" anchor="t"/>
          <a:lstStyle/>
          <a:p>
            <a:pPr algn="l" indent="0" marL="0">
              <a:lnSpc>
                <a:spcPct val="100000"/>
              </a:lnSpc>
              <a:buNone/>
            </a:pPr>
            <a:r>
              <a:rPr lang="en-US" sz="1300" dirty="0">
                <a:solidFill>
                  <a:srgbClr val="5384B8"/>
                </a:solidFill>
                <a:latin typeface="Arial" pitchFamily="34" charset="0"/>
                <a:ea typeface="Arial" pitchFamily="34" charset="-122"/>
                <a:cs typeface="Arial" pitchFamily="34" charset="-120"/>
              </a:rPr>
              <a:t>В 6 классе достаточно сказать, что Epiphany is a winter religious holiday. Затем можно назвать дату и два-три ключевых слова, чтобы ответ звучал связно и уверенно.
</a:t>
            </a:r>
            <a:endParaRPr lang="en-US" sz="1300" dirty="0"/>
          </a:p>
        </p:txBody>
      </p:sp>
      <p:sp>
        <p:nvSpPr>
          <p:cNvPr id="12" name="Text 5"/>
          <p:cNvSpPr txBox="1"/>
          <p:nvPr/>
        </p:nvSpPr>
        <p:spPr>
          <a:xfrm>
            <a:off x="4709600" y="3324652"/>
            <a:ext cx="3993000" cy="293400"/>
          </a:xfrm>
          <a:prstGeom prst="rect">
            <a:avLst/>
          </a:prstGeom>
          <a:noFill/>
          <a:ln/>
        </p:spPr>
        <p:txBody>
          <a:bodyPr wrap="square" lIns="0" tIns="0" rIns="0" bIns="0" rtlCol="0" anchor="t"/>
          <a:lstStyle/>
          <a:p>
            <a:pPr algn="l" indent="0" marL="0">
              <a:lnSpc>
                <a:spcPct val="100000"/>
              </a:lnSpc>
              <a:buNone/>
            </a:pPr>
            <a:r>
              <a:rPr lang="en-US" sz="1600" dirty="0">
                <a:solidFill>
                  <a:srgbClr val="5384B8"/>
                </a:solidFill>
                <a:latin typeface="Arial" pitchFamily="34" charset="0"/>
                <a:ea typeface="Arial" pitchFamily="34" charset="-122"/>
                <a:cs typeface="Arial" pitchFamily="34" charset="-120"/>
              </a:rPr>
              <a:t>Для устного ответа
</a:t>
            </a:r>
            <a:endParaRPr lang="en-US" sz="1600" dirty="0"/>
          </a:p>
        </p:txBody>
      </p:sp>
      <p:sp>
        <p:nvSpPr>
          <p:cNvPr id="13" name="Text 6"/>
          <p:cNvSpPr txBox="1"/>
          <p:nvPr/>
        </p:nvSpPr>
        <p:spPr>
          <a:xfrm>
            <a:off x="4709625" y="1690050"/>
            <a:ext cx="3993000" cy="1070700"/>
          </a:xfrm>
          <a:prstGeom prst="rect">
            <a:avLst/>
          </a:prstGeom>
          <a:noFill/>
          <a:ln/>
        </p:spPr>
        <p:txBody>
          <a:bodyPr wrap="square" lIns="0" tIns="0" rIns="0" bIns="0" rtlCol="0" anchor="t"/>
          <a:lstStyle/>
          <a:p>
            <a:pPr algn="l" indent="0" marL="0">
              <a:lnSpc>
                <a:spcPct val="100000"/>
              </a:lnSpc>
              <a:buNone/>
            </a:pPr>
            <a:r>
              <a:rPr lang="en-US" sz="1300" dirty="0">
                <a:solidFill>
                  <a:srgbClr val="5384B8"/>
                </a:solidFill>
                <a:latin typeface="Arial" pitchFamily="34" charset="0"/>
                <a:ea typeface="Arial" pitchFamily="34" charset="-122"/>
                <a:cs typeface="Arial" pitchFamily="34" charset="-120"/>
              </a:rPr>
              <a:t>К теме удобно добавить water, ice, winter, church и tradition. Эти слова помогают описать праздник коротко и понятно, не перегружая ответ сложными конструкциями.
</a:t>
            </a:r>
            <a:endParaRPr lang="en-US" sz="1300" dirty="0"/>
          </a:p>
        </p:txBody>
      </p:sp>
      <p:sp>
        <p:nvSpPr>
          <p:cNvPr id="14" name="Text 7"/>
          <p:cNvSpPr txBox="1"/>
          <p:nvPr/>
        </p:nvSpPr>
        <p:spPr>
          <a:xfrm>
            <a:off x="4709600" y="1326177"/>
            <a:ext cx="3993000" cy="277500"/>
          </a:xfrm>
          <a:prstGeom prst="rect">
            <a:avLst/>
          </a:prstGeom>
          <a:noFill/>
          <a:ln/>
        </p:spPr>
        <p:txBody>
          <a:bodyPr wrap="square" lIns="0" tIns="0" rIns="0" bIns="0" rtlCol="0" anchor="t"/>
          <a:lstStyle/>
          <a:p>
            <a:pPr algn="l" indent="0" marL="0">
              <a:lnSpc>
                <a:spcPct val="100000"/>
              </a:lnSpc>
              <a:buNone/>
            </a:pPr>
            <a:r>
              <a:rPr lang="en-US" sz="1600" dirty="0">
                <a:solidFill>
                  <a:srgbClr val="5384B8"/>
                </a:solidFill>
                <a:latin typeface="Arial" pitchFamily="34" charset="0"/>
                <a:ea typeface="Arial" pitchFamily="34" charset="-122"/>
                <a:cs typeface="Arial" pitchFamily="34" charset="-120"/>
              </a:rPr>
              <a:t>Связанные слова
</a:t>
            </a:r>
            <a:endParaRPr lang="en-US" sz="1600" dirty="0"/>
          </a:p>
        </p:txBody>
      </p:sp>
      <p:sp>
        <p:nvSpPr>
          <p:cNvPr id="15" name="Text 8"/>
          <p:cNvSpPr txBox="1"/>
          <p:nvPr/>
        </p:nvSpPr>
        <p:spPr>
          <a:xfrm>
            <a:off x="470250" y="3697950"/>
            <a:ext cx="3993000" cy="1070700"/>
          </a:xfrm>
          <a:prstGeom prst="rect">
            <a:avLst/>
          </a:prstGeom>
          <a:noFill/>
          <a:ln/>
        </p:spPr>
        <p:txBody>
          <a:bodyPr wrap="square" lIns="0" tIns="0" rIns="0" bIns="0" rtlCol="0" anchor="t"/>
          <a:lstStyle/>
          <a:p>
            <a:pPr algn="l" indent="0" marL="0">
              <a:lnSpc>
                <a:spcPct val="100000"/>
              </a:lnSpc>
              <a:buNone/>
            </a:pPr>
            <a:r>
              <a:rPr lang="en-US" sz="1300" dirty="0">
                <a:solidFill>
                  <a:srgbClr val="5384B8"/>
                </a:solidFill>
                <a:latin typeface="Arial" pitchFamily="34" charset="0"/>
                <a:ea typeface="Arial" pitchFamily="34" charset="-122"/>
                <a:cs typeface="Arial" pitchFamily="34" charset="-120"/>
              </a:rPr>
              <a:t>Полезно сразу запомнить пары Epiphany — Крещение, Christmas — Рождество, New Year — Новый год. Такое сравнение облегчает перевод и помогает не путать близкие даты.
</a:t>
            </a:r>
            <a:endParaRPr lang="en-US" sz="1300" dirty="0"/>
          </a:p>
        </p:txBody>
      </p:sp>
      <p:sp>
        <p:nvSpPr>
          <p:cNvPr id="16" name="Text 9"/>
          <p:cNvSpPr txBox="1"/>
          <p:nvPr/>
        </p:nvSpPr>
        <p:spPr>
          <a:xfrm>
            <a:off x="470225" y="3350109"/>
            <a:ext cx="3993000" cy="277500"/>
          </a:xfrm>
          <a:prstGeom prst="rect">
            <a:avLst/>
          </a:prstGeom>
          <a:noFill/>
          <a:ln/>
        </p:spPr>
        <p:txBody>
          <a:bodyPr wrap="square" lIns="0" tIns="0" rIns="0" bIns="0" rtlCol="0" anchor="t"/>
          <a:lstStyle/>
          <a:p>
            <a:pPr algn="l" indent="0" marL="0">
              <a:lnSpc>
                <a:spcPct val="100000"/>
              </a:lnSpc>
              <a:buNone/>
            </a:pPr>
            <a:r>
              <a:rPr lang="en-US" sz="1600" dirty="0">
                <a:solidFill>
                  <a:srgbClr val="5384B8"/>
                </a:solidFill>
                <a:latin typeface="Arial" pitchFamily="34" charset="0"/>
                <a:ea typeface="Arial" pitchFamily="34" charset="-122"/>
                <a:cs typeface="Arial" pitchFamily="34" charset="-120"/>
              </a:rPr>
              <a:t>Сопоставление праздников
</a:t>
            </a:r>
            <a:endParaRPr lang="en-US" sz="16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25770" y="1080502"/>
            <a:ext cx="2722500" cy="2017947"/>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239070" y="1080502"/>
            <a:ext cx="2722500" cy="2017947"/>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020745" y="1080502"/>
            <a:ext cx="2722500" cy="2017947"/>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408025" y="4665550"/>
            <a:ext cx="589200" cy="345900"/>
          </a:xfrm>
          <a:prstGeom prst="rect">
            <a:avLst/>
          </a:prstGeom>
          <a:noFill/>
          <a:ln/>
        </p:spPr>
        <p:txBody>
          <a:bodyPr wrap="square" lIns="0" tIns="0" rIns="0" bIns="0" rtlCol="0" anchor="t"/>
          <a:lstStyle/>
          <a:p>
            <a:pPr algn="r" indent="0" marL="0">
              <a:lnSpc>
                <a:spcPct val="100000"/>
              </a:lnSpc>
              <a:buNone/>
            </a:pPr>
            <a:r>
              <a:rPr lang="en-US" sz="900" dirty="0">
                <a:solidFill>
                  <a:srgbClr val="FFFFFF"/>
                </a:solidFill>
                <a:latin typeface="Arial" pitchFamily="34" charset="0"/>
                <a:ea typeface="Arial" pitchFamily="34" charset="-122"/>
                <a:cs typeface="Arial" pitchFamily="34" charset="-120"/>
              </a:rPr>
              <a:t>14</a:t>
            </a:r>
            <a:endParaRPr lang="en-US" sz="900" dirty="0"/>
          </a:p>
        </p:txBody>
      </p:sp>
      <p:sp>
        <p:nvSpPr>
          <p:cNvPr id="11" name="Text 1"/>
          <p:cNvSpPr txBox="1"/>
          <p:nvPr/>
        </p:nvSpPr>
        <p:spPr>
          <a:xfrm>
            <a:off x="571275" y="3720675"/>
            <a:ext cx="2486400" cy="877800"/>
          </a:xfrm>
          <a:prstGeom prst="rect">
            <a:avLst/>
          </a:prstGeom>
          <a:noFill/>
          <a:ln/>
        </p:spPr>
        <p:txBody>
          <a:bodyPr wrap="square" lIns="0" tIns="0" rIns="0" bIns="0" rtlCol="0" anchor="t"/>
          <a:lstStyle/>
          <a:p>
            <a:pPr algn="l" indent="0" marL="0">
              <a:lnSpc>
                <a:spcPct val="115000"/>
              </a:lnSpc>
              <a:buNone/>
            </a:pPr>
            <a:r>
              <a:rPr lang="en-US" sz="1000" dirty="0">
                <a:solidFill>
                  <a:srgbClr val="5F92C9"/>
                </a:solidFill>
                <a:latin typeface="Arial" pitchFamily="34" charset="0"/>
                <a:ea typeface="Arial" pitchFamily="34" charset="-122"/>
                <a:cs typeface="Arial" pitchFamily="34" charset="-120"/>
              </a:rPr>
              <a:t>Winter holidays begin after the busiest part of the school term, so pupils feel real relief. They can sleep longer, read, and spend time away from homework. In many families, this is also the moment for small trips and quiet evenings at home.
</a:t>
            </a:r>
            <a:endParaRPr lang="en-US" sz="1000" dirty="0"/>
          </a:p>
        </p:txBody>
      </p:sp>
      <p:sp>
        <p:nvSpPr>
          <p:cNvPr id="12" name="Text 2"/>
          <p:cNvSpPr txBox="1"/>
          <p:nvPr/>
        </p:nvSpPr>
        <p:spPr>
          <a:xfrm>
            <a:off x="571268" y="3309506"/>
            <a:ext cx="2486400" cy="357600"/>
          </a:xfrm>
          <a:prstGeom prst="rect">
            <a:avLst/>
          </a:prstGeom>
          <a:noFill/>
          <a:ln/>
        </p:spPr>
        <p:txBody>
          <a:bodyPr wrap="square" lIns="0" tIns="0" rIns="0" bIns="0" rtlCol="0" anchor="ctr"/>
          <a:lstStyle/>
          <a:p>
            <a:pPr algn="l" indent="0" marL="0">
              <a:lnSpc>
                <a:spcPct val="100000"/>
              </a:lnSpc>
              <a:buNone/>
            </a:pPr>
            <a:r>
              <a:rPr lang="en-US" sz="1200" dirty="0">
                <a:solidFill>
                  <a:srgbClr val="5F92C9"/>
                </a:solidFill>
                <a:latin typeface="Arial" pitchFamily="34" charset="0"/>
                <a:ea typeface="Arial" pitchFamily="34" charset="-122"/>
                <a:cs typeface="Arial" pitchFamily="34" charset="-120"/>
              </a:rPr>
              <a:t>Долгожданные каникулы
</a:t>
            </a:r>
            <a:endParaRPr lang="en-US" sz="1200" dirty="0"/>
          </a:p>
        </p:txBody>
      </p:sp>
      <p:sp>
        <p:nvSpPr>
          <p:cNvPr id="13" name="Text 3"/>
          <p:cNvSpPr txBox="1"/>
          <p:nvPr/>
        </p:nvSpPr>
        <p:spPr>
          <a:xfrm>
            <a:off x="3357125" y="3720675"/>
            <a:ext cx="2486400" cy="877800"/>
          </a:xfrm>
          <a:prstGeom prst="rect">
            <a:avLst/>
          </a:prstGeom>
          <a:noFill/>
          <a:ln/>
        </p:spPr>
        <p:txBody>
          <a:bodyPr wrap="square" lIns="0" tIns="0" rIns="0" bIns="0" rtlCol="0" anchor="t"/>
          <a:lstStyle/>
          <a:p>
            <a:pPr algn="l" indent="0" marL="0">
              <a:lnSpc>
                <a:spcPct val="115000"/>
              </a:lnSpc>
              <a:buNone/>
            </a:pPr>
            <a:r>
              <a:rPr lang="en-US" sz="1000" dirty="0">
                <a:solidFill>
                  <a:srgbClr val="5F92C9"/>
                </a:solidFill>
                <a:latin typeface="Arial" pitchFamily="34" charset="0"/>
                <a:ea typeface="Arial" pitchFamily="34" charset="-122"/>
                <a:cs typeface="Arial" pitchFamily="34" charset="-120"/>
              </a:rPr>
              <a:t>After the first snow, children often go outside with friends. They skate, make a snowman, and play snow games until it gets dark. Words like snow, skating, sledding and free time fit this picture especially well.
</a:t>
            </a:r>
            <a:endParaRPr lang="en-US" sz="1000" dirty="0"/>
          </a:p>
        </p:txBody>
      </p:sp>
      <p:sp>
        <p:nvSpPr>
          <p:cNvPr id="14" name="Text 4"/>
          <p:cNvSpPr txBox="1"/>
          <p:nvPr/>
        </p:nvSpPr>
        <p:spPr>
          <a:xfrm>
            <a:off x="3357118" y="3309506"/>
            <a:ext cx="2486400" cy="357600"/>
          </a:xfrm>
          <a:prstGeom prst="rect">
            <a:avLst/>
          </a:prstGeom>
          <a:noFill/>
          <a:ln/>
        </p:spPr>
        <p:txBody>
          <a:bodyPr wrap="square" lIns="0" tIns="0" rIns="0" bIns="0" rtlCol="0" anchor="ctr"/>
          <a:lstStyle/>
          <a:p>
            <a:pPr algn="l" indent="0" marL="0">
              <a:lnSpc>
                <a:spcPct val="100000"/>
              </a:lnSpc>
              <a:buNone/>
            </a:pPr>
            <a:r>
              <a:rPr lang="en-US" sz="1200" dirty="0">
                <a:solidFill>
                  <a:srgbClr val="5F92C9"/>
                </a:solidFill>
                <a:latin typeface="Arial" pitchFamily="34" charset="0"/>
                <a:ea typeface="Arial" pitchFamily="34" charset="-122"/>
                <a:cs typeface="Arial" pitchFamily="34" charset="-120"/>
              </a:rPr>
              <a:t>Снежный день во дворе
</a:t>
            </a:r>
            <a:endParaRPr lang="en-US" sz="1200" dirty="0"/>
          </a:p>
        </p:txBody>
      </p:sp>
      <p:sp>
        <p:nvSpPr>
          <p:cNvPr id="15" name="Text 5"/>
          <p:cNvSpPr txBox="1"/>
          <p:nvPr/>
        </p:nvSpPr>
        <p:spPr>
          <a:xfrm>
            <a:off x="6142975" y="3720675"/>
            <a:ext cx="2486400" cy="877800"/>
          </a:xfrm>
          <a:prstGeom prst="rect">
            <a:avLst/>
          </a:prstGeom>
          <a:noFill/>
          <a:ln/>
        </p:spPr>
        <p:txBody>
          <a:bodyPr wrap="square" lIns="0" tIns="0" rIns="0" bIns="0" rtlCol="0" anchor="t"/>
          <a:lstStyle/>
          <a:p>
            <a:pPr algn="l" indent="0" marL="0">
              <a:lnSpc>
                <a:spcPct val="115000"/>
              </a:lnSpc>
              <a:buNone/>
            </a:pPr>
            <a:r>
              <a:rPr lang="en-US" sz="1000" dirty="0">
                <a:solidFill>
                  <a:srgbClr val="5F92C9"/>
                </a:solidFill>
                <a:latin typeface="Arial" pitchFamily="34" charset="0"/>
                <a:ea typeface="Arial" pitchFamily="34" charset="-122"/>
                <a:cs typeface="Arial" pitchFamily="34" charset="-120"/>
              </a:rPr>
              <a:t>Some students prefer calm winter days indoors. They read books, watch films, help their family, and write holiday cards. This is a good way to describe break time in simple English without repeating the same actions every day.
</a:t>
            </a:r>
            <a:endParaRPr lang="en-US" sz="1000" dirty="0"/>
          </a:p>
        </p:txBody>
      </p:sp>
      <p:sp>
        <p:nvSpPr>
          <p:cNvPr id="16" name="Text 6"/>
          <p:cNvSpPr txBox="1"/>
          <p:nvPr/>
        </p:nvSpPr>
        <p:spPr>
          <a:xfrm>
            <a:off x="6142968" y="3309506"/>
            <a:ext cx="2486400" cy="357600"/>
          </a:xfrm>
          <a:prstGeom prst="rect">
            <a:avLst/>
          </a:prstGeom>
          <a:noFill/>
          <a:ln/>
        </p:spPr>
        <p:txBody>
          <a:bodyPr wrap="square" lIns="0" tIns="0" rIns="0" bIns="0" rtlCol="0" anchor="ctr"/>
          <a:lstStyle/>
          <a:p>
            <a:pPr algn="l" indent="0" marL="0">
              <a:lnSpc>
                <a:spcPct val="100000"/>
              </a:lnSpc>
              <a:buNone/>
            </a:pPr>
            <a:r>
              <a:rPr lang="en-US" sz="1200" dirty="0">
                <a:solidFill>
                  <a:srgbClr val="5F92C9"/>
                </a:solidFill>
                <a:latin typeface="Arial" pitchFamily="34" charset="0"/>
                <a:ea typeface="Arial" pitchFamily="34" charset="-122"/>
                <a:cs typeface="Arial" pitchFamily="34" charset="-120"/>
              </a:rPr>
              <a:t>Домашний отдых
</a:t>
            </a:r>
            <a:endParaRPr lang="en-US" sz="1200" dirty="0"/>
          </a:p>
        </p:txBody>
      </p:sp>
      <p:sp>
        <p:nvSpPr>
          <p:cNvPr id="17" name="Text 7"/>
          <p:cNvSpPr txBox="1"/>
          <p:nvPr/>
        </p:nvSpPr>
        <p:spPr>
          <a:xfrm>
            <a:off x="500925" y="326250"/>
            <a:ext cx="8243100" cy="665700"/>
          </a:xfrm>
          <a:prstGeom prst="rect">
            <a:avLst/>
          </a:prstGeom>
          <a:noFill/>
          <a:ln/>
        </p:spPr>
        <p:txBody>
          <a:bodyPr wrap="square" lIns="0" tIns="0" rIns="0" bIns="0" rtlCol="0" anchor="t"/>
          <a:lstStyle/>
          <a:p>
            <a:pPr algn="l" indent="0" marL="0">
              <a:lnSpc>
                <a:spcPct val="90000"/>
              </a:lnSpc>
              <a:buNone/>
            </a:pPr>
            <a:r>
              <a:rPr lang="en-US" sz="3200" dirty="0">
                <a:solidFill>
                  <a:srgbClr val="FFFFFF"/>
                </a:solidFill>
                <a:latin typeface="Arial" pitchFamily="34" charset="0"/>
                <a:ea typeface="Arial" pitchFamily="34" charset="-122"/>
                <a:cs typeface="Arial" pitchFamily="34" charset="-120"/>
              </a:rPr>
              <a:t>Winter holidays and school break
</a:t>
            </a:r>
            <a:endParaRPr lang="en-US" sz="3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2400" y="1358806"/>
            <a:ext cx="8456700" cy="3304589"/>
          </a:xfrm>
          <a:prstGeom prst="rect">
            <a:avLst/>
          </a:prstGeom>
        </p:spPr>
      </p:pic>
      <p:sp>
        <p:nvSpPr>
          <p:cNvPr id="4" name="Text 0"/>
          <p:cNvSpPr txBox="1"/>
          <p:nvPr/>
        </p:nvSpPr>
        <p:spPr>
          <a:xfrm>
            <a:off x="8408025" y="4665550"/>
            <a:ext cx="589200" cy="345900"/>
          </a:xfrm>
          <a:prstGeom prst="rect">
            <a:avLst/>
          </a:prstGeom>
          <a:noFill/>
          <a:ln/>
        </p:spPr>
        <p:txBody>
          <a:bodyPr wrap="square" lIns="0" tIns="0" rIns="0" bIns="0" rtlCol="0" anchor="t"/>
          <a:lstStyle/>
          <a:p>
            <a:pPr algn="r" indent="0" marL="0">
              <a:lnSpc>
                <a:spcPct val="100000"/>
              </a:lnSpc>
              <a:buNone/>
            </a:pPr>
            <a:r>
              <a:rPr lang="en-US" sz="900" dirty="0">
                <a:solidFill>
                  <a:srgbClr val="FFFFFF"/>
                </a:solidFill>
                <a:latin typeface="Arial" pitchFamily="34" charset="0"/>
                <a:ea typeface="Arial" pitchFamily="34" charset="-122"/>
                <a:cs typeface="Arial" pitchFamily="34" charset="-120"/>
              </a:rPr>
              <a:t>15</a:t>
            </a:r>
            <a:endParaRPr lang="en-US" sz="900" dirty="0"/>
          </a:p>
        </p:txBody>
      </p:sp>
      <p:sp>
        <p:nvSpPr>
          <p:cNvPr id="5" name="Text 1"/>
          <p:cNvSpPr txBox="1"/>
          <p:nvPr/>
        </p:nvSpPr>
        <p:spPr>
          <a:xfrm>
            <a:off x="362400" y="326250"/>
            <a:ext cx="8456700" cy="552600"/>
          </a:xfrm>
          <a:prstGeom prst="rect">
            <a:avLst/>
          </a:prstGeom>
          <a:noFill/>
          <a:ln/>
        </p:spPr>
        <p:txBody>
          <a:bodyPr wrap="square" lIns="0" tIns="0" rIns="0" bIns="0" rtlCol="0" anchor="t"/>
          <a:lstStyle/>
          <a:p>
            <a:pPr algn="l" indent="0" marL="0">
              <a:lnSpc>
                <a:spcPct val="90000"/>
              </a:lnSpc>
              <a:buNone/>
            </a:pPr>
            <a:r>
              <a:rPr lang="en-US" sz="2416" dirty="0">
                <a:solidFill>
                  <a:srgbClr val="5F92C9"/>
                </a:solidFill>
                <a:latin typeface="Arial" pitchFamily="34" charset="0"/>
                <a:ea typeface="Arial" pitchFamily="34" charset="-122"/>
                <a:cs typeface="Arial" pitchFamily="34" charset="-120"/>
              </a:rPr>
              <a:t>Как подготовить рассказ о зимнем празднике на английском
</a:t>
            </a:r>
            <a:endParaRPr lang="en-US" sz="2416" dirty="0"/>
          </a:p>
        </p:txBody>
      </p:sp>
      <p:sp>
        <p:nvSpPr>
          <p:cNvPr id="6" name="Text 2"/>
          <p:cNvSpPr txBox="1"/>
          <p:nvPr/>
        </p:nvSpPr>
        <p:spPr>
          <a:xfrm>
            <a:off x="362400" y="910075"/>
            <a:ext cx="8456700" cy="345900"/>
          </a:xfrm>
          <a:prstGeom prst="rect">
            <a:avLst/>
          </a:prstGeom>
          <a:noFill/>
          <a:ln/>
        </p:spPr>
        <p:txBody>
          <a:bodyPr wrap="square" lIns="0" tIns="0" rIns="0" bIns="0" rtlCol="0" anchor="t"/>
          <a:lstStyle/>
          <a:p>
            <a:pPr algn="l" indent="0" marL="0">
              <a:lnSpc>
                <a:spcPct val="115000"/>
              </a:lnSpc>
              <a:buNone/>
            </a:pPr>
            <a:r>
              <a:rPr lang="en-US" sz="1200" dirty="0">
                <a:solidFill>
                  <a:srgbClr val="5384B8"/>
                </a:solidFill>
                <a:latin typeface="Arial" pitchFamily="34" charset="0"/>
                <a:ea typeface="Arial" pitchFamily="34" charset="-122"/>
                <a:cs typeface="Arial" pitchFamily="34" charset="-120"/>
              </a:rPr>
              <a:t>Логика короткого монологического ответа для 6 класса: от выбора праздника до личного мнения.
</a:t>
            </a:r>
            <a:endParaRPr lang="en-US" sz="1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70225" y="326250"/>
            <a:ext cx="8274000" cy="560100"/>
          </a:xfrm>
          <a:prstGeom prst="rect">
            <a:avLst/>
          </a:prstGeom>
          <a:noFill/>
          <a:ln/>
        </p:spPr>
        <p:txBody>
          <a:bodyPr wrap="square" lIns="0" tIns="0" rIns="0" bIns="0" rtlCol="0" anchor="t"/>
          <a:lstStyle/>
          <a:p>
            <a:pPr algn="l" indent="0" marL="0">
              <a:lnSpc>
                <a:spcPct val="90000"/>
              </a:lnSpc>
              <a:buNone/>
            </a:pPr>
            <a:r>
              <a:rPr lang="en-US" sz="3200" dirty="0">
                <a:solidFill>
                  <a:srgbClr val="FFFFFF"/>
                </a:solidFill>
                <a:latin typeface="Arial" pitchFamily="34" charset="0"/>
                <a:ea typeface="Arial" pitchFamily="34" charset="-122"/>
                <a:cs typeface="Arial" pitchFamily="34" charset="-120"/>
              </a:rPr>
              <a:t>Winter holidays in English-speaking countries
</a:t>
            </a:r>
            <a:endParaRPr lang="en-US" sz="3200" dirty="0"/>
          </a:p>
        </p:txBody>
      </p:sp>
      <p:sp>
        <p:nvSpPr>
          <p:cNvPr id="9" name="Text 1"/>
          <p:cNvSpPr txBox="1"/>
          <p:nvPr/>
        </p:nvSpPr>
        <p:spPr>
          <a:xfrm>
            <a:off x="8408025" y="4665550"/>
            <a:ext cx="589200" cy="345900"/>
          </a:xfrm>
          <a:prstGeom prst="rect">
            <a:avLst/>
          </a:prstGeom>
          <a:noFill/>
          <a:ln/>
        </p:spPr>
        <p:txBody>
          <a:bodyPr wrap="square" lIns="0" tIns="0" rIns="0" bIns="0" rtlCol="0" anchor="t"/>
          <a:lstStyle/>
          <a:p>
            <a:pPr algn="r" indent="0" marL="0">
              <a:lnSpc>
                <a:spcPct val="100000"/>
              </a:lnSpc>
              <a:buNone/>
            </a:pPr>
            <a:r>
              <a:rPr lang="en-US" sz="900" dirty="0">
                <a:solidFill>
                  <a:srgbClr val="FFFFFF"/>
                </a:solidFill>
                <a:latin typeface="Arial" pitchFamily="34" charset="0"/>
                <a:ea typeface="Arial" pitchFamily="34" charset="-122"/>
                <a:cs typeface="Arial" pitchFamily="34" charset="-120"/>
              </a:rPr>
              <a:t>16</a:t>
            </a:r>
            <a:endParaRPr lang="en-US" sz="900" dirty="0"/>
          </a:p>
        </p:txBody>
      </p:sp>
      <p:sp>
        <p:nvSpPr>
          <p:cNvPr id="10" name="Text 2"/>
          <p:cNvSpPr txBox="1"/>
          <p:nvPr/>
        </p:nvSpPr>
        <p:spPr>
          <a:xfrm>
            <a:off x="952384" y="1469311"/>
            <a:ext cx="3452400" cy="273219"/>
          </a:xfrm>
          <a:prstGeom prst="rect">
            <a:avLst/>
          </a:prstGeom>
          <a:noFill/>
          <a:ln/>
        </p:spPr>
        <p:txBody>
          <a:bodyPr wrap="square" lIns="0" tIns="0" rIns="0" bIns="0" rtlCol="0" anchor="t"/>
          <a:lstStyle/>
          <a:p>
            <a:pPr algn="l" indent="0" marL="0">
              <a:lnSpc>
                <a:spcPct val="100000"/>
              </a:lnSpc>
              <a:buNone/>
            </a:pPr>
            <a:r>
              <a:rPr lang="en-US" sz="1400" dirty="0">
                <a:solidFill>
                  <a:srgbClr val="5384B8"/>
                </a:solidFill>
                <a:latin typeface="Arial" pitchFamily="34" charset="0"/>
                <a:ea typeface="Arial" pitchFamily="34" charset="-122"/>
                <a:cs typeface="Arial" pitchFamily="34" charset="-120"/>
              </a:rPr>
              <a:t>Главные праздники
</a:t>
            </a:r>
            <a:endParaRPr lang="en-US" sz="1400" dirty="0"/>
          </a:p>
        </p:txBody>
      </p:sp>
      <p:sp>
        <p:nvSpPr>
          <p:cNvPr id="11" name="Text 3"/>
          <p:cNvSpPr txBox="1"/>
          <p:nvPr/>
        </p:nvSpPr>
        <p:spPr>
          <a:xfrm>
            <a:off x="952384" y="1815841"/>
            <a:ext cx="3452400" cy="702520"/>
          </a:xfrm>
          <a:prstGeom prst="rect">
            <a:avLst/>
          </a:prstGeom>
          <a:noFill/>
          <a:ln/>
        </p:spPr>
        <p:txBody>
          <a:bodyPr wrap="square" lIns="0" tIns="0" rIns="0" bIns="0" rtlCol="0" anchor="t"/>
          <a:lstStyle/>
          <a:p>
            <a:pPr algn="l" indent="0" marL="0">
              <a:lnSpc>
                <a:spcPct val="100000"/>
              </a:lnSpc>
              <a:buNone/>
            </a:pPr>
            <a:r>
              <a:rPr lang="en-US" sz="1100" dirty="0">
                <a:solidFill>
                  <a:srgbClr val="5384B8"/>
                </a:solidFill>
                <a:latin typeface="Arial" pitchFamily="34" charset="0"/>
                <a:ea typeface="Arial" pitchFamily="34" charset="-122"/>
                <a:cs typeface="Arial" pitchFamily="34" charset="-120"/>
              </a:rPr>
              <a:t>В Великобритании и США самыми известными зимними праздниками считаются Christmas и New Year. Эти даты хорошо знакомы школьникам и часто встречаются в учебных текстах, открытках и коротких диалогах.
</a:t>
            </a:r>
            <a:endParaRPr lang="en-US" sz="1100" dirty="0"/>
          </a:p>
        </p:txBody>
      </p:sp>
      <p:sp>
        <p:nvSpPr>
          <p:cNvPr id="12" name="Text 4"/>
          <p:cNvSpPr txBox="1"/>
          <p:nvPr/>
        </p:nvSpPr>
        <p:spPr>
          <a:xfrm>
            <a:off x="5127884" y="1469311"/>
            <a:ext cx="3452400" cy="273219"/>
          </a:xfrm>
          <a:prstGeom prst="rect">
            <a:avLst/>
          </a:prstGeom>
          <a:noFill/>
          <a:ln/>
        </p:spPr>
        <p:txBody>
          <a:bodyPr wrap="square" lIns="0" tIns="0" rIns="0" bIns="0" rtlCol="0" anchor="t"/>
          <a:lstStyle/>
          <a:p>
            <a:pPr algn="l" indent="0" marL="0">
              <a:lnSpc>
                <a:spcPct val="100000"/>
              </a:lnSpc>
              <a:buNone/>
            </a:pPr>
            <a:r>
              <a:rPr lang="en-US" sz="1400" dirty="0">
                <a:solidFill>
                  <a:srgbClr val="5384B8"/>
                </a:solidFill>
                <a:latin typeface="Arial" pitchFamily="34" charset="0"/>
                <a:ea typeface="Arial" pitchFamily="34" charset="-122"/>
                <a:cs typeface="Arial" pitchFamily="34" charset="-120"/>
              </a:rPr>
              <a:t>Дата Рождества
</a:t>
            </a:r>
            <a:endParaRPr lang="en-US" sz="1400" dirty="0"/>
          </a:p>
        </p:txBody>
      </p:sp>
      <p:sp>
        <p:nvSpPr>
          <p:cNvPr id="13" name="Text 5"/>
          <p:cNvSpPr txBox="1"/>
          <p:nvPr/>
        </p:nvSpPr>
        <p:spPr>
          <a:xfrm>
            <a:off x="5127884" y="1815841"/>
            <a:ext cx="3452400" cy="702520"/>
          </a:xfrm>
          <a:prstGeom prst="rect">
            <a:avLst/>
          </a:prstGeom>
          <a:noFill/>
          <a:ln/>
        </p:spPr>
        <p:txBody>
          <a:bodyPr wrap="square" lIns="0" tIns="0" rIns="0" bIns="0" rtlCol="0" anchor="t"/>
          <a:lstStyle/>
          <a:p>
            <a:pPr algn="l" indent="0" marL="0">
              <a:lnSpc>
                <a:spcPct val="100000"/>
              </a:lnSpc>
              <a:buNone/>
            </a:pPr>
            <a:r>
              <a:rPr lang="en-US" sz="1100" dirty="0">
                <a:solidFill>
                  <a:srgbClr val="5384B8"/>
                </a:solidFill>
                <a:latin typeface="Arial" pitchFamily="34" charset="0"/>
                <a:ea typeface="Arial" pitchFamily="34" charset="-122"/>
                <a:cs typeface="Arial" pitchFamily="34" charset="-120"/>
              </a:rPr>
              <a:t>Christmas обычно отмечают 25 December. Для многих учеников это удобный пример, как в английском языке пишутся даты и как праздничные традиции связаны с календарём.
</a:t>
            </a:r>
            <a:endParaRPr lang="en-US" sz="1100" dirty="0"/>
          </a:p>
        </p:txBody>
      </p:sp>
      <p:sp>
        <p:nvSpPr>
          <p:cNvPr id="14" name="Text 6"/>
          <p:cNvSpPr txBox="1"/>
          <p:nvPr/>
        </p:nvSpPr>
        <p:spPr>
          <a:xfrm>
            <a:off x="952384" y="3482336"/>
            <a:ext cx="3452400" cy="273219"/>
          </a:xfrm>
          <a:prstGeom prst="rect">
            <a:avLst/>
          </a:prstGeom>
          <a:noFill/>
          <a:ln/>
        </p:spPr>
        <p:txBody>
          <a:bodyPr wrap="square" lIns="0" tIns="0" rIns="0" bIns="0" rtlCol="0" anchor="t"/>
          <a:lstStyle/>
          <a:p>
            <a:pPr algn="l" indent="0" marL="0">
              <a:lnSpc>
                <a:spcPct val="100000"/>
              </a:lnSpc>
              <a:buNone/>
            </a:pPr>
            <a:r>
              <a:rPr lang="en-US" sz="1400" dirty="0">
                <a:solidFill>
                  <a:srgbClr val="5384B8"/>
                </a:solidFill>
                <a:latin typeface="Arial" pitchFamily="34" charset="0"/>
                <a:ea typeface="Arial" pitchFamily="34" charset="-122"/>
                <a:cs typeface="Arial" pitchFamily="34" charset="-120"/>
              </a:rPr>
              <a:t>Новый год
</a:t>
            </a:r>
            <a:endParaRPr lang="en-US" sz="1400" dirty="0"/>
          </a:p>
        </p:txBody>
      </p:sp>
      <p:sp>
        <p:nvSpPr>
          <p:cNvPr id="15" name="Text 7"/>
          <p:cNvSpPr txBox="1"/>
          <p:nvPr/>
        </p:nvSpPr>
        <p:spPr>
          <a:xfrm>
            <a:off x="952384" y="3828866"/>
            <a:ext cx="3452400" cy="702520"/>
          </a:xfrm>
          <a:prstGeom prst="rect">
            <a:avLst/>
          </a:prstGeom>
          <a:noFill/>
          <a:ln/>
        </p:spPr>
        <p:txBody>
          <a:bodyPr wrap="square" lIns="0" tIns="0" rIns="0" bIns="0" rtlCol="0" anchor="t"/>
          <a:lstStyle/>
          <a:p>
            <a:pPr algn="l" indent="0" marL="0">
              <a:lnSpc>
                <a:spcPct val="100000"/>
              </a:lnSpc>
              <a:buNone/>
            </a:pPr>
            <a:r>
              <a:rPr lang="en-US" sz="1100" dirty="0">
                <a:solidFill>
                  <a:srgbClr val="5384B8"/>
                </a:solidFill>
                <a:latin typeface="Arial" pitchFamily="34" charset="0"/>
                <a:ea typeface="Arial" pitchFamily="34" charset="-122"/>
                <a:cs typeface="Arial" pitchFamily="34" charset="-120"/>
              </a:rPr>
              <a:t>New Year’s Day приходится на 1 January. В этот день говорят пожелания, проводят семейные ужины и вспоминают планы на новый год, поэтому тема легко связывается с личным опытом.
</a:t>
            </a:r>
            <a:endParaRPr lang="en-US" sz="1100" dirty="0"/>
          </a:p>
        </p:txBody>
      </p:sp>
      <p:sp>
        <p:nvSpPr>
          <p:cNvPr id="16" name="Text 8"/>
          <p:cNvSpPr txBox="1"/>
          <p:nvPr/>
        </p:nvSpPr>
        <p:spPr>
          <a:xfrm>
            <a:off x="5127884" y="3482336"/>
            <a:ext cx="3452400" cy="273219"/>
          </a:xfrm>
          <a:prstGeom prst="rect">
            <a:avLst/>
          </a:prstGeom>
          <a:noFill/>
          <a:ln/>
        </p:spPr>
        <p:txBody>
          <a:bodyPr wrap="square" lIns="0" tIns="0" rIns="0" bIns="0" rtlCol="0" anchor="t"/>
          <a:lstStyle/>
          <a:p>
            <a:pPr algn="l" indent="0" marL="0">
              <a:lnSpc>
                <a:spcPct val="100000"/>
              </a:lnSpc>
              <a:buNone/>
            </a:pPr>
            <a:r>
              <a:rPr lang="en-US" sz="1400" dirty="0">
                <a:solidFill>
                  <a:srgbClr val="5384B8"/>
                </a:solidFill>
                <a:latin typeface="Arial" pitchFamily="34" charset="0"/>
                <a:ea typeface="Arial" pitchFamily="34" charset="-122"/>
                <a:cs typeface="Arial" pitchFamily="34" charset="-120"/>
              </a:rPr>
              <a:t>Общие традиции
</a:t>
            </a:r>
            <a:endParaRPr lang="en-US" sz="1400" dirty="0"/>
          </a:p>
        </p:txBody>
      </p:sp>
      <p:sp>
        <p:nvSpPr>
          <p:cNvPr id="17" name="Text 9"/>
          <p:cNvSpPr txBox="1"/>
          <p:nvPr/>
        </p:nvSpPr>
        <p:spPr>
          <a:xfrm>
            <a:off x="5127884" y="3828866"/>
            <a:ext cx="3452400" cy="702520"/>
          </a:xfrm>
          <a:prstGeom prst="rect">
            <a:avLst/>
          </a:prstGeom>
          <a:noFill/>
          <a:ln/>
        </p:spPr>
        <p:txBody>
          <a:bodyPr wrap="square" lIns="0" tIns="0" rIns="0" bIns="0" rtlCol="0" anchor="t"/>
          <a:lstStyle/>
          <a:p>
            <a:pPr algn="l" indent="0" marL="0">
              <a:lnSpc>
                <a:spcPct val="100000"/>
              </a:lnSpc>
              <a:buNone/>
            </a:pPr>
            <a:r>
              <a:rPr lang="en-US" sz="1100" dirty="0">
                <a:solidFill>
                  <a:srgbClr val="5384B8"/>
                </a:solidFill>
                <a:latin typeface="Arial" pitchFamily="34" charset="0"/>
                <a:ea typeface="Arial" pitchFamily="34" charset="-122"/>
                <a:cs typeface="Arial" pitchFamily="34" charset="-120"/>
              </a:rPr>
              <a:t>Для обоих праздников характерны cards, gifts, decorations, songs and family dinners. Подробности могут отличаться, но основная лексика остаётся похожей и легко запоминается.
</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20575" y="1712750"/>
            <a:ext cx="3501900" cy="2153549"/>
          </a:xfrm>
          <a:prstGeom prst="rect">
            <a:avLst/>
          </a:prstGeom>
        </p:spPr>
      </p:pic>
      <p:sp>
        <p:nvSpPr>
          <p:cNvPr id="4" name="Text 0"/>
          <p:cNvSpPr txBox="1"/>
          <p:nvPr/>
        </p:nvSpPr>
        <p:spPr>
          <a:xfrm>
            <a:off x="362400" y="326250"/>
            <a:ext cx="8381700" cy="797700"/>
          </a:xfrm>
          <a:prstGeom prst="rect">
            <a:avLst/>
          </a:prstGeom>
          <a:noFill/>
          <a:ln/>
        </p:spPr>
        <p:txBody>
          <a:bodyPr wrap="square" lIns="0" tIns="0" rIns="0" bIns="0" rtlCol="0" anchor="t"/>
          <a:lstStyle/>
          <a:p>
            <a:pPr algn="l" indent="0" marL="0">
              <a:lnSpc>
                <a:spcPct val="90000"/>
              </a:lnSpc>
              <a:buNone/>
            </a:pPr>
            <a:r>
              <a:rPr lang="en-US" sz="3200" dirty="0">
                <a:solidFill>
                  <a:srgbClr val="FFFFFF"/>
                </a:solidFill>
                <a:latin typeface="Arial" pitchFamily="34" charset="0"/>
                <a:ea typeface="Arial" pitchFamily="34" charset="-122"/>
                <a:cs typeface="Arial" pitchFamily="34" charset="-120"/>
              </a:rPr>
              <a:t>Какие праздничные действия встречаются чаще всего
</a:t>
            </a:r>
            <a:endParaRPr lang="en-US" sz="3200" dirty="0"/>
          </a:p>
        </p:txBody>
      </p:sp>
      <p:sp>
        <p:nvSpPr>
          <p:cNvPr id="5" name="Text 1"/>
          <p:cNvSpPr txBox="1"/>
          <p:nvPr/>
        </p:nvSpPr>
        <p:spPr>
          <a:xfrm>
            <a:off x="4945300" y="1711925"/>
            <a:ext cx="3501900" cy="2155200"/>
          </a:xfrm>
          <a:prstGeom prst="rect">
            <a:avLst/>
          </a:prstGeom>
          <a:noFill/>
          <a:ln/>
        </p:spPr>
        <p:txBody>
          <a:bodyPr wrap="square" lIns="0" tIns="0" rIns="0" bIns="0" rtlCol="0" anchor="ctr"/>
          <a:lstStyle/>
          <a:p>
            <a:pPr algn="l" indent="0" marL="0">
              <a:lnSpc>
                <a:spcPct val="100000"/>
              </a:lnSpc>
              <a:buNone/>
            </a:pPr>
            <a:r>
              <a:rPr lang="en-US" sz="1100" dirty="0">
                <a:solidFill>
                  <a:srgbClr val="5F92C9"/>
                </a:solidFill>
                <a:latin typeface="Arial" pitchFamily="34" charset="0"/>
                <a:ea typeface="Arial" pitchFamily="34" charset="-122"/>
                <a:cs typeface="Arial" pitchFamily="34" charset="-120"/>
              </a:rPr>
              <a:t>Глаголы легко переходят в предложения о каникулах: ученики могут описать свой день, не заучивая длинные тексты.
</a:t>
            </a:r>
            <a:pPr algn="l" indent="0" marL="0">
              <a:lnSpc>
                <a:spcPct val="100000"/>
              </a:lnSpc>
              <a:buNone/>
            </a:pPr>
            <a:r>
              <a:rPr lang="en-US" sz="1100" dirty="0">
                <a:solidFill>
                  <a:srgbClr val="5F92C9"/>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5F92C9"/>
                </a:solidFill>
                <a:latin typeface="Arial" pitchFamily="34" charset="0"/>
                <a:ea typeface="Arial" pitchFamily="34" charset="-122"/>
                <a:cs typeface="Arial" pitchFamily="34" charset="-120"/>
              </a:rPr>
              <a:t>Самые частотные действия связаны с украшением, подарками и семейным празднованием, поэтому именно их стоит выучить в первую очередь.
</a:t>
            </a:r>
            <a:pPr algn="l" indent="0" marL="0">
              <a:lnSpc>
                <a:spcPct val="100000"/>
              </a:lnSpc>
              <a:buNone/>
            </a:pPr>
            <a:r>
              <a:rPr lang="en-US" sz="1100" dirty="0">
                <a:solidFill>
                  <a:srgbClr val="5F92C9"/>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5F92C9"/>
                </a:solidFill>
                <a:latin typeface="Arial" pitchFamily="34" charset="0"/>
                <a:ea typeface="Arial" pitchFamily="34" charset="-122"/>
                <a:cs typeface="Arial" pitchFamily="34" charset="-120"/>
              </a:rPr>
              <a:t>Сводка типичной лексики по теме зимних праздников для 6 класса
</a:t>
            </a:r>
            <a:endParaRPr lang="en-US" sz="1100" dirty="0"/>
          </a:p>
        </p:txBody>
      </p:sp>
      <p:sp>
        <p:nvSpPr>
          <p:cNvPr id="6" name="Text 2"/>
          <p:cNvSpPr txBox="1"/>
          <p:nvPr/>
        </p:nvSpPr>
        <p:spPr>
          <a:xfrm>
            <a:off x="8408025" y="4665550"/>
            <a:ext cx="589200" cy="345900"/>
          </a:xfrm>
          <a:prstGeom prst="rect">
            <a:avLst/>
          </a:prstGeom>
          <a:noFill/>
          <a:ln/>
        </p:spPr>
        <p:txBody>
          <a:bodyPr wrap="square" lIns="0" tIns="0" rIns="0" bIns="0" rtlCol="0" anchor="t"/>
          <a:lstStyle/>
          <a:p>
            <a:pPr algn="r" indent="0" marL="0">
              <a:lnSpc>
                <a:spcPct val="100000"/>
              </a:lnSpc>
              <a:buNone/>
            </a:pPr>
            <a:r>
              <a:rPr lang="en-US" sz="900" dirty="0">
                <a:solidFill>
                  <a:srgbClr val="FFFFFF"/>
                </a:solidFill>
                <a:latin typeface="Arial" pitchFamily="34" charset="0"/>
                <a:ea typeface="Arial" pitchFamily="34" charset="-122"/>
                <a:cs typeface="Arial" pitchFamily="34" charset="-120"/>
              </a:rPr>
              <a:t>17</a:t>
            </a:r>
            <a:endParaRPr lang="en-US" sz="9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82775" y="1103609"/>
            <a:ext cx="8512800" cy="2460731"/>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470225" y="326250"/>
            <a:ext cx="7507200" cy="512400"/>
          </a:xfrm>
          <a:prstGeom prst="rect">
            <a:avLst/>
          </a:prstGeom>
          <a:noFill/>
          <a:ln/>
        </p:spPr>
        <p:txBody>
          <a:bodyPr wrap="square" lIns="0" tIns="0" rIns="0" bIns="0" rtlCol="0" anchor="t"/>
          <a:lstStyle/>
          <a:p>
            <a:pPr algn="l" indent="0" marL="0">
              <a:lnSpc>
                <a:spcPct val="90000"/>
              </a:lnSpc>
              <a:buNone/>
            </a:pPr>
            <a:r>
              <a:rPr lang="en-US" sz="2297" dirty="0">
                <a:solidFill>
                  <a:srgbClr val="5F92C9"/>
                </a:solidFill>
                <a:latin typeface="Arial" pitchFamily="34" charset="0"/>
                <a:ea typeface="Arial" pitchFamily="34" charset="-122"/>
                <a:cs typeface="Arial" pitchFamily="34" charset="-120"/>
              </a:rPr>
              <a:t>Символы зимних праздников и их английские названия
</a:t>
            </a:r>
            <a:endParaRPr lang="en-US" sz="2297" dirty="0"/>
          </a:p>
        </p:txBody>
      </p:sp>
      <p:sp>
        <p:nvSpPr>
          <p:cNvPr id="11" name="Text 1"/>
          <p:cNvSpPr txBox="1"/>
          <p:nvPr/>
        </p:nvSpPr>
        <p:spPr>
          <a:xfrm>
            <a:off x="8408025" y="4718050"/>
            <a:ext cx="589200" cy="293400"/>
          </a:xfrm>
          <a:prstGeom prst="rect">
            <a:avLst/>
          </a:prstGeom>
          <a:noFill/>
          <a:ln/>
        </p:spPr>
        <p:txBody>
          <a:bodyPr wrap="square" lIns="0" tIns="0" rIns="0" bIns="0" rtlCol="0" anchor="t"/>
          <a:lstStyle/>
          <a:p>
            <a:pPr algn="r" indent="0" marL="0">
              <a:lnSpc>
                <a:spcPct val="100000"/>
              </a:lnSpc>
              <a:buNone/>
            </a:pPr>
            <a:r>
              <a:rPr lang="en-US" sz="900" dirty="0">
                <a:solidFill>
                  <a:srgbClr val="5F92C9"/>
                </a:solidFill>
                <a:latin typeface="Arial" pitchFamily="34" charset="0"/>
                <a:ea typeface="Arial" pitchFamily="34" charset="-122"/>
                <a:cs typeface="Arial" pitchFamily="34" charset="-120"/>
              </a:rPr>
              <a:t>18</a:t>
            </a:r>
            <a:endParaRPr lang="en-US" sz="900" dirty="0"/>
          </a:p>
        </p:txBody>
      </p:sp>
      <p:sp>
        <p:nvSpPr>
          <p:cNvPr id="12" name="Text 2"/>
          <p:cNvSpPr txBox="1"/>
          <p:nvPr/>
        </p:nvSpPr>
        <p:spPr>
          <a:xfrm>
            <a:off x="646889" y="3731024"/>
            <a:ext cx="1520100" cy="861900"/>
          </a:xfrm>
          <a:prstGeom prst="rect">
            <a:avLst/>
          </a:prstGeom>
          <a:noFill/>
          <a:ln/>
        </p:spPr>
        <p:txBody>
          <a:bodyPr wrap="square" lIns="0" tIns="0" rIns="0" bIns="0" rtlCol="0" anchor="t"/>
          <a:lstStyle/>
          <a:p>
            <a:pPr algn="l" indent="0" marL="0">
              <a:lnSpc>
                <a:spcPct val="100000"/>
              </a:lnSpc>
              <a:buNone/>
            </a:pPr>
            <a:r>
              <a:rPr lang="en-US" sz="800" dirty="0">
                <a:solidFill>
                  <a:srgbClr val="5384B8"/>
                </a:solidFill>
                <a:latin typeface="Arial" pitchFamily="34" charset="0"/>
                <a:ea typeface="Arial" pitchFamily="34" charset="-122"/>
                <a:cs typeface="Arial" pitchFamily="34" charset="-120"/>
              </a:rPr>
              <a:t>Christmas tree и lights — самые узнаваемые символы зимнего праздника. Эти слова часто встречаются на открытках и помогают составлять короткие описания вроде a decorated tree.
</a:t>
            </a:r>
            <a:endParaRPr lang="en-US" sz="800" dirty="0"/>
          </a:p>
        </p:txBody>
      </p:sp>
      <p:sp>
        <p:nvSpPr>
          <p:cNvPr id="13" name="Text 3"/>
          <p:cNvSpPr txBox="1"/>
          <p:nvPr/>
        </p:nvSpPr>
        <p:spPr>
          <a:xfrm>
            <a:off x="646889" y="3367149"/>
            <a:ext cx="1520100" cy="340500"/>
          </a:xfrm>
          <a:prstGeom prst="rect">
            <a:avLst/>
          </a:prstGeom>
          <a:noFill/>
          <a:ln/>
        </p:spPr>
        <p:txBody>
          <a:bodyPr wrap="square" lIns="0" tIns="0" rIns="0" bIns="0" rtlCol="0" anchor="t"/>
          <a:lstStyle/>
          <a:p>
            <a:pPr algn="l" indent="0" marL="0">
              <a:lnSpc>
                <a:spcPct val="100000"/>
              </a:lnSpc>
              <a:buNone/>
            </a:pPr>
            <a:r>
              <a:rPr lang="en-US" sz="1000" dirty="0">
                <a:solidFill>
                  <a:srgbClr val="5384B8"/>
                </a:solidFill>
                <a:latin typeface="Arial" pitchFamily="34" charset="0"/>
                <a:ea typeface="Arial" pitchFamily="34" charset="-122"/>
                <a:cs typeface="Arial" pitchFamily="34" charset="-120"/>
              </a:rPr>
              <a:t>Ёлка и огни
</a:t>
            </a:r>
            <a:endParaRPr lang="en-US" sz="1000" dirty="0"/>
          </a:p>
        </p:txBody>
      </p:sp>
      <p:sp>
        <p:nvSpPr>
          <p:cNvPr id="14" name="Text 4"/>
          <p:cNvSpPr txBox="1"/>
          <p:nvPr/>
        </p:nvSpPr>
        <p:spPr>
          <a:xfrm>
            <a:off x="7036953" y="3731024"/>
            <a:ext cx="1520100" cy="861900"/>
          </a:xfrm>
          <a:prstGeom prst="rect">
            <a:avLst/>
          </a:prstGeom>
          <a:noFill/>
          <a:ln/>
        </p:spPr>
        <p:txBody>
          <a:bodyPr wrap="square" lIns="0" tIns="0" rIns="0" bIns="0" rtlCol="0" anchor="t"/>
          <a:lstStyle/>
          <a:p>
            <a:pPr algn="l" indent="0" marL="0">
              <a:lnSpc>
                <a:spcPct val="100000"/>
              </a:lnSpc>
              <a:buNone/>
            </a:pPr>
            <a:r>
              <a:rPr lang="en-US" sz="800" dirty="0">
                <a:solidFill>
                  <a:srgbClr val="5384B8"/>
                </a:solidFill>
                <a:latin typeface="Arial" pitchFamily="34" charset="0"/>
                <a:ea typeface="Arial" pitchFamily="34" charset="-122"/>
                <a:cs typeface="Arial" pitchFamily="34" charset="-120"/>
              </a:rPr>
              <a:t>Эта лексика появляется в чтении, на плакатах, в подписях к фото и в творческих заданиях. Поэтому повторение символов сразу поддерживает и словарь, и понимание текста.
</a:t>
            </a:r>
            <a:endParaRPr lang="en-US" sz="800" dirty="0"/>
          </a:p>
        </p:txBody>
      </p:sp>
      <p:sp>
        <p:nvSpPr>
          <p:cNvPr id="15" name="Text 5"/>
          <p:cNvSpPr txBox="1"/>
          <p:nvPr/>
        </p:nvSpPr>
        <p:spPr>
          <a:xfrm>
            <a:off x="7036953" y="3367149"/>
            <a:ext cx="1520100" cy="340500"/>
          </a:xfrm>
          <a:prstGeom prst="rect">
            <a:avLst/>
          </a:prstGeom>
          <a:noFill/>
          <a:ln/>
        </p:spPr>
        <p:txBody>
          <a:bodyPr wrap="square" lIns="0" tIns="0" rIns="0" bIns="0" rtlCol="0" anchor="t"/>
          <a:lstStyle/>
          <a:p>
            <a:pPr algn="l" indent="0" marL="0">
              <a:lnSpc>
                <a:spcPct val="100000"/>
              </a:lnSpc>
              <a:buNone/>
            </a:pPr>
            <a:r>
              <a:rPr lang="en-US" sz="1000" dirty="0">
                <a:solidFill>
                  <a:srgbClr val="5384B8"/>
                </a:solidFill>
                <a:latin typeface="Arial" pitchFamily="34" charset="0"/>
                <a:ea typeface="Arial" pitchFamily="34" charset="-122"/>
                <a:cs typeface="Arial" pitchFamily="34" charset="-120"/>
              </a:rPr>
              <a:t>Где встречаются слова
</a:t>
            </a:r>
            <a:endParaRPr lang="en-US" sz="1000" dirty="0"/>
          </a:p>
        </p:txBody>
      </p:sp>
      <p:sp>
        <p:nvSpPr>
          <p:cNvPr id="16" name="Text 6"/>
          <p:cNvSpPr txBox="1"/>
          <p:nvPr/>
        </p:nvSpPr>
        <p:spPr>
          <a:xfrm>
            <a:off x="5439437" y="3731024"/>
            <a:ext cx="1520100" cy="861900"/>
          </a:xfrm>
          <a:prstGeom prst="rect">
            <a:avLst/>
          </a:prstGeom>
          <a:noFill/>
          <a:ln/>
        </p:spPr>
        <p:txBody>
          <a:bodyPr wrap="square" lIns="0" tIns="0" rIns="0" bIns="0" rtlCol="0" anchor="t"/>
          <a:lstStyle/>
          <a:p>
            <a:pPr algn="l" indent="0" marL="0">
              <a:lnSpc>
                <a:spcPct val="100000"/>
              </a:lnSpc>
              <a:buNone/>
            </a:pPr>
            <a:r>
              <a:rPr lang="en-US" sz="800" dirty="0">
                <a:solidFill>
                  <a:srgbClr val="5384B8"/>
                </a:solidFill>
                <a:latin typeface="Arial" pitchFamily="34" charset="0"/>
                <a:ea typeface="Arial" pitchFamily="34" charset="-122"/>
                <a:cs typeface="Arial" pitchFamily="34" charset="-120"/>
              </a:rPr>
              <a:t>Для 6 класса особенно полезны устойчивые сочетания: a bright light, a winter card, a red mitten, a beautiful snowman. Они помогают говорить точнее и звучать естественнее.
</a:t>
            </a:r>
            <a:endParaRPr lang="en-US" sz="800" dirty="0"/>
          </a:p>
        </p:txBody>
      </p:sp>
      <p:sp>
        <p:nvSpPr>
          <p:cNvPr id="17" name="Text 7"/>
          <p:cNvSpPr txBox="1"/>
          <p:nvPr/>
        </p:nvSpPr>
        <p:spPr>
          <a:xfrm>
            <a:off x="5439437" y="3367149"/>
            <a:ext cx="1520100" cy="340500"/>
          </a:xfrm>
          <a:prstGeom prst="rect">
            <a:avLst/>
          </a:prstGeom>
          <a:noFill/>
          <a:ln/>
        </p:spPr>
        <p:txBody>
          <a:bodyPr wrap="square" lIns="0" tIns="0" rIns="0" bIns="0" rtlCol="0" anchor="t"/>
          <a:lstStyle/>
          <a:p>
            <a:pPr algn="l" indent="0" marL="0">
              <a:lnSpc>
                <a:spcPct val="100000"/>
              </a:lnSpc>
              <a:buNone/>
            </a:pPr>
            <a:r>
              <a:rPr lang="en-US" sz="1000" dirty="0">
                <a:solidFill>
                  <a:srgbClr val="5384B8"/>
                </a:solidFill>
                <a:latin typeface="Arial" pitchFamily="34" charset="0"/>
                <a:ea typeface="Arial" pitchFamily="34" charset="-122"/>
                <a:cs typeface="Arial" pitchFamily="34" charset="-120"/>
              </a:rPr>
              <a:t>Короткие словосочетания
</a:t>
            </a:r>
            <a:endParaRPr lang="en-US" sz="1000" dirty="0"/>
          </a:p>
        </p:txBody>
      </p:sp>
      <p:sp>
        <p:nvSpPr>
          <p:cNvPr id="18" name="Text 8"/>
          <p:cNvSpPr txBox="1"/>
          <p:nvPr/>
        </p:nvSpPr>
        <p:spPr>
          <a:xfrm>
            <a:off x="3841921" y="3731024"/>
            <a:ext cx="1520100" cy="861900"/>
          </a:xfrm>
          <a:prstGeom prst="rect">
            <a:avLst/>
          </a:prstGeom>
          <a:noFill/>
          <a:ln/>
        </p:spPr>
        <p:txBody>
          <a:bodyPr wrap="square" lIns="0" tIns="0" rIns="0" bIns="0" rtlCol="0" anchor="t"/>
          <a:lstStyle/>
          <a:p>
            <a:pPr algn="l" indent="0" marL="0">
              <a:lnSpc>
                <a:spcPct val="100000"/>
              </a:lnSpc>
              <a:buNone/>
            </a:pPr>
            <a:r>
              <a:rPr lang="en-US" sz="800" dirty="0">
                <a:solidFill>
                  <a:srgbClr val="5384B8"/>
                </a:solidFill>
                <a:latin typeface="Arial" pitchFamily="34" charset="0"/>
                <a:ea typeface="Arial" pitchFamily="34" charset="-122"/>
                <a:cs typeface="Arial" pitchFamily="34" charset="-120"/>
              </a:rPr>
              <a:t>Gift box, garland и candle часто используются вместе с темой New Year and Christmas. Они удобны для заданий, где нужно назвать предмет по картинке или описать праздничный интерьер.
</a:t>
            </a:r>
            <a:endParaRPr lang="en-US" sz="800" dirty="0"/>
          </a:p>
        </p:txBody>
      </p:sp>
      <p:sp>
        <p:nvSpPr>
          <p:cNvPr id="19" name="Text 9"/>
          <p:cNvSpPr txBox="1"/>
          <p:nvPr/>
        </p:nvSpPr>
        <p:spPr>
          <a:xfrm>
            <a:off x="3841921" y="3367149"/>
            <a:ext cx="1520100" cy="340500"/>
          </a:xfrm>
          <a:prstGeom prst="rect">
            <a:avLst/>
          </a:prstGeom>
          <a:noFill/>
          <a:ln/>
        </p:spPr>
        <p:txBody>
          <a:bodyPr wrap="square" lIns="0" tIns="0" rIns="0" bIns="0" rtlCol="0" anchor="t"/>
          <a:lstStyle/>
          <a:p>
            <a:pPr algn="l" indent="0" marL="0">
              <a:lnSpc>
                <a:spcPct val="100000"/>
              </a:lnSpc>
              <a:buNone/>
            </a:pPr>
            <a:r>
              <a:rPr lang="en-US" sz="1000" dirty="0">
                <a:solidFill>
                  <a:srgbClr val="5384B8"/>
                </a:solidFill>
                <a:latin typeface="Arial" pitchFamily="34" charset="0"/>
                <a:ea typeface="Arial" pitchFamily="34" charset="-122"/>
                <a:cs typeface="Arial" pitchFamily="34" charset="-120"/>
              </a:rPr>
              <a:t>Подарки и украшения
</a:t>
            </a:r>
            <a:endParaRPr lang="en-US" sz="1000" dirty="0"/>
          </a:p>
        </p:txBody>
      </p:sp>
      <p:sp>
        <p:nvSpPr>
          <p:cNvPr id="20" name="Text 10"/>
          <p:cNvSpPr txBox="1"/>
          <p:nvPr/>
        </p:nvSpPr>
        <p:spPr>
          <a:xfrm>
            <a:off x="2244405" y="3731024"/>
            <a:ext cx="1520100" cy="861900"/>
          </a:xfrm>
          <a:prstGeom prst="rect">
            <a:avLst/>
          </a:prstGeom>
          <a:noFill/>
          <a:ln/>
        </p:spPr>
        <p:txBody>
          <a:bodyPr wrap="square" lIns="0" tIns="0" rIns="0" bIns="0" rtlCol="0" anchor="t"/>
          <a:lstStyle/>
          <a:p>
            <a:pPr algn="l" indent="0" marL="0">
              <a:lnSpc>
                <a:spcPct val="100000"/>
              </a:lnSpc>
              <a:buNone/>
            </a:pPr>
            <a:r>
              <a:rPr lang="en-US" sz="800" dirty="0">
                <a:solidFill>
                  <a:srgbClr val="5384B8"/>
                </a:solidFill>
                <a:latin typeface="Arial" pitchFamily="34" charset="0"/>
                <a:ea typeface="Arial" pitchFamily="34" charset="-122"/>
                <a:cs typeface="Arial" pitchFamily="34" charset="-120"/>
              </a:rPr>
              <a:t>Snowflake, snowman and mitten создают образ зимы и подходят для описания погоды и прогулок. Такие слова легко соединяются с простыми прилагательными: white, red, bright.
</a:t>
            </a:r>
            <a:endParaRPr lang="en-US" sz="800" dirty="0"/>
          </a:p>
        </p:txBody>
      </p:sp>
      <p:sp>
        <p:nvSpPr>
          <p:cNvPr id="21" name="Text 11"/>
          <p:cNvSpPr txBox="1"/>
          <p:nvPr/>
        </p:nvSpPr>
        <p:spPr>
          <a:xfrm>
            <a:off x="2244405" y="3367149"/>
            <a:ext cx="1520100" cy="340500"/>
          </a:xfrm>
          <a:prstGeom prst="rect">
            <a:avLst/>
          </a:prstGeom>
          <a:noFill/>
          <a:ln/>
        </p:spPr>
        <p:txBody>
          <a:bodyPr wrap="square" lIns="0" tIns="0" rIns="0" bIns="0" rtlCol="0" anchor="t"/>
          <a:lstStyle/>
          <a:p>
            <a:pPr algn="l" indent="0" marL="0">
              <a:lnSpc>
                <a:spcPct val="100000"/>
              </a:lnSpc>
              <a:buNone/>
            </a:pPr>
            <a:r>
              <a:rPr lang="en-US" sz="1000" dirty="0">
                <a:solidFill>
                  <a:srgbClr val="5384B8"/>
                </a:solidFill>
                <a:latin typeface="Arial" pitchFamily="34" charset="0"/>
                <a:ea typeface="Arial" pitchFamily="34" charset="-122"/>
                <a:cs typeface="Arial" pitchFamily="34" charset="-120"/>
              </a:rPr>
              <a:t>Снежные детали
</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5450" y="1831501"/>
            <a:ext cx="4598400" cy="183259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62400" y="326250"/>
            <a:ext cx="7762500" cy="906600"/>
          </a:xfrm>
          <a:prstGeom prst="rect">
            <a:avLst/>
          </a:prstGeom>
          <a:noFill/>
          <a:ln/>
        </p:spPr>
        <p:txBody>
          <a:bodyPr wrap="square" lIns="0" tIns="0" rIns="0" bIns="0" rtlCol="0" anchor="t"/>
          <a:lstStyle/>
          <a:p>
            <a:pPr algn="l" indent="0" marL="0">
              <a:lnSpc>
                <a:spcPct val="90000"/>
              </a:lnSpc>
              <a:buNone/>
            </a:pPr>
            <a:r>
              <a:rPr lang="en-US" sz="3200" dirty="0">
                <a:solidFill>
                  <a:srgbClr val="5F92C9"/>
                </a:solidFill>
                <a:latin typeface="Arial" pitchFamily="34" charset="0"/>
                <a:ea typeface="Arial" pitchFamily="34" charset="-122"/>
                <a:cs typeface="Arial" pitchFamily="34" charset="-120"/>
              </a:rPr>
              <a:t>Мини-словарь по теме Winter Holidays Calendar
</a:t>
            </a:r>
            <a:endParaRPr lang="en-US" sz="3200" dirty="0"/>
          </a:p>
        </p:txBody>
      </p:sp>
      <p:sp>
        <p:nvSpPr>
          <p:cNvPr id="6" name="Text 1"/>
          <p:cNvSpPr txBox="1"/>
          <p:nvPr/>
        </p:nvSpPr>
        <p:spPr>
          <a:xfrm>
            <a:off x="5686350" y="1610725"/>
            <a:ext cx="3204300" cy="846900"/>
          </a:xfrm>
          <a:prstGeom prst="rect">
            <a:avLst/>
          </a:prstGeom>
          <a:noFill/>
          <a:ln/>
        </p:spPr>
        <p:txBody>
          <a:bodyPr wrap="square" lIns="0" tIns="0" rIns="0" bIns="0" rtlCol="0" anchor="ctr"/>
          <a:lstStyle/>
          <a:p>
            <a:pPr algn="l" indent="0" marL="0">
              <a:lnSpc>
                <a:spcPct val="100000"/>
              </a:lnSpc>
              <a:buNone/>
            </a:pPr>
            <a:r>
              <a:rPr lang="en-US" sz="1100" dirty="0">
                <a:solidFill>
                  <a:srgbClr val="5F92C9"/>
                </a:solidFill>
                <a:latin typeface="Arial" pitchFamily="34" charset="0"/>
                <a:ea typeface="Arial" pitchFamily="34" charset="-122"/>
                <a:cs typeface="Arial" pitchFamily="34" charset="-120"/>
              </a:rPr>
              <a:t>Короткий словарь помогает быстро повторить ключевые слова перед устным ответом или небольшой письменной работой.
</a:t>
            </a:r>
            <a:endParaRPr lang="en-US" sz="1100" dirty="0"/>
          </a:p>
        </p:txBody>
      </p:sp>
      <p:sp>
        <p:nvSpPr>
          <p:cNvPr id="7" name="Text 2"/>
          <p:cNvSpPr txBox="1"/>
          <p:nvPr/>
        </p:nvSpPr>
        <p:spPr>
          <a:xfrm>
            <a:off x="5686350" y="2643936"/>
            <a:ext cx="3204300" cy="780300"/>
          </a:xfrm>
          <a:prstGeom prst="rect">
            <a:avLst/>
          </a:prstGeom>
          <a:noFill/>
          <a:ln/>
        </p:spPr>
        <p:txBody>
          <a:bodyPr wrap="square" lIns="0" tIns="0" rIns="0" bIns="0" rtlCol="0" anchor="ctr"/>
          <a:lstStyle/>
          <a:p>
            <a:pPr algn="l" indent="0" marL="0">
              <a:lnSpc>
                <a:spcPct val="100000"/>
              </a:lnSpc>
              <a:buNone/>
            </a:pPr>
            <a:r>
              <a:rPr lang="en-US" sz="1100" dirty="0">
                <a:solidFill>
                  <a:srgbClr val="5F92C9"/>
                </a:solidFill>
                <a:latin typeface="Arial" pitchFamily="34" charset="0"/>
                <a:ea typeface="Arial" pitchFamily="34" charset="-122"/>
                <a:cs typeface="Arial" pitchFamily="34" charset="-120"/>
              </a:rPr>
              <a:t>Слова в таблице образуют базу для описания праздников, поэтому их удобно повторять перед пересказом, диалогом и письменным упражнением.
</a:t>
            </a:r>
            <a:endParaRPr lang="en-US" sz="1100" dirty="0"/>
          </a:p>
        </p:txBody>
      </p:sp>
      <p:sp>
        <p:nvSpPr>
          <p:cNvPr id="8" name="Text 3"/>
          <p:cNvSpPr txBox="1"/>
          <p:nvPr/>
        </p:nvSpPr>
        <p:spPr>
          <a:xfrm>
            <a:off x="5686350" y="3589049"/>
            <a:ext cx="3136800" cy="450900"/>
          </a:xfrm>
          <a:prstGeom prst="rect">
            <a:avLst/>
          </a:prstGeom>
          <a:noFill/>
          <a:ln/>
        </p:spPr>
        <p:txBody>
          <a:bodyPr wrap="square" lIns="0" tIns="0" rIns="0" bIns="0" rtlCol="0" anchor="ctr"/>
          <a:lstStyle/>
          <a:p>
            <a:pPr algn="l" indent="0" marL="0">
              <a:lnSpc>
                <a:spcPct val="100000"/>
              </a:lnSpc>
              <a:buNone/>
            </a:pPr>
            <a:r>
              <a:rPr lang="en-US" sz="1000" dirty="0">
                <a:solidFill>
                  <a:srgbClr val="5F92C9"/>
                </a:solidFill>
                <a:latin typeface="Arial" pitchFamily="34" charset="0"/>
                <a:ea typeface="Arial" pitchFamily="34" charset="-122"/>
                <a:cs typeface="Arial" pitchFamily="34" charset="-120"/>
              </a:rPr>
              <a:t>Мини-словарь по теме урока английского языка
</a:t>
            </a:r>
            <a:endParaRPr lang="en-US" sz="1000" dirty="0"/>
          </a:p>
        </p:txBody>
      </p:sp>
      <p:sp>
        <p:nvSpPr>
          <p:cNvPr id="9" name="Text 4"/>
          <p:cNvSpPr txBox="1"/>
          <p:nvPr/>
        </p:nvSpPr>
        <p:spPr>
          <a:xfrm>
            <a:off x="8408025" y="4665550"/>
            <a:ext cx="589200" cy="345900"/>
          </a:xfrm>
          <a:prstGeom prst="rect">
            <a:avLst/>
          </a:prstGeom>
          <a:noFill/>
          <a:ln/>
        </p:spPr>
        <p:txBody>
          <a:bodyPr wrap="square" lIns="0" tIns="0" rIns="0" bIns="0" rtlCol="0" anchor="t"/>
          <a:lstStyle/>
          <a:p>
            <a:pPr algn="r" indent="0" marL="0">
              <a:lnSpc>
                <a:spcPct val="100000"/>
              </a:lnSpc>
              <a:buNone/>
            </a:pPr>
            <a:r>
              <a:rPr lang="en-US" sz="900" dirty="0">
                <a:solidFill>
                  <a:srgbClr val="5F92C9"/>
                </a:solidFill>
                <a:latin typeface="Arial" pitchFamily="34" charset="0"/>
                <a:ea typeface="Arial" pitchFamily="34" charset="-122"/>
                <a:cs typeface="Arial" pitchFamily="34" charset="-120"/>
              </a:rPr>
              <a:t>19</a:t>
            </a:r>
            <a:endParaRPr lang="en-US" sz="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463700" y="2505075"/>
            <a:ext cx="8203800" cy="2047800"/>
          </a:xfrm>
          <a:prstGeom prst="rect">
            <a:avLst/>
          </a:prstGeom>
          <a:noFill/>
          <a:ln/>
        </p:spPr>
        <p:txBody>
          <a:bodyPr wrap="square" lIns="0" tIns="0" rIns="0" bIns="0" rtlCol="0" anchor="b"/>
          <a:lstStyle/>
          <a:p>
            <a:pPr algn="l" indent="0" marL="0">
              <a:lnSpc>
                <a:spcPct val="90000"/>
              </a:lnSpc>
              <a:buNone/>
            </a:pPr>
            <a:r>
              <a:rPr lang="en-US" sz="3200" dirty="0">
                <a:solidFill>
                  <a:srgbClr val="FFFFFF"/>
                </a:solidFill>
                <a:latin typeface="Arial" pitchFamily="34" charset="0"/>
                <a:ea typeface="Arial" pitchFamily="34" charset="-122"/>
                <a:cs typeface="Arial" pitchFamily="34" charset="-120"/>
              </a:rPr>
              <a:t>Зимний календарь как удобная тема для английского
</a:t>
            </a:r>
            <a:pPr algn="l" indent="0" marL="0">
              <a:lnSpc>
                <a:spcPct val="90000"/>
              </a:lnSpc>
              <a:buNone/>
            </a:pPr>
            <a:r>
              <a:rPr lang="en-US" sz="3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Зимние праздники помогают повторить даты, месяцы, традиции и базовую лексику. Эта тема особенно удобна для 6 класса, потому что связана с личным опытом, простыми фразами и понятными культурными примерами.
</a:t>
            </a:r>
            <a:endParaRPr lang="en-US" sz="3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2026-05-30T17:54:38Z</dcterms:created>
  <dcterms:modified xsi:type="dcterms:W3CDTF">2026-05-30T17:54:38Z</dcterms:modified>
</cp:coreProperties>
</file>