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slideLayout" Target="../slideLayouts/slideLayout1.xml"/><Relationship Id="rId6"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slideLayout" Target="../slideLayouts/slideLayout1.xml"/><Relationship Id="rId8"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jpe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jpe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56810" y="745950"/>
            <a:ext cx="4213031" cy="43977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4909500" cy="1432500"/>
          </a:xfrm>
          <a:prstGeom prst="rect">
            <a:avLst/>
          </a:prstGeom>
          <a:noFill/>
          <a:ln/>
        </p:spPr>
        <p:txBody>
          <a:bodyPr wrap="square" lIns="0" tIns="0" rIns="0" bIns="0" rtlCol="0" anchor="ctr"/>
          <a:lstStyle/>
          <a:p>
            <a:pPr algn="l" indent="0" marL="0">
              <a:lnSpc>
                <a:spcPct val="90000"/>
              </a:lnSpc>
              <a:buNone/>
            </a:pPr>
            <a:r>
              <a:rPr lang="en-US" sz="3400" b="1" dirty="0">
                <a:solidFill>
                  <a:srgbClr val="FFFFFF"/>
                </a:solidFill>
                <a:latin typeface="Arial" pitchFamily="34" charset="0"/>
                <a:ea typeface="Arial" pitchFamily="34" charset="-122"/>
                <a:cs typeface="Arial" pitchFamily="34" charset="-120"/>
              </a:rPr>
              <a:t>Свойства площади
</a:t>
            </a:r>
            <a:endParaRPr lang="en-US" sz="3400" dirty="0"/>
          </a:p>
        </p:txBody>
      </p:sp>
      <p:sp>
        <p:nvSpPr>
          <p:cNvPr id="6" name="Text 1"/>
          <p:cNvSpPr txBox="1"/>
          <p:nvPr/>
        </p:nvSpPr>
        <p:spPr>
          <a:xfrm>
            <a:off x="180000" y="4798800"/>
            <a:ext cx="2167500" cy="1647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endParaRPr lang="en-US" sz="1000" dirty="0"/>
          </a:p>
        </p:txBody>
      </p:sp>
      <p:sp>
        <p:nvSpPr>
          <p:cNvPr id="7" name="Text 2"/>
          <p:cNvSpPr txBox="1"/>
          <p:nvPr/>
        </p:nvSpPr>
        <p:spPr>
          <a:xfrm>
            <a:off x="180000" y="1883775"/>
            <a:ext cx="4082100" cy="11373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Узнаем, как фигуры занимают место на листе.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20225" y="914904"/>
            <a:ext cx="3706800" cy="365974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401275"/>
            <a:ext cx="4596000" cy="8880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Площадь вокруг нас
</a:t>
            </a:r>
            <a:endParaRPr lang="en-US" sz="3000" dirty="0"/>
          </a:p>
        </p:txBody>
      </p:sp>
      <p:sp>
        <p:nvSpPr>
          <p:cNvPr id="7" name="Text 1"/>
          <p:cNvSpPr txBox="1"/>
          <p:nvPr/>
        </p:nvSpPr>
        <p:spPr>
          <a:xfrm>
            <a:off x="180000" y="1729950"/>
            <a:ext cx="4158900" cy="1137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Площадь встречается каждый день: на парте, в тетради, на доске и даже на обложке. Она помогает быстро сравнивать размеры без сложных формул, только по рисунку и клеточкам.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401275"/>
            <a:ext cx="6631800" cy="691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Что такое площадь фигуры
</a:t>
            </a:r>
            <a:endParaRPr lang="en-US" sz="2800" dirty="0"/>
          </a:p>
        </p:txBody>
      </p:sp>
      <p:sp>
        <p:nvSpPr>
          <p:cNvPr id="7" name="Text 1"/>
          <p:cNvSpPr txBox="1"/>
          <p:nvPr/>
        </p:nvSpPr>
        <p:spPr>
          <a:xfrm>
            <a:off x="180000" y="1354725"/>
            <a:ext cx="29664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Площадь показывает, сколько места занимает фигура на плоскости. Чем больше внутренняя часть, тем больше её площадь, даже если контур выглядит очень по-разному.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3</a:t>
            </a:r>
            <a:endParaRPr lang="en-US" sz="800" dirty="0"/>
          </a:p>
        </p:txBody>
      </p:sp>
      <p:sp>
        <p:nvSpPr>
          <p:cNvPr id="9" name="Text 3"/>
          <p:cNvSpPr txBox="1"/>
          <p:nvPr/>
        </p:nvSpPr>
        <p:spPr>
          <a:xfrm>
            <a:off x="1666350" y="2512150"/>
            <a:ext cx="29664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Одинаковые по форме фигуры могут занимать разное место, а разные по виду — одинаковое. Поэтому площадь нельзя угадывать только на глаз, лучше сравнивать аккуратно.
</a:t>
            </a:r>
            <a:endParaRPr lang="en-US" sz="1200" dirty="0"/>
          </a:p>
        </p:txBody>
      </p:sp>
      <p:sp>
        <p:nvSpPr>
          <p:cNvPr id="10" name="Text 4"/>
          <p:cNvSpPr txBox="1"/>
          <p:nvPr/>
        </p:nvSpPr>
        <p:spPr>
          <a:xfrm>
            <a:off x="3146400" y="3669600"/>
            <a:ext cx="29664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В математике площадь часто обозначают буквой S. Для младших школьников самые понятные способы — наложение фигур и подсчёт клеток на бумаге.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21197" y="808175"/>
            <a:ext cx="3704855" cy="3767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401275"/>
            <a:ext cx="6025800" cy="8880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Считаем на клетчатой бумаге
</a:t>
            </a:r>
            <a:endParaRPr lang="en-US" sz="3000" dirty="0"/>
          </a:p>
        </p:txBody>
      </p:sp>
      <p:sp>
        <p:nvSpPr>
          <p:cNvPr id="8"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4</a:t>
            </a:r>
            <a:endParaRPr lang="en-US" sz="800" dirty="0"/>
          </a:p>
        </p:txBody>
      </p:sp>
      <p:sp>
        <p:nvSpPr>
          <p:cNvPr id="9" name="Text 2"/>
          <p:cNvSpPr txBox="1"/>
          <p:nvPr/>
        </p:nvSpPr>
        <p:spPr>
          <a:xfrm>
            <a:off x="180000" y="1631575"/>
            <a:ext cx="3803100" cy="9129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Целые клетки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Если фигура закрывает целые клетки, их просто считают по одной. Так площадь получается быстро и понятно, без длинных вычислений и лишних догадок.
</a:t>
            </a:r>
            <a:endParaRPr lang="en-US" sz="1200" dirty="0"/>
          </a:p>
        </p:txBody>
      </p:sp>
      <p:sp>
        <p:nvSpPr>
          <p:cNvPr id="10" name="Text 3"/>
          <p:cNvSpPr txBox="1"/>
          <p:nvPr/>
        </p:nvSpPr>
        <p:spPr>
          <a:xfrm>
            <a:off x="180000" y="2760025"/>
            <a:ext cx="3803100" cy="9129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Половинки клеток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Если встречаются половинки, их можно соединять попарно. Две половинки дают одну целую клетку, и тогда площадь удобно записать точнее.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38525" y="1225025"/>
            <a:ext cx="4225500" cy="1365000"/>
          </a:xfrm>
          <a:prstGeom prst="rect">
            <a:avLst/>
          </a:prstGeom>
          <a:noFill/>
          <a:ln/>
        </p:spPr>
        <p:txBody>
          <a:bodyPr wrap="square" lIns="0" tIns="0" rIns="0" bIns="0" rtlCol="0" anchor="ctr"/>
          <a:lstStyle/>
          <a:p>
            <a:pPr algn="ctr" indent="0" marL="0">
              <a:lnSpc>
                <a:spcPct val="90000"/>
              </a:lnSpc>
              <a:buNone/>
            </a:pPr>
            <a:r>
              <a:rPr lang="en-US" sz="9600" b="1" dirty="0">
                <a:solidFill>
                  <a:srgbClr val="FFFFFF"/>
                </a:solidFill>
                <a:latin typeface="Arial" pitchFamily="34" charset="0"/>
                <a:ea typeface="Arial" pitchFamily="34" charset="-122"/>
                <a:cs typeface="Arial" pitchFamily="34" charset="-120"/>
              </a:rPr>
              <a:t>1
</a:t>
            </a:r>
            <a:endParaRPr lang="en-US" sz="9600" dirty="0"/>
          </a:p>
        </p:txBody>
      </p:sp>
      <p:sp>
        <p:nvSpPr>
          <p:cNvPr id="6" name="Text 1"/>
          <p:cNvSpPr txBox="1"/>
          <p:nvPr/>
        </p:nvSpPr>
        <p:spPr>
          <a:xfrm>
            <a:off x="180000" y="2066350"/>
            <a:ext cx="3317400" cy="10107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Площадь всегда записывают с квадратной единицей. Это показывает, что мы считаем не длину, а именно место внутри фигуры.
</a:t>
            </a:r>
            <a:endParaRPr lang="en-US" sz="1200" dirty="0"/>
          </a:p>
        </p:txBody>
      </p:sp>
      <p:sp>
        <p:nvSpPr>
          <p:cNvPr id="7"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5</a:t>
            </a:r>
            <a:endParaRPr lang="en-US" sz="800" dirty="0"/>
          </a:p>
        </p:txBody>
      </p:sp>
      <p:sp>
        <p:nvSpPr>
          <p:cNvPr id="8" name="Text 3"/>
          <p:cNvSpPr txBox="1"/>
          <p:nvPr/>
        </p:nvSpPr>
        <p:spPr>
          <a:xfrm>
            <a:off x="180000" y="3802400"/>
            <a:ext cx="3453900" cy="228300"/>
          </a:xfrm>
          <a:prstGeom prst="rect">
            <a:avLst/>
          </a:prstGeom>
          <a:noFill/>
          <a:ln/>
        </p:spPr>
        <p:txBody>
          <a:bodyPr wrap="square" lIns="0" tIns="0" rIns="0" bIns="0" rtlCol="0" anchor="t"/>
          <a:lstStyle/>
          <a:p>
            <a:pPr algn="l" indent="0" marL="0">
              <a:lnSpc>
                <a:spcPct val="115000"/>
              </a:lnSpc>
              <a:buNone/>
            </a:pPr>
            <a:r>
              <a:rPr lang="en-US" sz="1000" i="1" dirty="0">
                <a:solidFill>
                  <a:srgbClr val="FFFFFF"/>
                </a:solidFill>
                <a:latin typeface="Arial" pitchFamily="34" charset="0"/>
                <a:ea typeface="Arial" pitchFamily="34" charset="-122"/>
                <a:cs typeface="Arial" pitchFamily="34" charset="-120"/>
              </a:rPr>
              <a:t>Учебный пример по теме «Свойства площади»
</a:t>
            </a:r>
            <a:endParaRPr lang="en-US" sz="1000" dirty="0"/>
          </a:p>
        </p:txBody>
      </p:sp>
      <p:sp>
        <p:nvSpPr>
          <p:cNvPr id="9" name="Text 4"/>
          <p:cNvSpPr txBox="1"/>
          <p:nvPr/>
        </p:nvSpPr>
        <p:spPr>
          <a:xfrm>
            <a:off x="5069425" y="2691751"/>
            <a:ext cx="3563700" cy="1255800"/>
          </a:xfrm>
          <a:prstGeom prst="rect">
            <a:avLst/>
          </a:prstGeom>
          <a:noFill/>
          <a:ln/>
        </p:spPr>
        <p:txBody>
          <a:bodyPr wrap="square" lIns="0" tIns="0" rIns="0" bIns="0" rtlCol="0" anchor="t"/>
          <a:lstStyle/>
          <a:p>
            <a:pPr algn="ctr" indent="0" marL="0">
              <a:lnSpc>
                <a:spcPct val="90000"/>
              </a:lnSpc>
              <a:buNone/>
            </a:pPr>
            <a:r>
              <a:rPr lang="en-US" sz="2745" b="1" dirty="0">
                <a:solidFill>
                  <a:srgbClr val="FFFFFF"/>
                </a:solidFill>
                <a:latin typeface="Arial" pitchFamily="34" charset="0"/>
                <a:ea typeface="Arial" pitchFamily="34" charset="-122"/>
                <a:cs typeface="Arial" pitchFamily="34" charset="-120"/>
              </a:rPr>
              <a:t>клетка — самая простая единица площади для второго класса.
</a:t>
            </a:r>
            <a:endParaRPr lang="en-US" sz="2745"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362775"/>
            <a:ext cx="66993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сравнивают площади фигур
</a:t>
            </a:r>
            <a:endParaRPr lang="en-US" sz="2800" dirty="0"/>
          </a:p>
        </p:txBody>
      </p:sp>
      <p:sp>
        <p:nvSpPr>
          <p:cNvPr id="7" name="Text 1"/>
          <p:cNvSpPr txBox="1"/>
          <p:nvPr/>
        </p:nvSpPr>
        <p:spPr>
          <a:xfrm>
            <a:off x="2980188" y="1401975"/>
            <a:ext cx="37263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Если фигуры закрывают одинаковое число клеток, их площади равны. Так можно сравнивать даже очень разные рисунки, не перепутывая их форму и размер.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6</a:t>
            </a:r>
            <a:endParaRPr lang="en-US" sz="800" dirty="0"/>
          </a:p>
        </p:txBody>
      </p:sp>
      <p:sp>
        <p:nvSpPr>
          <p:cNvPr id="9" name="Text 3"/>
          <p:cNvSpPr txBox="1"/>
          <p:nvPr/>
        </p:nvSpPr>
        <p:spPr>
          <a:xfrm>
            <a:off x="2980188" y="2564650"/>
            <a:ext cx="37263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Если одна фигура занимает больше клеток, её площадь больше. Этот способ особенно удобен, когда фигуры неровные или похожи на мозаики.
</a:t>
            </a:r>
            <a:endParaRPr lang="en-US" sz="1200" dirty="0"/>
          </a:p>
        </p:txBody>
      </p:sp>
      <p:sp>
        <p:nvSpPr>
          <p:cNvPr id="10" name="Text 4"/>
          <p:cNvSpPr txBox="1"/>
          <p:nvPr/>
        </p:nvSpPr>
        <p:spPr>
          <a:xfrm>
            <a:off x="2980188" y="3727325"/>
            <a:ext cx="37263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Сравнение по клеткам помогает не спутать площадь с длиной стороны или периметром. Это важная привычка для аккуратного решения задач.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18760" y="1561900"/>
            <a:ext cx="7906481" cy="3101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8784000" cy="441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найти площадь по клеткам
</a:t>
            </a:r>
            <a:endParaRPr lang="en-US" sz="2800" dirty="0"/>
          </a:p>
        </p:txBody>
      </p:sp>
      <p:sp>
        <p:nvSpPr>
          <p:cNvPr id="7"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7</a:t>
            </a:r>
            <a:endParaRPr lang="en-US" sz="800" dirty="0"/>
          </a:p>
        </p:txBody>
      </p:sp>
      <p:sp>
        <p:nvSpPr>
          <p:cNvPr id="8" name="Text 2"/>
          <p:cNvSpPr txBox="1"/>
          <p:nvPr/>
        </p:nvSpPr>
        <p:spPr>
          <a:xfrm>
            <a:off x="180000" y="696900"/>
            <a:ext cx="8716500" cy="255600"/>
          </a:xfrm>
          <a:prstGeom prst="rect">
            <a:avLst/>
          </a:prstGeom>
          <a:noFill/>
          <a:ln/>
        </p:spPr>
        <p:txBody>
          <a:bodyPr wrap="square" lIns="0" tIns="0" rIns="0" bIns="0" rtlCol="0" anchor="t"/>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Последовательность действий для фигур на клетчатой бумаге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362775"/>
            <a:ext cx="66993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Площадь прямоугольника
</a:t>
            </a:r>
            <a:endParaRPr lang="en-US" sz="2800" dirty="0"/>
          </a:p>
        </p:txBody>
      </p:sp>
      <p:sp>
        <p:nvSpPr>
          <p:cNvPr id="6" name="Text 1"/>
          <p:cNvSpPr txBox="1"/>
          <p:nvPr/>
        </p:nvSpPr>
        <p:spPr>
          <a:xfrm>
            <a:off x="180000" y="1827929"/>
            <a:ext cx="1705800" cy="20415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Прямоугольник удобно считать по рядам: в каждом ряду одинаковое число клеток. Это делает задачу понятной и очень похожей на аккуратный счёт игрушек в коробке.
</a:t>
            </a:r>
            <a:endParaRPr lang="en-US" sz="1100" dirty="0"/>
          </a:p>
        </p:txBody>
      </p:sp>
      <p:sp>
        <p:nvSpPr>
          <p:cNvPr id="7"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8" name="Text 3"/>
          <p:cNvSpPr txBox="1"/>
          <p:nvPr/>
        </p:nvSpPr>
        <p:spPr>
          <a:xfrm>
            <a:off x="2133100" y="1827929"/>
            <a:ext cx="1705800" cy="20415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Если в одном ряду 4 клетки, а рядов 3, можно увидеть 3 одинаковые группы. Их складывают или считают как повторяющееся сложение.
</a:t>
            </a:r>
            <a:endParaRPr lang="en-US" sz="1100" dirty="0"/>
          </a:p>
        </p:txBody>
      </p:sp>
      <p:sp>
        <p:nvSpPr>
          <p:cNvPr id="9" name="Text 4"/>
          <p:cNvSpPr txBox="1"/>
          <p:nvPr/>
        </p:nvSpPr>
        <p:spPr>
          <a:xfrm>
            <a:off x="4086200" y="1827929"/>
            <a:ext cx="1705800" cy="20415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Такой пример помогает понять, почему площадь можно находить не только счётом по одной клетке, но и более удобным способом.
</a:t>
            </a:r>
            <a:endParaRPr lang="en-US" sz="1100" dirty="0"/>
          </a:p>
        </p:txBody>
      </p:sp>
      <p:sp>
        <p:nvSpPr>
          <p:cNvPr id="10" name="Text 5"/>
          <p:cNvSpPr txBox="1"/>
          <p:nvPr/>
        </p:nvSpPr>
        <p:spPr>
          <a:xfrm>
            <a:off x="6039300" y="1827929"/>
            <a:ext cx="1705800" cy="20415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Прямоугольник часто становится первой фигурой, на которой дети замечают связь площади и умножения.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38525" y="1225025"/>
            <a:ext cx="4225500" cy="1365000"/>
          </a:xfrm>
          <a:prstGeom prst="rect">
            <a:avLst/>
          </a:prstGeom>
          <a:noFill/>
          <a:ln/>
        </p:spPr>
        <p:txBody>
          <a:bodyPr wrap="square" lIns="0" tIns="0" rIns="0" bIns="0" rtlCol="0" anchor="ctr"/>
          <a:lstStyle/>
          <a:p>
            <a:pPr algn="ctr" indent="0" marL="0">
              <a:lnSpc>
                <a:spcPct val="90000"/>
              </a:lnSpc>
              <a:buNone/>
            </a:pPr>
            <a:r>
              <a:rPr lang="en-US" sz="9600" b="1" dirty="0">
                <a:solidFill>
                  <a:srgbClr val="FFFFFF"/>
                </a:solidFill>
                <a:latin typeface="Arial" pitchFamily="34" charset="0"/>
                <a:ea typeface="Arial" pitchFamily="34" charset="-122"/>
                <a:cs typeface="Arial" pitchFamily="34" charset="-120"/>
              </a:rPr>
              <a:t>25
</a:t>
            </a:r>
            <a:endParaRPr lang="en-US" sz="9600" dirty="0"/>
          </a:p>
        </p:txBody>
      </p:sp>
      <p:sp>
        <p:nvSpPr>
          <p:cNvPr id="6" name="Text 1"/>
          <p:cNvSpPr txBox="1"/>
          <p:nvPr/>
        </p:nvSpPr>
        <p:spPr>
          <a:xfrm>
            <a:off x="180000" y="2066350"/>
            <a:ext cx="3317400" cy="10107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У квадрата все стороны равны, поэтому ряды и столбцы получаются одинаковыми. Считать такую фигуру удобно и почти приятно.
</a:t>
            </a:r>
            <a:endParaRPr lang="en-US" sz="1200" dirty="0"/>
          </a:p>
        </p:txBody>
      </p:sp>
      <p:sp>
        <p:nvSpPr>
          <p:cNvPr id="7"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9</a:t>
            </a:r>
            <a:endParaRPr lang="en-US" sz="800" dirty="0"/>
          </a:p>
        </p:txBody>
      </p:sp>
      <p:sp>
        <p:nvSpPr>
          <p:cNvPr id="8" name="Text 3"/>
          <p:cNvSpPr txBox="1"/>
          <p:nvPr/>
        </p:nvSpPr>
        <p:spPr>
          <a:xfrm>
            <a:off x="180000" y="3802400"/>
            <a:ext cx="3453900" cy="228300"/>
          </a:xfrm>
          <a:prstGeom prst="rect">
            <a:avLst/>
          </a:prstGeom>
          <a:noFill/>
          <a:ln/>
        </p:spPr>
        <p:txBody>
          <a:bodyPr wrap="square" lIns="0" tIns="0" rIns="0" bIns="0" rtlCol="0" anchor="t"/>
          <a:lstStyle/>
          <a:p>
            <a:pPr algn="l" indent="0" marL="0">
              <a:lnSpc>
                <a:spcPct val="115000"/>
              </a:lnSpc>
              <a:buNone/>
            </a:pPr>
            <a:r>
              <a:rPr lang="en-US" sz="1000" i="1" dirty="0">
                <a:solidFill>
                  <a:srgbClr val="FFFFFF"/>
                </a:solidFill>
                <a:latin typeface="Arial" pitchFamily="34" charset="0"/>
                <a:ea typeface="Arial" pitchFamily="34" charset="-122"/>
                <a:cs typeface="Arial" pitchFamily="34" charset="-120"/>
              </a:rPr>
              <a:t>Подсчёт по клетчатой модели квадрата 5×5
</a:t>
            </a:r>
            <a:endParaRPr lang="en-US" sz="1000" dirty="0"/>
          </a:p>
        </p:txBody>
      </p:sp>
      <p:sp>
        <p:nvSpPr>
          <p:cNvPr id="9" name="Text 4"/>
          <p:cNvSpPr txBox="1"/>
          <p:nvPr/>
        </p:nvSpPr>
        <p:spPr>
          <a:xfrm>
            <a:off x="5069425" y="2691751"/>
            <a:ext cx="3563700" cy="1255800"/>
          </a:xfrm>
          <a:prstGeom prst="rect">
            <a:avLst/>
          </a:prstGeom>
          <a:noFill/>
          <a:ln/>
        </p:spPr>
        <p:txBody>
          <a:bodyPr wrap="square" lIns="0" tIns="0" rIns="0" bIns="0" rtlCol="0" anchor="t"/>
          <a:lstStyle/>
          <a:p>
            <a:pPr algn="ctr" indent="0" marL="0">
              <a:lnSpc>
                <a:spcPct val="90000"/>
              </a:lnSpc>
              <a:buNone/>
            </a:pPr>
            <a:r>
              <a:rPr lang="en-US" sz="2800" b="1" dirty="0">
                <a:solidFill>
                  <a:srgbClr val="FFFFFF"/>
                </a:solidFill>
                <a:latin typeface="Arial" pitchFamily="34" charset="0"/>
                <a:ea typeface="Arial" pitchFamily="34" charset="-122"/>
                <a:cs typeface="Arial" pitchFamily="34" charset="-120"/>
              </a:rPr>
              <a:t>клеток будет у квадрата со стороной 5 клеток.
</a:t>
            </a:r>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362775"/>
            <a:ext cx="6699300" cy="618600"/>
          </a:xfrm>
          <a:prstGeom prst="rect">
            <a:avLst/>
          </a:prstGeom>
          <a:noFill/>
          <a:ln/>
        </p:spPr>
        <p:txBody>
          <a:bodyPr wrap="square" lIns="0" tIns="0" rIns="0" bIns="0" rtlCol="0" anchor="t"/>
          <a:lstStyle/>
          <a:p>
            <a:pPr algn="l" indent="0" marL="0">
              <a:lnSpc>
                <a:spcPct val="90000"/>
              </a:lnSpc>
              <a:buNone/>
            </a:pPr>
            <a:r>
              <a:rPr lang="en-US" sz="2704" b="1" dirty="0">
                <a:solidFill>
                  <a:srgbClr val="FFFFFF"/>
                </a:solidFill>
                <a:latin typeface="Arial" pitchFamily="34" charset="0"/>
                <a:ea typeface="Arial" pitchFamily="34" charset="-122"/>
                <a:cs typeface="Arial" pitchFamily="34" charset="-120"/>
              </a:rPr>
              <a:t>Почему поворот фигуры не меняет площадь
</a:t>
            </a:r>
            <a:endParaRPr lang="en-US" sz="2704" dirty="0"/>
          </a:p>
        </p:txBody>
      </p:sp>
      <p:sp>
        <p:nvSpPr>
          <p:cNvPr id="7" name="Text 1"/>
          <p:cNvSpPr txBox="1"/>
          <p:nvPr/>
        </p:nvSpPr>
        <p:spPr>
          <a:xfrm>
            <a:off x="180000" y="1356600"/>
            <a:ext cx="2235900" cy="19338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Если повернуть фигуру, она может выглядеть совсем иначе, но внутри у неё остаётся столько же места. Площадь от этого не прибавляется и не убавляется.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10</a:t>
            </a:r>
            <a:endParaRPr lang="en-US" sz="800" dirty="0"/>
          </a:p>
        </p:txBody>
      </p:sp>
      <p:sp>
        <p:nvSpPr>
          <p:cNvPr id="9" name="Text 3"/>
          <p:cNvSpPr txBox="1"/>
          <p:nvPr/>
        </p:nvSpPr>
        <p:spPr>
          <a:xfrm>
            <a:off x="2738737" y="1356600"/>
            <a:ext cx="2235900" cy="19338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То же самое происходит, если фигуру просто передвинуть по листу. Она меняет положение, но не становится больше или меньше.
</a:t>
            </a:r>
            <a:endParaRPr lang="en-US" sz="1200" dirty="0"/>
          </a:p>
        </p:txBody>
      </p:sp>
      <p:sp>
        <p:nvSpPr>
          <p:cNvPr id="10" name="Text 4"/>
          <p:cNvSpPr txBox="1"/>
          <p:nvPr/>
        </p:nvSpPr>
        <p:spPr>
          <a:xfrm>
            <a:off x="5297475" y="1356600"/>
            <a:ext cx="2235900" cy="19338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Это свойство помогает понять: площадь зависит не от наклона или места на странице, а от того, сколько поверхности занимает фигура.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82450" y="987023"/>
            <a:ext cx="3512700" cy="2078805"/>
          </a:xfrm>
          <a:prstGeom prst="rect">
            <a:avLst/>
          </a:prstGeom>
        </p:spPr>
      </p:pic>
      <p:pic>
        <p:nvPicPr>
          <p:cNvPr id="4" name="Image 2" descr="preencoded.png">    </p:cNvPr>
          <p:cNvPicPr>
            <a:picLocks noChangeAspect="1"/>
          </p:cNvPicPr>
          <p:nvPr/>
        </p:nvPicPr>
        <p:blipFill>
          <a:blip r:embed="rId3"/>
          <a:stretch>
            <a:fillRect/>
          </a:stretch>
        </p:blipFill>
        <p:spPr>
          <a:xfrm>
            <a:off x="4565200" y="1009034"/>
            <a:ext cx="3880200" cy="203483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694188" y="3126350"/>
            <a:ext cx="1889100" cy="1085100"/>
          </a:xfrm>
          <a:prstGeom prst="rect">
            <a:avLst/>
          </a:prstGeom>
          <a:noFill/>
          <a:ln/>
        </p:spPr>
        <p:txBody>
          <a:bodyPr wrap="square" lIns="0" tIns="0" rIns="0" bIns="0" rtlCol="0" anchor="t"/>
          <a:lstStyle/>
          <a:p>
            <a:pPr algn="l" indent="0" marL="0">
              <a:lnSpc>
                <a:spcPct val="115000"/>
              </a:lnSpc>
              <a:buNone/>
            </a:pPr>
            <a:r>
              <a:rPr lang="en-US" sz="840" b="1" dirty="0">
                <a:solidFill>
                  <a:srgbClr val="FFFFFF"/>
                </a:solidFill>
                <a:latin typeface="Arial" pitchFamily="34" charset="0"/>
                <a:ea typeface="Arial" pitchFamily="34" charset="-122"/>
                <a:cs typeface="Arial" pitchFamily="34" charset="-120"/>
              </a:rPr>
              <a:t>Два прямоугольника — одна площадь
</a:t>
            </a:r>
            <a:pPr algn="l" indent="0" marL="0">
              <a:lnSpc>
                <a:spcPct val="115000"/>
              </a:lnSpc>
              <a:buNone/>
            </a:pPr>
            <a:r>
              <a:rPr lang="en-US" sz="77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70" dirty="0">
                <a:solidFill>
                  <a:srgbClr val="FFFFFF"/>
                </a:solidFill>
                <a:latin typeface="Arial" pitchFamily="34" charset="0"/>
                <a:ea typeface="Arial" pitchFamily="34" charset="-122"/>
                <a:cs typeface="Arial" pitchFamily="34" charset="-120"/>
              </a:rPr>
              <a:t>На клетчатом поле один прямоугольник может тянуться в длину, а другой — быть почти квадратным. Но если оба занимают одинаковое число клеток, их площади равны. Визуально они разные, а по площади — настоящие «близнецы».
</a:t>
            </a:r>
            <a:endParaRPr lang="en-US" sz="840" dirty="0"/>
          </a:p>
        </p:txBody>
      </p:sp>
      <p:sp>
        <p:nvSpPr>
          <p:cNvPr id="9" name="Text 1"/>
          <p:cNvSpPr txBox="1"/>
          <p:nvPr/>
        </p:nvSpPr>
        <p:spPr>
          <a:xfrm>
            <a:off x="5599238" y="3126350"/>
            <a:ext cx="1889100" cy="1085100"/>
          </a:xfrm>
          <a:prstGeom prst="rect">
            <a:avLst/>
          </a:prstGeom>
          <a:noFill/>
          <a:ln/>
        </p:spPr>
        <p:txBody>
          <a:bodyPr wrap="square" lIns="0" tIns="0" rIns="0" bIns="0" rtlCol="0" anchor="t"/>
          <a:lstStyle/>
          <a:p>
            <a:pPr algn="l" indent="0" marL="0">
              <a:lnSpc>
                <a:spcPct val="115000"/>
              </a:lnSpc>
              <a:buNone/>
            </a:pPr>
            <a:r>
              <a:rPr lang="en-US" sz="837" b="1" dirty="0">
                <a:solidFill>
                  <a:srgbClr val="FFFFFF"/>
                </a:solidFill>
                <a:latin typeface="Arial" pitchFamily="34" charset="0"/>
                <a:ea typeface="Arial" pitchFamily="34" charset="-122"/>
                <a:cs typeface="Arial" pitchFamily="34" charset="-120"/>
              </a:rPr>
              <a:t>Фигура может быть узкой или широкой
</a:t>
            </a:r>
            <a:pPr algn="l" indent="0" marL="0">
              <a:lnSpc>
                <a:spcPct val="115000"/>
              </a:lnSpc>
              <a:buNone/>
            </a:pPr>
            <a:r>
              <a:rPr lang="en-US" sz="76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67" dirty="0">
                <a:solidFill>
                  <a:srgbClr val="FFFFFF"/>
                </a:solidFill>
                <a:latin typeface="Arial" pitchFamily="34" charset="0"/>
                <a:ea typeface="Arial" pitchFamily="34" charset="-122"/>
                <a:cs typeface="Arial" pitchFamily="34" charset="-120"/>
              </a:rPr>
              <a:t>Иногда длинная и узкая фигура выглядит «больше», чем короткая и широкая. На самом деле решает не внешний вид, а количество клеток внутри. Поэтому рисунки с одинаковой площадью удобно сравнивать именно на клетчатой бумаге.
</a:t>
            </a:r>
            <a:endParaRPr lang="en-US" sz="837" dirty="0"/>
          </a:p>
        </p:txBody>
      </p:sp>
      <p:sp>
        <p:nvSpPr>
          <p:cNvPr id="10" name="Text 2"/>
          <p:cNvSpPr txBox="1"/>
          <p:nvPr/>
        </p:nvSpPr>
        <p:spPr>
          <a:xfrm>
            <a:off x="1996850" y="362775"/>
            <a:ext cx="5954100" cy="618600"/>
          </a:xfrm>
          <a:prstGeom prst="rect">
            <a:avLst/>
          </a:prstGeom>
          <a:noFill/>
          <a:ln/>
        </p:spPr>
        <p:txBody>
          <a:bodyPr wrap="square" lIns="0" tIns="0" rIns="0" bIns="0" rtlCol="0" anchor="t"/>
          <a:lstStyle/>
          <a:p>
            <a:pPr algn="l" indent="0" marL="0">
              <a:lnSpc>
                <a:spcPct val="90000"/>
              </a:lnSpc>
              <a:buNone/>
            </a:pPr>
            <a:r>
              <a:rPr lang="en-US" sz="2704" b="1" dirty="0">
                <a:solidFill>
                  <a:srgbClr val="FFFFFF"/>
                </a:solidFill>
                <a:latin typeface="Arial" pitchFamily="34" charset="0"/>
                <a:ea typeface="Arial" pitchFamily="34" charset="-122"/>
                <a:cs typeface="Arial" pitchFamily="34" charset="-120"/>
              </a:rPr>
              <a:t>Когда форма меняется, а площадь остаётся той же
</a:t>
            </a:r>
            <a:endParaRPr lang="en-US" sz="2704" dirty="0"/>
          </a:p>
        </p:txBody>
      </p:sp>
      <p:sp>
        <p:nvSpPr>
          <p:cNvPr id="11" name="Text 3"/>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362775"/>
            <a:ext cx="69204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найти площадь составной фигуры
</a:t>
            </a:r>
            <a:endParaRPr lang="en-US" sz="2800"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12</a:t>
            </a:r>
            <a:endParaRPr lang="en-US" sz="800" dirty="0"/>
          </a:p>
        </p:txBody>
      </p:sp>
      <p:sp>
        <p:nvSpPr>
          <p:cNvPr id="10" name="Text 2"/>
          <p:cNvSpPr txBox="1"/>
          <p:nvPr/>
        </p:nvSpPr>
        <p:spPr>
          <a:xfrm>
            <a:off x="714200" y="1638567"/>
            <a:ext cx="1889100" cy="1085100"/>
          </a:xfrm>
          <a:prstGeom prst="rect">
            <a:avLst/>
          </a:prstGeom>
          <a:noFill/>
          <a:ln/>
        </p:spPr>
        <p:txBody>
          <a:bodyPr wrap="square" lIns="0" tIns="0" rIns="0" bIns="0" rtlCol="0" anchor="t"/>
          <a:lstStyle/>
          <a:p>
            <a:pPr algn="l" indent="0" marL="0">
              <a:lnSpc>
                <a:spcPct val="115000"/>
              </a:lnSpc>
              <a:buNone/>
            </a:pPr>
            <a:r>
              <a:rPr lang="en-US" sz="1143" b="1" dirty="0">
                <a:solidFill>
                  <a:srgbClr val="FFFFFF"/>
                </a:solidFill>
                <a:latin typeface="Arial" pitchFamily="34" charset="0"/>
                <a:ea typeface="Arial" pitchFamily="34" charset="-122"/>
                <a:cs typeface="Arial" pitchFamily="34" charset="-120"/>
              </a:rPr>
              <a:t>Сначала выделяем части
</a:t>
            </a:r>
            <a:pPr algn="l" indent="0" marL="0">
              <a:lnSpc>
                <a:spcPct val="115000"/>
              </a:lnSpc>
              <a:buNone/>
            </a:pPr>
            <a:r>
              <a:rPr lang="en-US" sz="104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47" dirty="0">
                <a:solidFill>
                  <a:srgbClr val="FFFFFF"/>
                </a:solidFill>
                <a:latin typeface="Arial" pitchFamily="34" charset="0"/>
                <a:ea typeface="Arial" pitchFamily="34" charset="-122"/>
                <a:cs typeface="Arial" pitchFamily="34" charset="-120"/>
              </a:rPr>
              <a:t>Рассматриваем фигуру и замечаем, из каких простых частей она состоит: прямоугольников, ступенек или маленьких блоков.
</a:t>
            </a:r>
            <a:endParaRPr lang="en-US" sz="1143" dirty="0"/>
          </a:p>
        </p:txBody>
      </p:sp>
      <p:sp>
        <p:nvSpPr>
          <p:cNvPr id="11" name="Text 3"/>
          <p:cNvSpPr txBox="1"/>
          <p:nvPr/>
        </p:nvSpPr>
        <p:spPr>
          <a:xfrm>
            <a:off x="3560200" y="1805092"/>
            <a:ext cx="1889100" cy="1085100"/>
          </a:xfrm>
          <a:prstGeom prst="rect">
            <a:avLst/>
          </a:prstGeom>
          <a:noFill/>
          <a:ln/>
        </p:spPr>
        <p:txBody>
          <a:bodyPr wrap="square" lIns="0" tIns="0" rIns="0" bIns="0" rtlCol="0" anchor="t"/>
          <a:lstStyle/>
          <a:p>
            <a:pPr algn="l" indent="0" marL="0">
              <a:lnSpc>
                <a:spcPct val="115000"/>
              </a:lnSpc>
              <a:buNone/>
            </a:pPr>
            <a:r>
              <a:rPr lang="en-US" sz="1129" b="1" dirty="0">
                <a:solidFill>
                  <a:srgbClr val="FFFFFF"/>
                </a:solidFill>
                <a:latin typeface="Arial" pitchFamily="34" charset="0"/>
                <a:ea typeface="Arial" pitchFamily="34" charset="-122"/>
                <a:cs typeface="Arial" pitchFamily="34" charset="-120"/>
              </a:rPr>
              <a:t>Потом считаем каждую часть
</a:t>
            </a:r>
            <a:pPr algn="l" indent="0" marL="0">
              <a:lnSpc>
                <a:spcPct val="115000"/>
              </a:lnSpc>
              <a:buNone/>
            </a:pPr>
            <a:r>
              <a:rPr lang="en-US" sz="103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34" dirty="0">
                <a:solidFill>
                  <a:srgbClr val="FFFFFF"/>
                </a:solidFill>
                <a:latin typeface="Arial" pitchFamily="34" charset="0"/>
                <a:ea typeface="Arial" pitchFamily="34" charset="-122"/>
                <a:cs typeface="Arial" pitchFamily="34" charset="-120"/>
              </a:rPr>
              <a:t>Находим площадь каждой детали отдельно, чтобы ни одна клетка не потерялась и не была посчитана дважды.
</a:t>
            </a:r>
            <a:endParaRPr lang="en-US" sz="1129" dirty="0"/>
          </a:p>
        </p:txBody>
      </p:sp>
      <p:sp>
        <p:nvSpPr>
          <p:cNvPr id="12" name="Text 4"/>
          <p:cNvSpPr txBox="1"/>
          <p:nvPr/>
        </p:nvSpPr>
        <p:spPr>
          <a:xfrm>
            <a:off x="6406200" y="1872517"/>
            <a:ext cx="1889100" cy="1085100"/>
          </a:xfrm>
          <a:prstGeom prst="rect">
            <a:avLst/>
          </a:prstGeom>
          <a:noFill/>
          <a:ln/>
        </p:spPr>
        <p:txBody>
          <a:bodyPr wrap="square" lIns="0" tIns="0" rIns="0" bIns="0" rtlCol="0" anchor="t"/>
          <a:lstStyle/>
          <a:p>
            <a:pPr algn="l" indent="0" marL="0">
              <a:lnSpc>
                <a:spcPct val="115000"/>
              </a:lnSpc>
              <a:buNone/>
            </a:pPr>
            <a:r>
              <a:rPr lang="en-US" sz="1001" b="1" dirty="0">
                <a:solidFill>
                  <a:srgbClr val="FFFFFF"/>
                </a:solidFill>
                <a:latin typeface="Arial" pitchFamily="34" charset="0"/>
                <a:ea typeface="Arial" pitchFamily="34" charset="-122"/>
                <a:cs typeface="Arial" pitchFamily="34" charset="-120"/>
              </a:rPr>
              <a:t>Затем складываем результаты
</a:t>
            </a:r>
            <a:pPr algn="l" indent="0" marL="0">
              <a:lnSpc>
                <a:spcPct val="115000"/>
              </a:lnSpc>
              <a:buNone/>
            </a:pPr>
            <a:r>
              <a:rPr lang="en-US" sz="91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17" dirty="0">
                <a:solidFill>
                  <a:srgbClr val="FFFFFF"/>
                </a:solidFill>
                <a:latin typeface="Arial" pitchFamily="34" charset="0"/>
                <a:ea typeface="Arial" pitchFamily="34" charset="-122"/>
                <a:cs typeface="Arial" pitchFamily="34" charset="-120"/>
              </a:rPr>
              <a:t>Складываем полученные площади и записываем общий ответ с квадратной единицей. Так получается площадь всей фигуры.
</a:t>
            </a:r>
            <a:endParaRPr lang="en-US" sz="1001"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38525" y="1225025"/>
            <a:ext cx="4225500" cy="1365000"/>
          </a:xfrm>
          <a:prstGeom prst="rect">
            <a:avLst/>
          </a:prstGeom>
          <a:noFill/>
          <a:ln/>
        </p:spPr>
        <p:txBody>
          <a:bodyPr wrap="square" lIns="0" tIns="0" rIns="0" bIns="0" rtlCol="0" anchor="ctr"/>
          <a:lstStyle/>
          <a:p>
            <a:pPr algn="ctr" indent="0" marL="0">
              <a:lnSpc>
                <a:spcPct val="90000"/>
              </a:lnSpc>
              <a:buNone/>
            </a:pPr>
            <a:r>
              <a:rPr lang="en-US" sz="9600" b="1" dirty="0">
                <a:solidFill>
                  <a:srgbClr val="FFFFFF"/>
                </a:solidFill>
                <a:latin typeface="Arial" pitchFamily="34" charset="0"/>
                <a:ea typeface="Arial" pitchFamily="34" charset="-122"/>
                <a:cs typeface="Arial" pitchFamily="34" charset="-120"/>
              </a:rPr>
              <a:t>2
</a:t>
            </a:r>
            <a:endParaRPr lang="en-US" sz="9600" dirty="0"/>
          </a:p>
        </p:txBody>
      </p:sp>
      <p:sp>
        <p:nvSpPr>
          <p:cNvPr id="6" name="Text 1"/>
          <p:cNvSpPr txBox="1"/>
          <p:nvPr/>
        </p:nvSpPr>
        <p:spPr>
          <a:xfrm>
            <a:off x="180000" y="2066350"/>
            <a:ext cx="3317400" cy="10107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Если рисунок состоит из целой фигуры и выреза, сначала считают большую часть, а потом вычитают маленькую. Это особенно удобно на клетчатой бумаге.
</a:t>
            </a:r>
            <a:endParaRPr lang="en-US" sz="1200" dirty="0"/>
          </a:p>
        </p:txBody>
      </p:sp>
      <p:sp>
        <p:nvSpPr>
          <p:cNvPr id="7"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13</a:t>
            </a:r>
            <a:endParaRPr lang="en-US" sz="800" dirty="0"/>
          </a:p>
        </p:txBody>
      </p:sp>
      <p:sp>
        <p:nvSpPr>
          <p:cNvPr id="8" name="Text 3"/>
          <p:cNvSpPr txBox="1"/>
          <p:nvPr/>
        </p:nvSpPr>
        <p:spPr>
          <a:xfrm>
            <a:off x="180000" y="3802400"/>
            <a:ext cx="3453900" cy="228300"/>
          </a:xfrm>
          <a:prstGeom prst="rect">
            <a:avLst/>
          </a:prstGeom>
          <a:noFill/>
          <a:ln/>
        </p:spPr>
        <p:txBody>
          <a:bodyPr wrap="square" lIns="0" tIns="0" rIns="0" bIns="0" rtlCol="0" anchor="t"/>
          <a:lstStyle/>
          <a:p>
            <a:pPr algn="l" indent="0" marL="0">
              <a:lnSpc>
                <a:spcPct val="115000"/>
              </a:lnSpc>
              <a:buNone/>
            </a:pPr>
            <a:r>
              <a:rPr lang="en-US" sz="931" i="1" dirty="0">
                <a:solidFill>
                  <a:srgbClr val="FFFFFF"/>
                </a:solidFill>
                <a:latin typeface="Arial" pitchFamily="34" charset="0"/>
                <a:ea typeface="Arial" pitchFamily="34" charset="-122"/>
                <a:cs typeface="Arial" pitchFamily="34" charset="-120"/>
              </a:rPr>
              <a:t>Учебный приём для задач по математике в начальной школе
</a:t>
            </a:r>
            <a:endParaRPr lang="en-US" sz="931" dirty="0"/>
          </a:p>
        </p:txBody>
      </p:sp>
      <p:sp>
        <p:nvSpPr>
          <p:cNvPr id="9" name="Text 4"/>
          <p:cNvSpPr txBox="1"/>
          <p:nvPr/>
        </p:nvSpPr>
        <p:spPr>
          <a:xfrm>
            <a:off x="5069425" y="2691751"/>
            <a:ext cx="3563700" cy="1255800"/>
          </a:xfrm>
          <a:prstGeom prst="rect">
            <a:avLst/>
          </a:prstGeom>
          <a:noFill/>
          <a:ln/>
        </p:spPr>
        <p:txBody>
          <a:bodyPr wrap="square" lIns="0" tIns="0" rIns="0" bIns="0" rtlCol="0" anchor="t"/>
          <a:lstStyle/>
          <a:p>
            <a:pPr algn="ctr" indent="0" marL="0">
              <a:lnSpc>
                <a:spcPct val="90000"/>
              </a:lnSpc>
              <a:buNone/>
            </a:pPr>
            <a:r>
              <a:rPr lang="en-US" sz="2745" b="1" dirty="0">
                <a:solidFill>
                  <a:srgbClr val="FFFFFF"/>
                </a:solidFill>
                <a:latin typeface="Arial" pitchFamily="34" charset="0"/>
                <a:ea typeface="Arial" pitchFamily="34" charset="-122"/>
                <a:cs typeface="Arial" pitchFamily="34" charset="-120"/>
              </a:rPr>
              <a:t>части помогают быстро найти площадь выреза в большой фигуре.
</a:t>
            </a:r>
            <a:endParaRPr lang="en-US" sz="2745"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18760" y="1561900"/>
            <a:ext cx="7906481" cy="3101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8784000" cy="441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проверить ответ на задачу о площади
</a:t>
            </a:r>
            <a:endParaRPr lang="en-US" sz="2800" dirty="0"/>
          </a:p>
        </p:txBody>
      </p:sp>
      <p:sp>
        <p:nvSpPr>
          <p:cNvPr id="7"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14</a:t>
            </a:r>
            <a:endParaRPr lang="en-US" sz="800" dirty="0"/>
          </a:p>
        </p:txBody>
      </p:sp>
      <p:sp>
        <p:nvSpPr>
          <p:cNvPr id="8" name="Text 2"/>
          <p:cNvSpPr txBox="1"/>
          <p:nvPr/>
        </p:nvSpPr>
        <p:spPr>
          <a:xfrm>
            <a:off x="180000" y="696900"/>
            <a:ext cx="8716500" cy="255600"/>
          </a:xfrm>
          <a:prstGeom prst="rect">
            <a:avLst/>
          </a:prstGeom>
          <a:noFill/>
          <a:ln/>
        </p:spPr>
        <p:txBody>
          <a:bodyPr wrap="square" lIns="0" tIns="0" rIns="0" bIns="0" rtlCol="0" anchor="t"/>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Последовательность действий при решении задач на клетчатой бумаге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82450" y="1150058"/>
            <a:ext cx="3512700" cy="2624234"/>
          </a:xfrm>
          <a:prstGeom prst="rect">
            <a:avLst/>
          </a:prstGeom>
        </p:spPr>
      </p:pic>
      <p:pic>
        <p:nvPicPr>
          <p:cNvPr id="4" name="Image 2" descr="preencoded.png">    </p:cNvPr>
          <p:cNvPicPr>
            <a:picLocks noChangeAspect="1"/>
          </p:cNvPicPr>
          <p:nvPr/>
        </p:nvPicPr>
        <p:blipFill>
          <a:blip r:embed="rId3"/>
          <a:stretch>
            <a:fillRect/>
          </a:stretch>
        </p:blipFill>
        <p:spPr>
          <a:xfrm>
            <a:off x="4515575" y="1150678"/>
            <a:ext cx="3512700" cy="2709993"/>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315050" y="3942975"/>
            <a:ext cx="2647500" cy="871200"/>
          </a:xfrm>
          <a:prstGeom prst="rect">
            <a:avLst/>
          </a:prstGeom>
          <a:noFill/>
          <a:ln/>
        </p:spPr>
        <p:txBody>
          <a:bodyPr wrap="square" lIns="0" tIns="0" rIns="0" bIns="0" rtlCol="0" anchor="t"/>
          <a:lstStyle/>
          <a:p>
            <a:pPr algn="l" indent="0" marL="0">
              <a:lnSpc>
                <a:spcPct val="115000"/>
              </a:lnSpc>
              <a:buNone/>
            </a:pPr>
            <a:r>
              <a:rPr lang="en-US" sz="853" b="1" dirty="0">
                <a:solidFill>
                  <a:srgbClr val="FFFFFF"/>
                </a:solidFill>
                <a:latin typeface="Arial" pitchFamily="34" charset="0"/>
                <a:ea typeface="Arial" pitchFamily="34" charset="-122"/>
                <a:cs typeface="Arial" pitchFamily="34" charset="-120"/>
              </a:rPr>
              <a:t>Что больше: тетрадь или книга?
</a:t>
            </a:r>
            <a:pPr algn="l" indent="0" marL="0">
              <a:lnSpc>
                <a:spcPct val="115000"/>
              </a:lnSpc>
              <a:buNone/>
            </a:pPr>
            <a:r>
              <a:rPr lang="en-US" sz="78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82" dirty="0">
                <a:solidFill>
                  <a:srgbClr val="FFFFFF"/>
                </a:solidFill>
                <a:latin typeface="Arial" pitchFamily="34" charset="0"/>
                <a:ea typeface="Arial" pitchFamily="34" charset="-122"/>
                <a:cs typeface="Arial" pitchFamily="34" charset="-120"/>
              </a:rPr>
              <a:t>На парте легко сравнить тетрадь и учебник: одна вещь занимает меньше места, другая — больше. Достаточно посмотреть на поверхность предметов и представить, сколько клеток поместилось бы внутри их границ. Так площадь становится понятной без сложных вычислений.
</a:t>
            </a:r>
            <a:endParaRPr lang="en-US" sz="853" dirty="0"/>
          </a:p>
        </p:txBody>
      </p:sp>
      <p:sp>
        <p:nvSpPr>
          <p:cNvPr id="9" name="Text 1"/>
          <p:cNvSpPr txBox="1"/>
          <p:nvPr/>
        </p:nvSpPr>
        <p:spPr>
          <a:xfrm>
            <a:off x="4948164" y="3959825"/>
            <a:ext cx="2647500" cy="871200"/>
          </a:xfrm>
          <a:prstGeom prst="rect">
            <a:avLst/>
          </a:prstGeom>
          <a:noFill/>
          <a:ln/>
        </p:spPr>
        <p:txBody>
          <a:bodyPr wrap="square" lIns="0" tIns="0" rIns="0" bIns="0" rtlCol="0" anchor="t"/>
          <a:lstStyle/>
          <a:p>
            <a:pPr algn="l" indent="0" marL="0">
              <a:lnSpc>
                <a:spcPct val="115000"/>
              </a:lnSpc>
              <a:buNone/>
            </a:pPr>
            <a:r>
              <a:rPr lang="en-US" sz="872" b="1" dirty="0">
                <a:solidFill>
                  <a:srgbClr val="FFFFFF"/>
                </a:solidFill>
                <a:latin typeface="Arial" pitchFamily="34" charset="0"/>
                <a:ea typeface="Arial" pitchFamily="34" charset="-122"/>
                <a:cs typeface="Arial" pitchFamily="34" charset="-120"/>
              </a:rPr>
              <a:t>Где площадь помогает каждый день
</a:t>
            </a:r>
            <a:pPr algn="l" indent="0" marL="0">
              <a:lnSpc>
                <a:spcPct val="115000"/>
              </a:lnSpc>
              <a:buNone/>
            </a:pPr>
            <a:r>
              <a:rPr lang="en-US" sz="7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99" dirty="0">
                <a:solidFill>
                  <a:srgbClr val="FFFFFF"/>
                </a:solidFill>
                <a:latin typeface="Arial" pitchFamily="34" charset="0"/>
                <a:ea typeface="Arial" pitchFamily="34" charset="-122"/>
                <a:cs typeface="Arial" pitchFamily="34" charset="-120"/>
              </a:rPr>
              <a:t>Дома площадь подсказывает, какой выбрать коврик, обложку или лист бумаги для поделки. В классе по ней можно заметить, что доска занимает больше места, чем пенал, а стол — больше, чем линейка. Математика тут работает почти как внимательный помощник.
</a:t>
            </a:r>
            <a:endParaRPr lang="en-US" sz="872" dirty="0"/>
          </a:p>
        </p:txBody>
      </p:sp>
      <p:sp>
        <p:nvSpPr>
          <p:cNvPr id="10" name="Text 2"/>
          <p:cNvSpPr txBox="1"/>
          <p:nvPr/>
        </p:nvSpPr>
        <p:spPr>
          <a:xfrm>
            <a:off x="180000" y="362775"/>
            <a:ext cx="5954100" cy="618600"/>
          </a:xfrm>
          <a:prstGeom prst="rect">
            <a:avLst/>
          </a:prstGeom>
          <a:noFill/>
          <a:ln/>
        </p:spPr>
        <p:txBody>
          <a:bodyPr wrap="square" lIns="0" tIns="0" rIns="0" bIns="0" rtlCol="0" anchor="t"/>
          <a:lstStyle/>
          <a:p>
            <a:pPr algn="l" indent="0" marL="0">
              <a:lnSpc>
                <a:spcPct val="90000"/>
              </a:lnSpc>
              <a:buNone/>
            </a:pPr>
            <a:r>
              <a:rPr lang="en-US" sz="2704" b="1" dirty="0">
                <a:solidFill>
                  <a:srgbClr val="FFFFFF"/>
                </a:solidFill>
                <a:latin typeface="Arial" pitchFamily="34" charset="0"/>
                <a:ea typeface="Arial" pitchFamily="34" charset="-122"/>
                <a:cs typeface="Arial" pitchFamily="34" charset="-120"/>
              </a:rPr>
              <a:t>Площадь вокруг нас — в классе и дома
</a:t>
            </a:r>
            <a:endParaRPr lang="en-US" sz="2704" dirty="0"/>
          </a:p>
        </p:txBody>
      </p:sp>
      <p:sp>
        <p:nvSpPr>
          <p:cNvPr id="11" name="Text 3"/>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15</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362775"/>
            <a:ext cx="6930000" cy="618600"/>
          </a:xfrm>
          <a:prstGeom prst="rect">
            <a:avLst/>
          </a:prstGeom>
          <a:noFill/>
          <a:ln/>
        </p:spPr>
        <p:txBody>
          <a:bodyPr wrap="square" lIns="0" tIns="0" rIns="0" bIns="0" rtlCol="0" anchor="t"/>
          <a:lstStyle/>
          <a:p>
            <a:pPr algn="l" indent="0" marL="0">
              <a:lnSpc>
                <a:spcPct val="90000"/>
              </a:lnSpc>
              <a:buNone/>
            </a:pPr>
            <a:r>
              <a:rPr lang="en-US" sz="2704" b="1" dirty="0">
                <a:solidFill>
                  <a:srgbClr val="FFFFFF"/>
                </a:solidFill>
                <a:latin typeface="Arial" pitchFamily="34" charset="0"/>
                <a:ea typeface="Arial" pitchFamily="34" charset="-122"/>
                <a:cs typeface="Arial" pitchFamily="34" charset="-120"/>
              </a:rPr>
              <a:t>Типичные ошибки при изучении площади
</a:t>
            </a:r>
            <a:endParaRPr lang="en-US" sz="2704" dirty="0"/>
          </a:p>
        </p:txBody>
      </p:sp>
      <p:sp>
        <p:nvSpPr>
          <p:cNvPr id="7" name="Text 1"/>
          <p:cNvSpPr txBox="1"/>
          <p:nvPr/>
        </p:nvSpPr>
        <p:spPr>
          <a:xfrm>
            <a:off x="2349400" y="1231576"/>
            <a:ext cx="3726300" cy="6969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Путают площадь и периметр: вместо того чтобы смотреть на всё внутреннее пространство фигуры, считают только её границу. Из-за этого ответ получается не про то, что нужно.
</a:t>
            </a:r>
            <a:endParaRPr lang="en-US" sz="11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
        <p:nvSpPr>
          <p:cNvPr id="9" name="Text 3"/>
          <p:cNvSpPr txBox="1"/>
          <p:nvPr/>
        </p:nvSpPr>
        <p:spPr>
          <a:xfrm>
            <a:off x="2349400" y="2113651"/>
            <a:ext cx="3726300" cy="6969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Иногда считают лишь одну сторону или один ряд клеток и забывают о всей фигуре. Площадь показывает не длину, а то, сколько места занимает рисунок целиком.
</a:t>
            </a:r>
            <a:endParaRPr lang="en-US" sz="1100" dirty="0"/>
          </a:p>
        </p:txBody>
      </p:sp>
      <p:sp>
        <p:nvSpPr>
          <p:cNvPr id="10" name="Text 4"/>
          <p:cNvSpPr txBox="1"/>
          <p:nvPr/>
        </p:nvSpPr>
        <p:spPr>
          <a:xfrm>
            <a:off x="2349400" y="2995726"/>
            <a:ext cx="3726300" cy="6969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Ещё одна ошибка — записывать ответ в обычных сантиметрах. Для площади нужны квадратные единицы, потому что измеряется поверхность, а не отрезок.
</a:t>
            </a:r>
            <a:endParaRPr lang="en-US" sz="1100" dirty="0"/>
          </a:p>
        </p:txBody>
      </p:sp>
      <p:sp>
        <p:nvSpPr>
          <p:cNvPr id="11" name="Text 5"/>
          <p:cNvSpPr txBox="1"/>
          <p:nvPr/>
        </p:nvSpPr>
        <p:spPr>
          <a:xfrm>
            <a:off x="2349400" y="3877801"/>
            <a:ext cx="3726300" cy="6969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Наконец, можно ошибиться, если пропустить клетку или посчитать её дважды. Поэтому важно внимательно смотреть на рисунок и спокойно проверять каждый шаг.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401275"/>
            <a:ext cx="6631800" cy="691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Главные свойства площади
</a:t>
            </a:r>
            <a:endParaRPr lang="en-US" sz="2800" dirty="0"/>
          </a:p>
        </p:txBody>
      </p:sp>
      <p:sp>
        <p:nvSpPr>
          <p:cNvPr id="7" name="Text 1"/>
          <p:cNvSpPr txBox="1"/>
          <p:nvPr/>
        </p:nvSpPr>
        <p:spPr>
          <a:xfrm>
            <a:off x="180000" y="1354725"/>
            <a:ext cx="29664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Если фигуры одинаковые по форме и размеру, их площади тоже равны. Это помогает сравнивать рисунки быстро, без лишних вычислений и догадок.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17</a:t>
            </a:r>
            <a:endParaRPr lang="en-US" sz="800" dirty="0"/>
          </a:p>
        </p:txBody>
      </p:sp>
      <p:sp>
        <p:nvSpPr>
          <p:cNvPr id="9" name="Text 3"/>
          <p:cNvSpPr txBox="1"/>
          <p:nvPr/>
        </p:nvSpPr>
        <p:spPr>
          <a:xfrm>
            <a:off x="1666350" y="2512150"/>
            <a:ext cx="29664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При повороте или перемещении фигура не становится больше или меньше. Меняется только её положение на листе, а количество места внутри остаётся тем же.
</a:t>
            </a:r>
            <a:endParaRPr lang="en-US" sz="1200" dirty="0"/>
          </a:p>
        </p:txBody>
      </p:sp>
      <p:sp>
        <p:nvSpPr>
          <p:cNvPr id="10" name="Text 4"/>
          <p:cNvSpPr txBox="1"/>
          <p:nvPr/>
        </p:nvSpPr>
        <p:spPr>
          <a:xfrm>
            <a:off x="3146400" y="3669600"/>
            <a:ext cx="2966400" cy="906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Если фигуру разделить на части, площадь всей фигуры равна сумме площадей этих частей. Это свойство особенно полезно для составных рисунков и аккуратного счёта.
</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18760" y="1561900"/>
            <a:ext cx="7906481" cy="3101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8784000" cy="441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От счёта клеток к удобной записи площади
</a:t>
            </a:r>
            <a:endParaRPr lang="en-US" sz="2800" dirty="0"/>
          </a:p>
        </p:txBody>
      </p:sp>
      <p:sp>
        <p:nvSpPr>
          <p:cNvPr id="7"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18</a:t>
            </a:r>
            <a:endParaRPr lang="en-US" sz="800" dirty="0"/>
          </a:p>
        </p:txBody>
      </p:sp>
      <p:sp>
        <p:nvSpPr>
          <p:cNvPr id="8" name="Text 2"/>
          <p:cNvSpPr txBox="1"/>
          <p:nvPr/>
        </p:nvSpPr>
        <p:spPr>
          <a:xfrm>
            <a:off x="180000" y="696900"/>
            <a:ext cx="8716500" cy="255600"/>
          </a:xfrm>
          <a:prstGeom prst="rect">
            <a:avLst/>
          </a:prstGeom>
          <a:noFill/>
          <a:ln/>
        </p:spPr>
        <p:txBody>
          <a:bodyPr wrap="square" lIns="0" tIns="0" rIns="0" bIns="0" rtlCol="0" anchor="t"/>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Как простой подсчёт приводит к короткому способу для прямоугольника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882450" y="987023"/>
            <a:ext cx="3512700" cy="2078805"/>
          </a:xfrm>
          <a:prstGeom prst="rect">
            <a:avLst/>
          </a:prstGeom>
        </p:spPr>
      </p:pic>
      <p:pic>
        <p:nvPicPr>
          <p:cNvPr id="4" name="Image 2" descr="preencoded.png">    </p:cNvPr>
          <p:cNvPicPr>
            <a:picLocks noChangeAspect="1"/>
          </p:cNvPicPr>
          <p:nvPr/>
        </p:nvPicPr>
        <p:blipFill>
          <a:blip r:embed="rId3"/>
          <a:stretch>
            <a:fillRect/>
          </a:stretch>
        </p:blipFill>
        <p:spPr>
          <a:xfrm>
            <a:off x="4565200" y="1009034"/>
            <a:ext cx="3880200" cy="203483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694188" y="3126350"/>
            <a:ext cx="1889100" cy="1085100"/>
          </a:xfrm>
          <a:prstGeom prst="rect">
            <a:avLst/>
          </a:prstGeom>
          <a:noFill/>
          <a:ln/>
        </p:spPr>
        <p:txBody>
          <a:bodyPr wrap="square" lIns="0" tIns="0" rIns="0" bIns="0" rtlCol="0" anchor="t"/>
          <a:lstStyle/>
          <a:p>
            <a:pPr algn="l" indent="0" marL="0">
              <a:lnSpc>
                <a:spcPct val="115000"/>
              </a:lnSpc>
              <a:buNone/>
            </a:pPr>
            <a:r>
              <a:rPr lang="en-US" sz="796" b="1" dirty="0">
                <a:solidFill>
                  <a:srgbClr val="FFFFFF"/>
                </a:solidFill>
                <a:latin typeface="Arial" pitchFamily="34" charset="0"/>
                <a:ea typeface="Arial" pitchFamily="34" charset="-122"/>
                <a:cs typeface="Arial" pitchFamily="34" charset="-120"/>
              </a:rPr>
              <a:t>Одинаковый контур, разное внутреннее пространство
</a:t>
            </a:r>
            <a:pPr algn="l" indent="0" marL="0">
              <a:lnSpc>
                <a:spcPct val="115000"/>
              </a:lnSpc>
              <a:buNone/>
            </a:pPr>
            <a:r>
              <a:rPr lang="en-US" sz="72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29" dirty="0">
                <a:solidFill>
                  <a:srgbClr val="FFFFFF"/>
                </a:solidFill>
                <a:latin typeface="Arial" pitchFamily="34" charset="0"/>
                <a:ea typeface="Arial" pitchFamily="34" charset="-122"/>
                <a:cs typeface="Arial" pitchFamily="34" charset="-120"/>
              </a:rPr>
              <a:t>Две фигуры могут иметь одинаковый периметр, но одна из них окажется более «пустой» внутри. Если сравнивать только длину края, легко ошибиться. На клетчатом рисунке хорошо видно, какая фигура занимает больше места на плоскости.
</a:t>
            </a:r>
            <a:endParaRPr lang="en-US" sz="796" dirty="0"/>
          </a:p>
        </p:txBody>
      </p:sp>
      <p:sp>
        <p:nvSpPr>
          <p:cNvPr id="9" name="Text 1"/>
          <p:cNvSpPr txBox="1"/>
          <p:nvPr/>
        </p:nvSpPr>
        <p:spPr>
          <a:xfrm>
            <a:off x="5599238" y="3126350"/>
            <a:ext cx="1889100" cy="1085100"/>
          </a:xfrm>
          <a:prstGeom prst="rect">
            <a:avLst/>
          </a:prstGeom>
          <a:noFill/>
          <a:ln/>
        </p:spPr>
        <p:txBody>
          <a:bodyPr wrap="square" lIns="0" tIns="0" rIns="0" bIns="0" rtlCol="0" anchor="t"/>
          <a:lstStyle/>
          <a:p>
            <a:pPr algn="l" indent="0" marL="0">
              <a:lnSpc>
                <a:spcPct val="115000"/>
              </a:lnSpc>
              <a:buNone/>
            </a:pPr>
            <a:r>
              <a:rPr lang="en-US" sz="846" b="1" dirty="0">
                <a:solidFill>
                  <a:srgbClr val="FFFFFF"/>
                </a:solidFill>
                <a:latin typeface="Arial" pitchFamily="34" charset="0"/>
                <a:ea typeface="Arial" pitchFamily="34" charset="-122"/>
                <a:cs typeface="Arial" pitchFamily="34" charset="-120"/>
              </a:rPr>
              <a:t>Кто окажется больше на клетках?
</a:t>
            </a:r>
            <a:pPr algn="l" indent="0" marL="0">
              <a:lnSpc>
                <a:spcPct val="115000"/>
              </a:lnSpc>
              <a:buNone/>
            </a:pPr>
            <a:r>
              <a:rPr lang="en-US" sz="77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76" dirty="0">
                <a:solidFill>
                  <a:srgbClr val="FFFFFF"/>
                </a:solidFill>
                <a:latin typeface="Arial" pitchFamily="34" charset="0"/>
                <a:ea typeface="Arial" pitchFamily="34" charset="-122"/>
                <a:cs typeface="Arial" pitchFamily="34" charset="-120"/>
              </a:rPr>
              <a:t>На глаз длинная фигура кажется внушительнее, но короткая и широкая может занимать больше клеток. Поэтому для сравнения лучше не угадывать, а внимательно смотреть, сколько места закрывает каждая фигура. Клетки сразу выдают правду, как честный судья.
</a:t>
            </a:r>
            <a:endParaRPr lang="en-US" sz="846" dirty="0"/>
          </a:p>
        </p:txBody>
      </p:sp>
      <p:sp>
        <p:nvSpPr>
          <p:cNvPr id="10" name="Text 2"/>
          <p:cNvSpPr txBox="1"/>
          <p:nvPr/>
        </p:nvSpPr>
        <p:spPr>
          <a:xfrm>
            <a:off x="1996850" y="362775"/>
            <a:ext cx="5954100" cy="618600"/>
          </a:xfrm>
          <a:prstGeom prst="rect">
            <a:avLst/>
          </a:prstGeom>
          <a:noFill/>
          <a:ln/>
        </p:spPr>
        <p:txBody>
          <a:bodyPr wrap="square" lIns="0" tIns="0" rIns="0" bIns="0" rtlCol="0" anchor="t"/>
          <a:lstStyle/>
          <a:p>
            <a:pPr algn="l" indent="0" marL="0">
              <a:lnSpc>
                <a:spcPct val="90000"/>
              </a:lnSpc>
              <a:buNone/>
            </a:pPr>
            <a:r>
              <a:rPr lang="en-US" sz="2704" b="1" dirty="0">
                <a:solidFill>
                  <a:srgbClr val="FFFFFF"/>
                </a:solidFill>
                <a:latin typeface="Arial" pitchFamily="34" charset="0"/>
                <a:ea typeface="Arial" pitchFamily="34" charset="-122"/>
                <a:cs typeface="Arial" pitchFamily="34" charset="-120"/>
              </a:rPr>
              <a:t>Сравниваем фигуры: периметр не всегда подсказывает площадь
</a:t>
            </a:r>
            <a:endParaRPr lang="en-US" sz="2704" dirty="0"/>
          </a:p>
        </p:txBody>
      </p:sp>
      <p:sp>
        <p:nvSpPr>
          <p:cNvPr id="11" name="Text 3"/>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928100" y="978525"/>
            <a:ext cx="5287800" cy="2368500"/>
          </a:xfrm>
          <a:prstGeom prst="rect">
            <a:avLst/>
          </a:prstGeom>
          <a:noFill/>
          <a:ln/>
        </p:spPr>
        <p:txBody>
          <a:bodyPr wrap="square" lIns="0" tIns="0" rIns="0" bIns="0" rtlCol="0" anchor="ctr"/>
          <a:lstStyle/>
          <a:p>
            <a:pPr algn="ctr" indent="0" marL="0">
              <a:lnSpc>
                <a:spcPct val="90000"/>
              </a:lnSpc>
              <a:buNone/>
            </a:pPr>
            <a:r>
              <a:rPr lang="en-US" sz="3574" b="1" dirty="0">
                <a:solidFill>
                  <a:srgbClr val="FFFFFF"/>
                </a:solidFill>
                <a:latin typeface="Arial" pitchFamily="34" charset="0"/>
                <a:ea typeface="Arial" pitchFamily="34" charset="-122"/>
                <a:cs typeface="Arial" pitchFamily="34" charset="-120"/>
              </a:rPr>
              <a:t>Площадь — это число мест, а не просто длина
</a:t>
            </a:r>
            <a:pPr algn="ctr" indent="0" marL="0">
              <a:lnSpc>
                <a:spcPct val="90000"/>
              </a:lnSpc>
              <a:buNone/>
            </a:pPr>
            <a:r>
              <a:rPr lang="en-US" sz="3574"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256" dirty="0">
                <a:solidFill>
                  <a:srgbClr val="FFFFFF"/>
                </a:solidFill>
                <a:latin typeface="Arial" pitchFamily="34" charset="0"/>
                <a:ea typeface="Arial" pitchFamily="34" charset="-122"/>
                <a:cs typeface="Arial" pitchFamily="34" charset="-120"/>
              </a:rPr>
              <a:t>Теперь мы умеем сравнивать фигуры по площади, считать клетки, находить квадратные единицы и не путать площадь с периметром. Эти знания помогают решать задачи и замечать математику вокруг себя.
</a:t>
            </a:r>
            <a:endParaRPr lang="en-US" sz="3574"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2026-05-20T15:56:28Z</dcterms:created>
  <dcterms:modified xsi:type="dcterms:W3CDTF">2026-05-20T15:56:28Z</dcterms:modified>
</cp:coreProperties>
</file>