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59150" y="2501800"/>
            <a:ext cx="7707600" cy="22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финансовый капитал: география центров, потоков и влияния
</a:t>
            </a:r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797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797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Деньги, рынки и центры влияния связывают мир в единую финансовую сеть.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359150" y="360000"/>
            <a:ext cx="55530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национальных рынков к глобальной системе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финансовый капитал не возник сразу: он формировался вместе с индустриализацией, международной торговлей и банковским расширением. Затем правила Бреттон-Вудса, либерализация рынков и цифровые технологии превратили движение капитала в непрерывный глобальный процесс.
</a:t>
            </a:r>
            <a:endParaRPr lang="en-US" sz="1672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71097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финансовый капитал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Финансовый капитал включает деньги и инструменты, которые приносят доход не через производство, а через обращение на рынках, кредитование, инвестирование и владение активами.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Денежная основа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нему относятся акции, облигации, банковские кредиты, депозиты, деривативы и паевые фонды. Каждый инструмент отличается способом получения дохода и степенью доступности для разных участников рынка.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 формируется через проценты, дивиденды, рост рыночной цены активов и комиссионные операции. Важную роль играет не только размер прибыли, но и скорость её получения.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прибыли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Финансовый капитал быстро перемещается между странами и секторами в поиске большей доходности и меньшего риска, поэтому его география меняется значительно быстрее, чем география промышленности.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мобильность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финансовые центры мира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отражает не размер города, а его роль в международных потоках капитала и сделках.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7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 признакам глобальных финансовых центров; обобщение по открытым международным обзорам и рейтинговым подходам
</a:t>
            </a:r>
            <a:endParaRPr lang="en-US" sz="907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и Лондон сохраняют лидерство, а азиатские центры быстро укрепляют позиции благодаря торговле и инвестициям.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и Уолл-стрит: лицо финансовой мощи США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Манхэттене сосредоточены NYSE и NASDAQ, а вокруг них выстроена сеть инвестиционных банков, фондов и аналитических компаний. Отсюда ежедневно расходятся сигналы, которые влияют на настроения инвесторов далеко за пределами США.
</a:t>
            </a:r>
            <a:endParaRPr lang="en-US" sz="1024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Биржи, которые задают ритм миру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Уолл-стрит давно превратилась не просто в адрес, а в международный символ финансового центра. Высокие здания, электронные котировки и плотный поток деловых людей создают образ рынка, где скорость решений особенно важна.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Улица, ставшая символом капитала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тесно связан с американским рынком государственных облигаций и статусом доллара как мировой валюты. Именно эта связка усиливает доверие к городу как к месту хранения, размещения и перераспределения крупных средств.
</a:t>
            </a:r>
            <a:endParaRPr lang="en-US" sz="1031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Доллар и государственные облигации
</a:t>
            </a:r>
            <a:endParaRPr lang="en-US" sz="113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как глобальный финансовый узел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02652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удобно расположен во времени между Америкой и Азией, поэтому торговые сессии здесь частично перекрываются. Это делает город естественным посредником для международных сделок и обмена информацией.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02649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двумя полушариями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348177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сеть зарубежных финансовых площадок и офшорных юрисдикций Лондон участвует в регистрации активов, управлении капиталом и налоговом планировании. Это повышает его значение, но вызывает и общественные споры.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48174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офшорной сетью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3475414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особенно силён в биржевых операциях, страховании, рынке еврооблигаций и юридическом сопровождении сделок. Такая специализация привлекает корпорации, банки и фонды, работающие на глобальном уровне.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3475412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финансовые специализации
</a:t>
            </a:r>
            <a:endParaRPr lang="en-US" sz="159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041725"/>
            <a:ext cx="3765900" cy="18829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финансового капитала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разные инструменты сочетают доходность, риск и ликвидность в мировой финансовой системе.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потенциальная доходность, тем чаще растут риск и неопределённость. Более стабильные инструменты обычно важнее для долгосрочного финансирования.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базовым финансовым инструментам
</a:t>
            </a:r>
            <a:endParaRPr lang="en-US" sz="113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792023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792023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518933"/>
            <a:ext cx="452400" cy="402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493800"/>
            <a:ext cx="452400" cy="452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банков в мировой финансовой системе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 собирают свободные средства у одних клиентов и направляют их тем, кому нужны деньги для бизнеса, торговли или государственных расходов. Так они соединяют разные участки мировой экономики.
</a:t>
            </a:r>
            <a:endParaRPr lang="en-US" sz="1133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Перераспределение сбережений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банковскую сеть проходят валютные переводы, платежи между компаниями и расчёты по контрактам. Без этой инфраструктуры трансграничная торговля была бы медленнее и значительно дороже.
</a:t>
            </a:r>
            <a:endParaRPr lang="en-US" sz="115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расчёты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банки не только выдают кредиты, но и помогают размещать ценные бумаги, привлекать инвестиции и финансировать крупные проекты. Их решения способны менять доступ компаний к капиталу.
</a:t>
            </a:r>
            <a:endParaRPr lang="en-US" sz="1117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Кредитование и инвестиции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 страхуют клиентов от валютных, процентных и кредитных рисков, используя сложные финансовые инструменты и аналитические модели. Благодаря этому они снижают неопределённость для бизнеса и государств.
</a:t>
            </a:r>
            <a:endParaRPr lang="en-US" sz="1063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рисками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мировых финансовых активов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показывает, что большая часть мирового капитала сосредоточена в инструментах, связанных с кредитом и долговыми обязательствами.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структурная схема мировых финансовых активов; учебная модель на основе международных обзоров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банковских и долговых активов подтверждает, что финансовая система опирается прежде всего на кредитование и расчёты, а не только на биржевые сделки.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Доллар США и валютная иерархия мира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915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Доллар США остаётся базовой валютой для международных резервов, расчётов и крупных контрактов. Его роль делает американскую финансовую систему особенно влиятельной в мировой экономике.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905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резервная валюта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351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металлы и многие другие сырьевые товары часто оцениваются в долларах, как и значительная часть международных займов. Это усиливает зависимость мировой торговли от колебаний американской валюты.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6350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и кредиты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7944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 занимает второе место в валютной иерархии, а иена, фунт стерлингов и юань выполняют важные, но более ограниченные функции. Их влияние заметно, но не сопоставимо с долларом.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7943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 и другие валюты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95040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Валютная иерархия отражает различие в масштабах экономик, доверии к финансовым институтам и влиянии государств на мировую торговлю. Чем выше статус валюты, тем шире её международное использование.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95030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экономической силы
</a:t>
            </a:r>
            <a:endParaRPr lang="en-US" sz="130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международного капитала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трансграничного движения капитала и основные финансовые узлы: банки, биржи, фонды, клиринговые центры, рейтинговые агентства и валютный рынок.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8426" y="-8450"/>
            <a:ext cx="4475448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41166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Институциональные инвесторы: кто управляет огромными активами
</a:t>
            </a:r>
            <a:endParaRPr lang="en-US" sz="2328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8665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Пенсионные фонды и страховые компании аккумулируют средства на десятилетия вперёд, поэтому выбирают не только доходность, но и устойчивость вложений, поддерживая спрос на облигации и крупные акции.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87125" y="15282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деньги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2380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Суверенные фонды и взаимные инвестиционные фонды могут быстро перераспределять миллиарды между странами, усиливая финансовые центры с развитой инфраструктурой, прозрачными правилами и высокой ликвидностью рынков.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987125" y="268552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портфели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41810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институциональные инвесторы сосредоточены в США, Западной Европе, Японии и государствах Персидского залива, где накоплены большие сбережения и созданы мощные механизмы управления капиталом.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987125" y="38427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влияния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кризисы и их распространение по миру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кризиса вышли за пределы страны или региона-источника и затронули рынки капитала, занятость и торговлю, хотя причины и механизмы распространения были разными.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8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МВФ, Всемирного банка и международной финансовой статистики; условные показатели для учебной диаграммы.
</a:t>
            </a:r>
            <a:endParaRPr lang="en-US" sz="968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связаны рынки, тем быстрее кризис передаётся между странами; при этом центральные банки становятся главным стабилизирующим звеном.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05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вида производных инструментов лежат в основе этого рынка.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на основе данных BIS и материалов по рынкам производных финансовых инструментов.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Фьючерсы, опционы и свопы помогают фиксировать цену, страховать валютные и процентные риски и при этом создают возможности для спекуляции.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либерализации финансовых рынков офшорные юрисдикции начали активно использоваться для регистрации компаний, владения активами и обслуживания международных холдингов.
</a:t>
            </a:r>
            <a:endParaRPr lang="en-US" sz="1567" dirty="0"/>
          </a:p>
        </p:txBody>
      </p:sp>
      <p:sp>
        <p:nvSpPr>
          <p:cNvPr id="9" name="Text 2"/>
          <p:cNvSpPr txBox="1"/>
          <p:nvPr/>
        </p:nvSpPr>
        <p:spPr>
          <a:xfrm>
            <a:off x="32330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Распространились схемы трансфертного ценообразования, выплаты роялти и внутригрупповых займов, позволившие выводить прибыль в юрисдикции с низкими налогами.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1082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7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годы и далее
</a:t>
            </a:r>
            <a:pPr algn="l" indent="0" marL="0">
              <a:lnSpc>
                <a:spcPct val="100000"/>
              </a:lnSpc>
              <a:buNone/>
            </a:pPr>
            <a:r>
              <a:rPr lang="en-US" sz="1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контроля, обмена финансовой информацией и требований к раскрытию собственников затруднило скрытые операции, но офшорные структуры сохранили значение в глобальном бизнесе.
</a:t>
            </a:r>
            <a:endParaRPr lang="en-US" sz="1577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офшоры стали частью движения прибыли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6115" y="1345200"/>
            <a:ext cx="6231871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контролирует мировые финансовые ресурсы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участники мировой финансовой системы различаются по функциям, типам активов и масштабу географического влияния.
</a:t>
            </a:r>
            <a:endParaRPr lang="en-US" sz="1624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МВФ, BIS и международной финансовой статистики.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ресурсами распределён между несколькими типами институтов: одни задают правила, другие обеспечивают расчёты, третьи направляют крупнейшие потоки капитала.
</a:t>
            </a:r>
            <a:endParaRPr lang="en-US" sz="146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 и новые формы капитала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57800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платформы сократили время между решением и исполнением операции, поэтому капитал теперь реагирует на новости почти мгновенно, а разница во времени между рынками стала важным преимуществом.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7800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сделок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51304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платежи, онлайн-банкинг и автоматизированные биржевые системы сделали трансграничные переводы дешевле и доступнее, особенно для компаний, работающих сразу в нескольких странах.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51304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каналы расчётов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6682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Высокочастотная торговля и аналитика больших данных усилили роль программных решений: рынки всё чаще зависят от моделей, которые оценивают цену, риск и ликвидность в режиме реального времени.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82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 и данные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8231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капитал привязан к месту, тем важнее серверы, каналы связи и киберзащита: сбои в цифровой инфраструктуре способны быстро нарушить работу целых финансовых рынков.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231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цифровизации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мировых долговых обязательств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 всё чаще связывает банки, рынки облигаций и бюджеты государств, превращаясь из инструмента финансирования в постоянный фактор экономической политики.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МВФ, Всемирного банка и OECD; учебная сравнительная схема.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развитых экономиках долговая нагрузка обычно выше, а значит, финансовая устойчивость сильнее зависит от доверия инвесторов и ставок центральных банков.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6288" y="1412720"/>
            <a:ext cx="420825" cy="43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9500" y="3239995"/>
            <a:ext cx="434400" cy="43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0000" y="1412720"/>
            <a:ext cx="434400" cy="43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10000" y="3239995"/>
            <a:ext cx="434400" cy="43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мирового финансового капитала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к Азии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47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Китай, Сингапур и Гонконг усиливают позиции благодаря торговле, инвестициям и цифровой инфраструктуре, поэтому центр тяжести мировой финансовой системы постепенно смещается на Восток.
</a:t>
            </a:r>
            <a:endParaRPr lang="en-US" sz="1119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облигации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847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Финансирование экологических проектов становится заметным сегментом рынка: инвесторы ищут не только доход, но и долгосрочную устойчивость, а государства — источники «зелёного» капитала.
</a:t>
            </a:r>
            <a:endParaRPr lang="en-US" sz="1119" dirty="0"/>
          </a:p>
        </p:txBody>
      </p:sp>
      <p:sp>
        <p:nvSpPr>
          <p:cNvPr id="13" name="Text 6"/>
          <p:cNvSpPr txBox="1"/>
          <p:nvPr/>
        </p:nvSpPr>
        <p:spPr>
          <a:xfrm>
            <a:off x="46683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валюты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1952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в национальных валютах расширяются там, где страны стремятся снизить зависимость от доллара и сократить валютные риски во внешней торговле и кредитовании.
</a:t>
            </a:r>
            <a:endParaRPr lang="en-US" sz="1119" dirty="0"/>
          </a:p>
        </p:txBody>
      </p:sp>
      <p:sp>
        <p:nvSpPr>
          <p:cNvPr id="15" name="Text 8"/>
          <p:cNvSpPr txBox="1"/>
          <p:nvPr/>
        </p:nvSpPr>
        <p:spPr>
          <a:xfrm>
            <a:off x="46683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регулирования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51952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валюты центральных банков, новые требования к отчётности и контроль рисков делают финансовую систему более управляемой, но одновременно повышают планку для конкуренции между центрами.
</a:t>
            </a:r>
            <a:endParaRPr lang="en-US" sz="111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мощь как фактор географии мира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финансовый капитал объединяет страны через деньги, кредиты и инвестиции, но распределяется неравномерно. Именно поэтому финансовые центры стали не только экономическими, но и геополитическими узлами влияния.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2026-06-02T22:04:28Z</dcterms:created>
  <dcterms:modified xsi:type="dcterms:W3CDTF">2026-06-02T22:04:28Z</dcterms:modified>
</cp:coreProperties>
</file>