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image" Target="../media/image-8-14.png"/><Relationship Id="rId15" Type="http://schemas.openxmlformats.org/officeDocument/2006/relationships/image" Target="../media/image-8-15.png"/><Relationship Id="rId16" Type="http://schemas.openxmlformats.org/officeDocument/2006/relationships/image" Target="../media/image-8-16.png"/><Relationship Id="rId17" Type="http://schemas.openxmlformats.org/officeDocument/2006/relationships/image" Target="../media/image-8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jpe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Ангелина и английский язык: первые слова и простые фразы
</a:t>
            </a:r>
            <a:endParaRPr lang="en-US" sz="231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по-английски вместе с балериной Ангелиной.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английский нужен второкласснику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встречается в песнях, мультфильмах и надписях, поэтому знакомые слова помогают ребёнку чувствовать себя увереннее. Во 2 классе удобно учить короткие фразы, буквы, числа, цвета и команды через картинки и движение. Тема про Ангелину делает всё это особенно понятным и живым.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8689" y="1670354"/>
            <a:ext cx="3011023" cy="31144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Hello! Знакомство с Ангелиной на уроке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98337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 — балерина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I am, girl, ballerina, school вводят первые сведения о себе. Они соединяют английский язык с привычной школьной жизнью и образом девочки в балетной форме.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Ангелина начинает разговор простыми словами Hello! и Hi! , а затем с улыбкой машет рукой. Такие фразы легко повторять в классе и использовать при встрече с учителем или одноклассниками.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23585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и слово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иллюстрации удобно показать Ангелину в балетной одежде, рядом разместить крупные слова приветствия и имя. Так новое значение запоминается быстрее, чем в обычном списке.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123585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по-английски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My name is Angelina помогает назвать себя без сложной грамматики. Ребёнок запоминает готовый образец и быстро пробует сказать его вслух, словно выходит на сцену после поклона.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Приветствия и вежливые слова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50" y="3604601"/>
            <a:ext cx="2616300" cy="11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без труда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фразы короткие, их легче повторять несколько раз подряд. Именно поэтому в начальном курсе английского вежливые слова становятся привычкой, а не скучным правилом.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64408" y="3604601"/>
            <a:ext cx="2616300" cy="11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для 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помогают попросить, поблагодарить, извиниться и попрощаться. Для второклассника это уже маленький, но очень важный шаг к уверенному общению.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29368" y="3604601"/>
            <a:ext cx="2616300" cy="11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работает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повторение делает приветствия узнаваемыми и почти автоматическими. Ребёнок слышит слово, видит ситуацию и быстро связывает английскую фразу с нужным поведением.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769950" y="1833300"/>
            <a:ext cx="2616300" cy="11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 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Hello, Goodbye, Please, Thank you и Sorry — это первые вежливые слова, которые ребёнок слышит и говорит на уроке. Они помогают общаться спокойно и доброжелательно дома и в школе.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35450" y="1833300"/>
            <a:ext cx="2616300" cy="11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по сценкам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Ангелина может говорить: Hello, teacher! Thank you! Good bye! Такие короткие реплики легко разыграть в паре, а значит, слова запоминаются не по списку, а в действии.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A, B, C — первые шаги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2 классе удобно начинать с нескольких букв, которые легко увидеть и произнести: A, B, C. Ангелина может показать их на карточках, а рядом разместить слова apple, ball и cat. Так буква сразу связывается с предметом и картинкой.
</a:t>
            </a:r>
            <a:endParaRPr lang="en-US" sz="1125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звук не всегда подсказывает чтение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языке буква и звук не всегда совпадают так, как привыкли русскоязычные дети. Поэтому важно не только смотреть на букву, но и слышать её в слове. Небольшие образцы помогают избежать путаницы и делают чтение спокойнее.
</a:t>
            </a:r>
            <a:endParaRPr lang="en-US" sz="1063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карточки для памяти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буквы, цветные предметы и короткие подписи помогают ребёнку удерживать внимание. Если рядом с буквой появляется знакомая картинка, Ангелина быстрее вспоминает слово и смелее читает его вслух. Такой формат особенно удобен для младших школьников.
</a:t>
            </a:r>
            <a:endParaRPr lang="en-US" sz="988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и звуки английского алфавита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6997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первых чисел достаточно, чтобы считать шаги, прыжки и повороты на уроке.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удобный старт для игр, рифмовок и движений Ангелины под счёт.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урока: счёт до десяти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4999" y="3054521"/>
            <a:ext cx="2805113" cy="16792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в мире Ангелины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596446" y="191124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и синий
</a:t>
            </a:r>
            <a:pPr algn="l" indent="0" marL="0">
              <a:lnSpc>
                <a:spcPct val="100000"/>
              </a:lnSpc>
              <a:buNone/>
            </a:pPr>
            <a:r>
              <a:rPr lang="en-US" sz="4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Red и blue легко увидеть на лентах, туфлях и украшениях балерины. Когда цвет связан с яркой картинкой, ребёнок быстрее запоминает слово и охотнее повторяет его вслух.
</a:t>
            </a:r>
            <a:endParaRPr lang="en-US" sz="1151" dirty="0"/>
          </a:p>
        </p:txBody>
      </p:sp>
      <p:sp>
        <p:nvSpPr>
          <p:cNvPr id="15" name="Text 3"/>
          <p:cNvSpPr txBox="1"/>
          <p:nvPr/>
        </p:nvSpPr>
        <p:spPr>
          <a:xfrm>
            <a:off x="3414398" y="191124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и жёлтый
</a:t>
            </a:r>
            <a:pPr algn="l" indent="0" marL="0">
              <a:lnSpc>
                <a:spcPct val="100000"/>
              </a:lnSpc>
              <a:buNone/>
            </a:pPr>
            <a:r>
              <a:rPr lang="en-US" sz="4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Green и yellow подходят для цветов, сцены, фона или школьных деталей на рисунке. Такие слова расширяют словарь и помогают описывать то, что ребёнок видит прямо перед собой.
</a:t>
            </a:r>
            <a:endParaRPr lang="en-US" sz="1116" dirty="0"/>
          </a:p>
        </p:txBody>
      </p:sp>
      <p:sp>
        <p:nvSpPr>
          <p:cNvPr id="16" name="Text 4"/>
          <p:cNvSpPr txBox="1"/>
          <p:nvPr/>
        </p:nvSpPr>
        <p:spPr>
          <a:xfrm>
            <a:off x="6225576" y="191124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Розовый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Pink особенно хорошо подходит к теме балета, потому что его легко связать с платьем или ленточкой. Фраза My dress is pink звучит коротко и понятно даже для начинающего ученика.
</a:t>
            </a:r>
            <a:endParaRPr lang="en-US" sz="1096" dirty="0"/>
          </a:p>
        </p:txBody>
      </p:sp>
      <p:sp>
        <p:nvSpPr>
          <p:cNvPr id="17" name="Text 5"/>
          <p:cNvSpPr txBox="1"/>
          <p:nvPr/>
        </p:nvSpPr>
        <p:spPr>
          <a:xfrm>
            <a:off x="604356" y="360513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Чёрный и белый
</a:t>
            </a:r>
            <a:pPr algn="l" indent="0" marL="0">
              <a:lnSpc>
                <a:spcPct val="100000"/>
              </a:lnSpc>
              <a:buNone/>
            </a:pPr>
            <a:r>
              <a:rPr lang="en-US" sz="4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Black и white нужны, чтобы замечать контраст и описывать простые предметы. Эти слова часто встречаются в заданиях на сопоставление, где ребёнок выбирает правильный цвет по картинке.
</a:t>
            </a:r>
            <a:endParaRPr lang="en-US" sz="1028" dirty="0"/>
          </a:p>
        </p:txBody>
      </p:sp>
      <p:sp>
        <p:nvSpPr>
          <p:cNvPr id="18" name="Text 6"/>
          <p:cNvSpPr txBox="1"/>
          <p:nvPr/>
        </p:nvSpPr>
        <p:spPr>
          <a:xfrm>
            <a:off x="6231978" y="360513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описание предмета
</a:t>
            </a:r>
            <a:pPr algn="l" indent="0" marL="0">
              <a:lnSpc>
                <a:spcPct val="100000"/>
              </a:lnSpc>
              <a:buNone/>
            </a:pPr>
            <a:r>
              <a:rPr lang="en-US" sz="4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помогают строить первые фразы без длинных объяснений. Ангелина может сказать: The ribbon is blue. Так ребёнок учится не только называть цвет, но и собирать маленькое предложение.
</a:t>
            </a:r>
            <a:endParaRPr lang="en-US" sz="105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198" y="3451682"/>
            <a:ext cx="7875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87341" y="3541682"/>
            <a:ext cx="900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4448" y="1925962"/>
            <a:ext cx="441000" cy="50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358204" y="1925962"/>
            <a:ext cx="504000" cy="504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290180" y="1925963"/>
            <a:ext cx="504000" cy="5040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слова и предметы в классе
</a:t>
            </a:r>
            <a:endParaRPr lang="en-US" sz="2400" dirty="0"/>
          </a:p>
        </p:txBody>
      </p:sp>
      <p:sp>
        <p:nvSpPr>
          <p:cNvPr id="20" name="Text 1"/>
          <p:cNvSpPr txBox="1"/>
          <p:nvPr/>
        </p:nvSpPr>
        <p:spPr>
          <a:xfrm>
            <a:off x="1741482" y="3451682"/>
            <a:ext cx="252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Портфель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Bag напоминает о школьных сборах перед уроком. Когда Ангелина складывает вещи в портфель, английские слова становятся частью знакомой и понятной ситуации.
</a:t>
            </a:r>
            <a:endParaRPr lang="en-US" sz="1012" dirty="0"/>
          </a:p>
        </p:txBody>
      </p:sp>
      <p:sp>
        <p:nvSpPr>
          <p:cNvPr id="21" name="Text 2"/>
          <p:cNvSpPr txBox="1"/>
          <p:nvPr/>
        </p:nvSpPr>
        <p:spPr>
          <a:xfrm>
            <a:off x="6148135" y="3451682"/>
            <a:ext cx="252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и ученик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Teacher и pupil помогают говорить о людях в классе. Эти слова особенно полезны для первых коротких диалогов, где ребёнок называет себя и обращается к учителю.
</a:t>
            </a:r>
            <a:endParaRPr lang="en-US" sz="1012" dirty="0"/>
          </a:p>
        </p:txBody>
      </p:sp>
      <p:sp>
        <p:nvSpPr>
          <p:cNvPr id="22" name="Text 3"/>
          <p:cNvSpPr txBox="1"/>
          <p:nvPr/>
        </p:nvSpPr>
        <p:spPr>
          <a:xfrm>
            <a:off x="1213333" y="1825028"/>
            <a:ext cx="144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
</a:t>
            </a:r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Book — одно из самых нужных слов на уроке. Ребёнок видит книгу каждый день, поэтому быстро связывает слово с предметом и начинает уверенно узнавать его в задании.
</a:t>
            </a:r>
            <a:endParaRPr lang="en-US" sz="708" dirty="0"/>
          </a:p>
        </p:txBody>
      </p:sp>
      <p:sp>
        <p:nvSpPr>
          <p:cNvPr id="23" name="Text 4"/>
          <p:cNvSpPr txBox="1"/>
          <p:nvPr/>
        </p:nvSpPr>
        <p:spPr>
          <a:xfrm>
            <a:off x="4141464" y="1821495"/>
            <a:ext cx="144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Ручка
</a:t>
            </a:r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Pen помогает назвать то, чем ученик пишет в тетради. Ангелина может положить ручку в портфель и вслух назвать предметы, тренируя память и произношение.
</a:t>
            </a:r>
            <a:endParaRPr lang="en-US" sz="708" dirty="0"/>
          </a:p>
        </p:txBody>
      </p:sp>
      <p:sp>
        <p:nvSpPr>
          <p:cNvPr id="24" name="Text 5"/>
          <p:cNvSpPr txBox="1"/>
          <p:nvPr/>
        </p:nvSpPr>
        <p:spPr>
          <a:xfrm>
            <a:off x="7069615" y="1825028"/>
            <a:ext cx="14604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
</a:t>
            </a:r>
            <a:pPr algn="l" indent="0" marL="0">
              <a:lnSpc>
                <a:spcPct val="100000"/>
              </a:lnSpc>
              <a:buNone/>
            </a:pPr>
            <a:r>
              <a:rPr lang="en-US" sz="7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Pencil удобно показывать рядом с тетрадью или рисунком. Это слово легко запомнить через действие: нарисовать, подписать и сразу повторить английское название.
</a:t>
            </a:r>
            <a:endParaRPr lang="en-US" sz="718" dirty="0"/>
          </a:p>
        </p:txBody>
      </p:sp>
      <p:sp>
        <p:nvSpPr>
          <p:cNvPr id="25" name="Text 6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короткая фраза на английском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выбираем готовый образец, затем подставляем нужное слово и получаем понятное предложение.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26922" y="3090836"/>
            <a:ext cx="2730700" cy="16933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Ангелины: глаголы движения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398350" y="1815600"/>
            <a:ext cx="26163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 и прыжок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Run и jump легко показать движением, поэтому ребёнок запоминает их почти без усилий. Ангелина может не только сказать слово, но и тут же его изобразить.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98350" y="3586751"/>
            <a:ext cx="26163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как 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Smile — простое и очень дружелюбное слово, которое легко сопровождается мимикой. Оно помогает детям чувствовать себя спокойно и уверенно, даже когда они только начинают говорить по-английски.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3264400" y="1815600"/>
            <a:ext cx="26163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и хлопок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Dance и clap особенно подходят для весёлых заданий в классе. Они делают урок живым: слово звучит, а рядом сразу появляется движение, которое хочется повторить.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129368" y="3586751"/>
            <a:ext cx="26163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плюс жест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действие видно глазами и чувствуется телом, запомнить его намного проще. Поэтому глаголы движения отлично подходят для младших школьников и коротких игровых упражнений.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6130450" y="1815600"/>
            <a:ext cx="26163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Садиться и вставать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Sit и stand помогают выполнять команды учителя и понимать, что происходит на уроке. Эти глаголы полезны не только для запоминания, но и для дисциплины в игровой форме.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учителя и реакция ученика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96446" y="1813812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Встать и сесть
</a:t>
            </a:r>
            <a:pPr algn="l" indent="0" marL="0">
              <a:lnSpc>
                <a:spcPct val="100000"/>
              </a:lnSpc>
              <a:buNone/>
            </a:pPr>
            <a:r>
              <a:rPr lang="en-US" sz="4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Stand up и Sit down часто звучат на уроке английского. Ангелина быстро понимает их по жесту учителя и сама показывает действие вместе с классом, не теряясь ни на секунду.
</a:t>
            </a:r>
            <a:endParaRPr lang="en-US" sz="1111" dirty="0"/>
          </a:p>
        </p:txBody>
      </p:sp>
      <p:sp>
        <p:nvSpPr>
          <p:cNvPr id="12" name="Text 3"/>
          <p:cNvSpPr txBox="1"/>
          <p:nvPr/>
        </p:nvSpPr>
        <p:spPr>
          <a:xfrm>
            <a:off x="3414398" y="1813812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и слушать
</a:t>
            </a:r>
            <a:pPr algn="l" indent="0" marL="0">
              <a:lnSpc>
                <a:spcPct val="100000"/>
              </a:lnSpc>
              <a:buNone/>
            </a:pPr>
            <a:r>
              <a:rPr lang="en-US" sz="4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Look и Listen помогают детям сосредоточиться на задании. Когда Ангелина смотрит на картинку и слушает образец, ей легче повторить слово правильно и запомнить его без лишнего напряжения.
</a:t>
            </a:r>
            <a:endParaRPr lang="en-US" sz="997" dirty="0"/>
          </a:p>
        </p:txBody>
      </p:sp>
      <p:sp>
        <p:nvSpPr>
          <p:cNvPr id="13" name="Text 4"/>
          <p:cNvSpPr txBox="1"/>
          <p:nvPr/>
        </p:nvSpPr>
        <p:spPr>
          <a:xfrm>
            <a:off x="6225576" y="1813812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Повторить вслух
</a:t>
            </a:r>
            <a:pPr algn="l" indent="0" marL="0">
              <a:lnSpc>
                <a:spcPct val="100000"/>
              </a:lnSpc>
              <a:buNone/>
            </a:pPr>
            <a:r>
              <a:rPr lang="en-US" sz="4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Repeat учит не бояться говорить. Ангелина повторяет короткую фразу за учителем, а затем вместе с одноклассниками произносит её ещё раз, чтобы звук и смысл закрепились в памяти.
</a:t>
            </a:r>
            <a:endParaRPr lang="en-US" sz="1002" dirty="0"/>
          </a:p>
        </p:txBody>
      </p:sp>
      <p:sp>
        <p:nvSpPr>
          <p:cNvPr id="14" name="Text 5"/>
          <p:cNvSpPr txBox="1"/>
          <p:nvPr/>
        </p:nvSpPr>
        <p:spPr>
          <a:xfrm>
            <a:off x="2095463" y="3507702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Открыть учебник
</a:t>
            </a:r>
            <a:pPr algn="l" indent="0" marL="0">
              <a:lnSpc>
                <a:spcPct val="100000"/>
              </a:lnSpc>
              <a:buNone/>
            </a:pPr>
            <a:r>
              <a:rPr lang="en-US" sz="4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Open your book сразу переводит класс к работе. Ангелина открывает нужную страницу, находит задание и понимает, что английский связан с понятными школьными действиями, а не только с отдельными словами.
</a:t>
            </a:r>
            <a:endParaRPr lang="en-US" sz="997" dirty="0"/>
          </a:p>
        </p:txBody>
      </p:sp>
      <p:sp>
        <p:nvSpPr>
          <p:cNvPr id="15" name="Text 6"/>
          <p:cNvSpPr txBox="1"/>
          <p:nvPr/>
        </p:nvSpPr>
        <p:spPr>
          <a:xfrm>
            <a:off x="4913415" y="3507702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через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4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команды делают урок живым и ясным. Ангелина слышит слово, видит движение и отвечает сразу телом и голосом, поэтому английский язык становится для неё очень понятным и дружелюбным.
</a:t>
            </a:r>
            <a:endParaRPr lang="en-US" sz="99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74" y="1461227"/>
            <a:ext cx="4008772" cy="21922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12111" y="1461227"/>
            <a:ext cx="4008772" cy="21922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диалог на уроке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36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встреча
</a:t>
            </a:r>
            <a:pPr algn="l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Ангелина улыбается и говорит: Hello! Ей отвечает одноклассник, и разговор начинается легко. Потом звучит вопрос: What is your name? — и девочка уверенно произносит: My name is Angelina.
</a:t>
            </a:r>
            <a:endParaRPr lang="en-US" sz="945" dirty="0"/>
          </a:p>
        </p:txBody>
      </p:sp>
      <p:sp>
        <p:nvSpPr>
          <p:cNvPr id="12" name="Text 3"/>
          <p:cNvSpPr txBox="1"/>
          <p:nvPr/>
        </p:nvSpPr>
        <p:spPr>
          <a:xfrm>
            <a:off x="4712111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Следующая реплика совсем короткая: How are you? Ангелина отвечает по образцу: I am fine, thank you. После этого дети могут обменяться улыбками и продолжить диалог без спешки и страха ошибиться.
</a:t>
            </a:r>
            <a:endParaRPr lang="en-US" sz="94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26922" y="1294002"/>
            <a:ext cx="2730700" cy="16933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упражнения для запоминания слов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8350" y="1782600"/>
            <a:ext cx="26163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с картинками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Ангелина смотрит на карточку, находит нужное слово и соединяет его с изображением. Такой способ помогает сразу увидеть смысл и не путать похожие слова.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98350" y="3553951"/>
            <a:ext cx="26163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правильного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задания с несколькими вариантами учат быстро узнавать знакомое слово. Ангелина выбирает правильную картинку и радуется, когда ответ совпадает с образцом.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264408" y="3553951"/>
            <a:ext cx="26163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 пару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игре на сопоставление нужно найти пару: слово и рисунок. Ангелина двигает карточки, ищет совпадение и незаметно для себя повторяет лексику ещё раз.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129368" y="3553951"/>
            <a:ext cx="26163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 действии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сопровождается жестом или движением, оно запоминается особенно хорошо. Ангелина может прыгнуть, хлопнуть или показать предмет, а потом сказать его по-английски.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30450" y="1782600"/>
            <a:ext cx="26163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хором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весь класс произносит слово вместе, оно звучит чётко и запоминается легче. Ангелина повторяет за учителем и постепенно произносит новые слова увереннее.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сцене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Балетный зал сразу подсказывает новые слова: stage, music, dancer. Ангелина стоит на сцене, слышит музыку и повторяет короткую фразу: The dancer is on the stage.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Красивый костюм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Платье и обувь балерины помогают запомнить слова dress и shoes. Когда Ангелина смотрит на свой наряд, она легко говорит: My dress is pink. My shoes are red.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Любимое занятие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балета делает английские слова особенно близкими и понятными. Ангелина может спокойно сказать: I like ballet. Простая фраза звучит уверенно, потому что она связана с любимым делом и яркой картинкой.
</a:t>
            </a:r>
            <a:endParaRPr lang="en-US" sz="1063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слова в теме балета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коротких слов и подписи к картинкам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96446" y="191124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первую букву
</a:t>
            </a:r>
            <a:pPr algn="l" indent="0" marL="0">
              <a:lnSpc>
                <a:spcPct val="100000"/>
              </a:lnSpc>
              <a:buNone/>
            </a:pPr>
            <a:r>
              <a:rPr lang="en-US" sz="4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Ангелина учится узнавать слово по началу: cat, dog, pen. Если первая буква знакома, читать становится проще, а короткое слово уже не кажется таким загадочным.
</a:t>
            </a:r>
            <a:endParaRPr lang="en-US" sz="1151" dirty="0"/>
          </a:p>
        </p:txBody>
      </p:sp>
      <p:sp>
        <p:nvSpPr>
          <p:cNvPr id="13" name="Text 3"/>
          <p:cNvSpPr txBox="1"/>
          <p:nvPr/>
        </p:nvSpPr>
        <p:spPr>
          <a:xfrm>
            <a:off x="3414398" y="191124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буквы
</a:t>
            </a:r>
            <a:pPr algn="l" indent="0" marL="0">
              <a:lnSpc>
                <a:spcPct val="100000"/>
              </a:lnSpc>
              <a:buNone/>
            </a:pPr>
            <a:r>
              <a:rPr lang="en-US" sz="4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слова удобно различать по длине. Ангелина быстро замечает, что sun звучит и выглядит короче, чем pink, а значит, читать можно внимательнее и спокойнее.
</a:t>
            </a:r>
            <a:endParaRPr lang="en-US" sz="1151" dirty="0"/>
          </a:p>
        </p:txBody>
      </p:sp>
      <p:sp>
        <p:nvSpPr>
          <p:cNvPr id="14" name="Text 4"/>
          <p:cNvSpPr txBox="1"/>
          <p:nvPr/>
        </p:nvSpPr>
        <p:spPr>
          <a:xfrm>
            <a:off x="6225576" y="191124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картинку
</a:t>
            </a:r>
            <a:pPr algn="l" indent="0" marL="0">
              <a:lnSpc>
                <a:spcPct val="100000"/>
              </a:lnSpc>
              <a:buNone/>
            </a:pPr>
            <a:r>
              <a:rPr lang="en-US" sz="4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есть рисунок, значение слова понимается быстрее. Картинка с мячом, собакой или рукой помогает Ангелине сопоставить образ и написание без лишних догадок.
</a:t>
            </a:r>
            <a:endParaRPr lang="en-US" sz="1143" dirty="0"/>
          </a:p>
        </p:txBody>
      </p:sp>
      <p:sp>
        <p:nvSpPr>
          <p:cNvPr id="15" name="Text 5"/>
          <p:cNvSpPr txBox="1"/>
          <p:nvPr/>
        </p:nvSpPr>
        <p:spPr>
          <a:xfrm>
            <a:off x="2095463" y="360513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под рисунками
</a:t>
            </a:r>
            <a:pPr algn="l" indent="0" marL="0">
              <a:lnSpc>
                <a:spcPct val="100000"/>
              </a:lnSpc>
              <a:buNone/>
            </a:pPr>
            <a:r>
              <a:rPr lang="en-US" sz="4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Подпись к картинке учит читать не по одному слову, а по смыслу. Ангелина смотрит на изображение и выбирает нужное слово, словно разгадывает маленькую школьную загадку.
</a:t>
            </a:r>
            <a:endParaRPr lang="en-US" sz="1143" dirty="0"/>
          </a:p>
        </p:txBody>
      </p:sp>
      <p:sp>
        <p:nvSpPr>
          <p:cNvPr id="16" name="Text 6"/>
          <p:cNvSpPr txBox="1"/>
          <p:nvPr/>
        </p:nvSpPr>
        <p:spPr>
          <a:xfrm>
            <a:off x="4913415" y="360513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Уверенное чтение вслух
</a:t>
            </a:r>
            <a:pPr algn="l" indent="0" marL="0">
              <a:lnSpc>
                <a:spcPct val="100000"/>
              </a:lnSpc>
              <a:buNone/>
            </a:pPr>
            <a:r>
              <a:rPr lang="en-US" sz="4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нескольких повторений ребёнок читает короткие слова смелее. Ангелина произносит их вслух, слышит знакомый звук и понимает, что английское чтение ей уже по силам.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7675" y="1670354"/>
            <a:ext cx="3013051" cy="31144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Ангелина пишет своё имя по-английски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98337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о себе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имени удобно добавить короткую фразу: My name is Angelina. Она помогает сразу применить правило и показывает, как имя работает в настоящем предложении.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 заглавной буквы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Angelina всегда начинается с большой буквы. Это важное правило помогает Ангелине сразу отличать собственное имя от обычных слов и писать его аккуратно и правильно.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23585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и обычные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teacher, pupil, ballet и where пишутся без заглавной буквы в середине предложения. Такое сравнение делает правило наглядным и помогает Ангелине не путаться в письме.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123585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Образец для копирования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строке для письма девочка может несколько раз повторить написание имени. Такой образец тренирует руку, а красивое написание приносит маленькую, но очень приятную победу.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16387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779" y="1916387"/>
            <a:ext cx="720000" cy="72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948" y="3648244"/>
            <a:ext cx="450000" cy="72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0471" y="3648243"/>
            <a:ext cx="72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Ангелина запоминает новые слова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1589717" y="190625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8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Ангелина слышит слово несколько раз, а потом повторяет его сама. Регулярное возвращение к одному и тому же слову помогает запомнить его без спешки и лишнего волнения.
</a:t>
            </a:r>
            <a:endParaRPr lang="en-US" sz="892" dirty="0"/>
          </a:p>
        </p:txBody>
      </p:sp>
      <p:sp>
        <p:nvSpPr>
          <p:cNvPr id="14" name="Text 2"/>
          <p:cNvSpPr txBox="1"/>
          <p:nvPr/>
        </p:nvSpPr>
        <p:spPr>
          <a:xfrm>
            <a:off x="5960449" y="191638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Рифмовка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рифмовка делает слово звонким и заметным. Когда фраза звучит почти как считалка, Ангелина легче вспоминает её на уроке и произносит с удовольствием.
</a:t>
            </a:r>
            <a:endParaRPr lang="en-US" sz="944" dirty="0"/>
          </a:p>
        </p:txBody>
      </p:sp>
      <p:sp>
        <p:nvSpPr>
          <p:cNvPr id="15" name="Text 3"/>
          <p:cNvSpPr txBox="1"/>
          <p:nvPr/>
        </p:nvSpPr>
        <p:spPr>
          <a:xfrm>
            <a:off x="1589717" y="364824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Жест, шаг или прыжок связывают слово с действием. Ангелина не просто слушает английский, а показывает его телом, поэтому новое слово крепче удерживается в памяти.
</a:t>
            </a:r>
            <a:endParaRPr lang="en-US" sz="939" dirty="0"/>
          </a:p>
        </p:txBody>
      </p:sp>
      <p:sp>
        <p:nvSpPr>
          <p:cNvPr id="16" name="Text 4"/>
          <p:cNvSpPr txBox="1"/>
          <p:nvPr/>
        </p:nvSpPr>
        <p:spPr>
          <a:xfrm>
            <a:off x="5960449" y="3648243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картинка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сразу подсказывает смысл и создаёт опору для запоминания. Если слово связано с изображением, Ангелина быстрее понимает его и увереннее использует в короткой фразе.
</a:t>
            </a:r>
            <a:endParaRPr lang="en-US" sz="909" dirty="0"/>
          </a:p>
        </p:txBody>
      </p:sp>
      <p:sp>
        <p:nvSpPr>
          <p:cNvPr id="17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26922" y="1294002"/>
            <a:ext cx="2730700" cy="16933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успехи на уроке английского языка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8350" y="1782600"/>
            <a:ext cx="26163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без подсказки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нескольких занятий Ангелина уже может спокойно сказать Hello и Goodbye. Такие короткие слова звучат уверенно, а ребёнок чувствует, что английский откликается на его старания.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98350" y="3553951"/>
            <a:ext cx="26163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вокруг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Ангелина узнаёт red, blue, pink и другие цвета в картинках и предметах класса. Она замечает, что новые слова начинают жить вокруг неё, а не только в учебнике.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264408" y="3553951"/>
            <a:ext cx="26163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команды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учитель говорит Open your book или Repeat, ребёнок реагирует без растерянности. Понимание простой команды приносит радость, потому что английский становится настоящим языком общения.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129368" y="3553951"/>
            <a:ext cx="26163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Смелый ответ у доски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приятный успех — не молчать, а попробовать ответить. Ангелина показывает, что даже короткая фраза, сказанная смело и правильно, может стать большим школьным достижением.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30450" y="1782600"/>
            <a:ext cx="26163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и счёт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называет своё имя, считает до ten и не сбивается на середине. Это маленький, но очень важный результат, который показывает: последовательность слов уже знакома.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 второкласснику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знакомые слова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обучения лучше всего запоминаются короткие и понятные слова. Ангелина учится на примерах, которые связаны с классом, игрой и привычными действиями.
</a:t>
            </a:r>
            <a:endParaRPr lang="en-US" sz="1056" dirty="0"/>
          </a:p>
        </p:txBody>
      </p:sp>
      <p:sp>
        <p:nvSpPr>
          <p:cNvPr id="9" name="Text 2"/>
          <p:cNvSpPr txBox="1"/>
          <p:nvPr/>
        </p:nvSpPr>
        <p:spPr>
          <a:xfrm>
            <a:off x="2444429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повторение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встретилось несколько раз, оно становится знакомым и перестаёт пугать. Регулярное повторение помогает второкласснику говорить и читать увереннее.
</a:t>
            </a:r>
            <a:endParaRPr lang="en-US" sz="1056" dirty="0"/>
          </a:p>
        </p:txBody>
      </p:sp>
      <p:sp>
        <p:nvSpPr>
          <p:cNvPr id="10" name="Text 3"/>
          <p:cNvSpPr txBox="1"/>
          <p:nvPr/>
        </p:nvSpPr>
        <p:spPr>
          <a:xfrm>
            <a:off x="450851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бойся ошибки
</a:t>
            </a:r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начале пути — обычное дело. Ангелина показывает, что можно поправиться, попробовать ещё раз и всё равно сделать шаг вперёд без огорчения.
</a:t>
            </a:r>
            <a:endParaRPr lang="en-US" sz="1173" dirty="0"/>
          </a:p>
        </p:txBody>
      </p:sp>
      <p:sp>
        <p:nvSpPr>
          <p:cNvPr id="11" name="Text 4"/>
          <p:cNvSpPr txBox="1"/>
          <p:nvPr/>
        </p:nvSpPr>
        <p:spPr>
          <a:xfrm>
            <a:off x="6572604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практика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Немного английского каждый день даёт заметный результат. Короткие задания, карточки и маленькие фразы постепенно складываются в прочный навык.
</a:t>
            </a:r>
            <a:endParaRPr lang="en-US" sz="1056" dirty="0"/>
          </a:p>
        </p:txBody>
      </p:sp>
      <p:sp>
        <p:nvSpPr>
          <p:cNvPr id="12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7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Ангелина и английский: уверенный старт во 2 классе
</a:t>
            </a:r>
            <a:endParaRPr lang="en-US" sz="3579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Ангелины показывает, что английский язык во 2 классе можно учить легко и с интересом. Приветствия, числа, цвета и действия становятся понятными, когда рядом есть игра, движение и дружелюбный пример.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2026-05-30T06:27:18Z</dcterms:created>
  <dcterms:modified xsi:type="dcterms:W3CDTF">2026-05-30T06:27:18Z</dcterms:modified>
</cp:coreProperties>
</file>