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jpeg"/><Relationship Id="rId5" Type="http://schemas.openxmlformats.org/officeDocument/2006/relationships/image" Target="../media/image-6-5.jpe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image" Target="../media/image-14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0325" y="2610184"/>
            <a:ext cx="8100000" cy="208828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826025"/>
            <a:ext cx="7943700" cy="70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 25. Особые случаи умножения и деления многозначных чисел
</a:t>
            </a:r>
            <a:endParaRPr lang="en-US" sz="2612" dirty="0"/>
          </a:p>
        </p:txBody>
      </p:sp>
      <p:sp>
        <p:nvSpPr>
          <p:cNvPr id="6" name="Text 1"/>
          <p:cNvSpPr txBox="1"/>
          <p:nvPr/>
        </p:nvSpPr>
        <p:spPr>
          <a:xfrm>
            <a:off x="564100" y="483613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1678125"/>
            <a:ext cx="43986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Научимся считать быстро, точно и без лишних нулей!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49444" y="425750"/>
            <a:ext cx="3469263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43707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эти приёмы так полезны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2034900"/>
            <a:ext cx="3150900" cy="15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вычисления встречаются в магазине, на уроках, в измерениях и при счёте предметов. Если заметить разряды, круглые числа и нули, считать становится проще и намного увереннее.
</a:t>
            </a:r>
            <a:endParaRPr lang="en-US" sz="1057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80157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Разрядный состав многозначного числа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564150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Многозначное число можно разложить по разрядам: на тысячи, сотни, десятки и единицы. Так сразу видно, из каких частей оно составлено и сколько в нём каждой группы цифр.
</a:t>
            </a:r>
            <a:endParaRPr lang="en-US" sz="1057" dirty="0"/>
          </a:p>
        </p:txBody>
      </p:sp>
      <p:sp>
        <p:nvSpPr>
          <p:cNvPr id="7" name="Text 2"/>
          <p:cNvSpPr txBox="1"/>
          <p:nvPr/>
        </p:nvSpPr>
        <p:spPr>
          <a:xfrm>
            <a:off x="3273145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4 320 удобно представить как 4 000 + 300 + 20. Такое разложение помогает не перепутать разряды и быстрее находить ответ в устном счёте.
</a:t>
            </a:r>
            <a:endParaRPr lang="en-US" sz="1057" dirty="0"/>
          </a:p>
        </p:txBody>
      </p:sp>
      <p:sp>
        <p:nvSpPr>
          <p:cNvPr id="8" name="Text 3"/>
          <p:cNvSpPr txBox="1"/>
          <p:nvPr/>
        </p:nvSpPr>
        <p:spPr>
          <a:xfrm>
            <a:off x="5982141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число разложено на части, легче проверить вычисление. Если ответ получился странным, можно снова посмотреть на каждый разряд и заметить ошибку до записи результата.
</a:t>
            </a:r>
            <a:endParaRPr lang="en-US" sz="1057" dirty="0"/>
          </a:p>
        </p:txBody>
      </p:sp>
      <p:sp>
        <p:nvSpPr>
          <p:cNvPr id="9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6856" y="1492488"/>
            <a:ext cx="261188" cy="298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46000" y="2518792"/>
            <a:ext cx="282900" cy="25146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75513" y="3506288"/>
            <a:ext cx="223875" cy="298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64100" y="483625"/>
            <a:ext cx="80157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Умножение на 10, 100, 1000
</a:t>
            </a:r>
            <a:endParaRPr lang="en-US" sz="2200" dirty="0"/>
          </a:p>
        </p:txBody>
      </p:sp>
      <p:sp>
        <p:nvSpPr>
          <p:cNvPr id="11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12" name="Text 2"/>
          <p:cNvSpPr txBox="1"/>
          <p:nvPr/>
        </p:nvSpPr>
        <p:spPr>
          <a:xfrm>
            <a:off x="1156850" y="1418400"/>
            <a:ext cx="3608100" cy="89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Прибавляем нули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умножении на 10, 100 или 1000 к числу приписывают 1, 2 или 3 нуля. Число как будто делает шаг в более старший разряд.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1156850" y="2421175"/>
            <a:ext cx="3608100" cy="89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Цифры остаются на месте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Цифры не исчезают и не меняются местами. Они просто переходят в новые разряды, поэтому важно не забыть добавить нужное число нулей после вычисления.
</a:t>
            </a:r>
            <a:endParaRPr lang="en-US" sz="900" dirty="0"/>
          </a:p>
        </p:txBody>
      </p:sp>
      <p:sp>
        <p:nvSpPr>
          <p:cNvPr id="14" name="Text 4"/>
          <p:cNvSpPr txBox="1"/>
          <p:nvPr/>
        </p:nvSpPr>
        <p:spPr>
          <a:xfrm>
            <a:off x="1156850" y="3432188"/>
            <a:ext cx="3608100" cy="89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легко узнаются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48 × 100 = 4 800, 306 × 10 = 3 060, 7 × 1000 = 7 000. Такие примеры решаются быстро, если помнить правило про нули.
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4100" y="483625"/>
            <a:ext cx="80157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Деление на 10, 100, 1000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564150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делении на 10, 100 и 1000 число уменьшается в 10, 100 или 1000 раз. Нужно внимательно смотреть, сколько нулей стоит в конце.
</a:t>
            </a:r>
            <a:endParaRPr lang="en-US" sz="957" dirty="0"/>
          </a:p>
        </p:txBody>
      </p:sp>
      <p:sp>
        <p:nvSpPr>
          <p:cNvPr id="8" name="Text 2"/>
          <p:cNvSpPr txBox="1"/>
          <p:nvPr/>
        </p:nvSpPr>
        <p:spPr>
          <a:xfrm>
            <a:off x="2588906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нулей достаточно, их можно просто убрать: 5 600 : 100 = 56. В таких примерах ответ находится очень быстро и без длинных вычислений.
</a:t>
            </a:r>
            <a:endParaRPr lang="en-US" sz="957" dirty="0"/>
          </a:p>
        </p:txBody>
      </p:sp>
      <p:sp>
        <p:nvSpPr>
          <p:cNvPr id="9" name="Text 3"/>
          <p:cNvSpPr txBox="1"/>
          <p:nvPr/>
        </p:nvSpPr>
        <p:spPr>
          <a:xfrm>
            <a:off x="4613663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делим 9 000 на 1000, получаем 9. Здесь все три нуля помогают перейти к более старшему разряду, а лишних цифр не остаётся.
</a:t>
            </a:r>
            <a:endParaRPr lang="en-US" sz="957" dirty="0"/>
          </a:p>
        </p:txBody>
      </p:sp>
      <p:sp>
        <p:nvSpPr>
          <p:cNvPr id="10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11" name="Text 5"/>
          <p:cNvSpPr txBox="1"/>
          <p:nvPr/>
        </p:nvSpPr>
        <p:spPr>
          <a:xfrm>
            <a:off x="6638416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нулей меньше, чем нужно, действовать надо осторожно и считать по разрядам. Тогда ответ получится верным, а число не потеряет свои значения.
</a:t>
            </a:r>
            <a:endParaRPr lang="en-US" sz="957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8955" y="2612172"/>
            <a:ext cx="2623298" cy="208275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4119" y="2612172"/>
            <a:ext cx="2623298" cy="208275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53780" y="2612172"/>
            <a:ext cx="2623298" cy="208275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4100" y="483625"/>
            <a:ext cx="80157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разложить число на части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292054" y="1203550"/>
            <a:ext cx="2557094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множитель почти круглый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рядом с круглым числом стоит 19, 29 или 49, удобно немного изменить запись. Например, 29 можно увидеть как 30 − 1, а потом считать по частям. Так вычисления становятся короче и понятнее, как маленькая математическая хитрость.
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586200" y="1203550"/>
            <a:ext cx="2557094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23 × 14: считаем по шагам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число 23 можно представить как 20 и 3. Тогда 23 × 14 превращается в удобные части: 20 × 14 и 3 × 14. Потом остаётся сложить результаты. Такой способ особенно помогает, когда пример кажется длинным и пугает своими цифрами.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5986880" y="1203550"/>
            <a:ext cx="2557094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не теряется в разложении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Разложение помогает увидеть, что большое число состоит из простых частей. Каждую часть можно умножить отдельно, а затем собрать ответ вместе. Это особенно полезно, когда хочется считать аккуратно и не перепутать цифры в длинном примере.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4100" y="483625"/>
            <a:ext cx="80157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Умножение на круглые десятки и сотни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564100" y="1803975"/>
            <a:ext cx="2103600" cy="12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Находим круглое число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замечаем 20, 30, 40, 100, 200 или 300. Такие числа удобны, потому что в них легко увидеть десятки и сотни.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2775619" y="1803975"/>
            <a:ext cx="2103600" cy="12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Умножаем на однозначное число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считаем без нуля: 23 × 4 или 125 × 3. Это самый простой и короткий шаг в решении.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4987147" y="1803975"/>
            <a:ext cx="2103600" cy="12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Добавляем нужные нули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возвращаем нули, которые были у круглого числа. Так получается 23 × 40 = 920 и 125 × 300 = 37 500.
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6538" y="1368075"/>
            <a:ext cx="8010924" cy="32919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80157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выбрать удобный способ умножения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972175"/>
            <a:ext cx="80157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помогает выбрать приём без путаницы и лишних ошибок.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46000" y="2029150"/>
            <a:ext cx="282900" cy="282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841913" y="2029150"/>
            <a:ext cx="282900" cy="282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037838" y="2044867"/>
            <a:ext cx="282900" cy="251467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64100" y="483625"/>
            <a:ext cx="80157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Умножение двузначного числа на однозначное
</a:t>
            </a:r>
            <a:endParaRPr lang="en-US" sz="2200" dirty="0"/>
          </a:p>
        </p:txBody>
      </p:sp>
      <p:sp>
        <p:nvSpPr>
          <p:cNvPr id="11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12" name="Text 2"/>
          <p:cNvSpPr txBox="1"/>
          <p:nvPr/>
        </p:nvSpPr>
        <p:spPr>
          <a:xfrm>
            <a:off x="564100" y="2546750"/>
            <a:ext cx="2042700" cy="128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Разбиваем число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38 × 7 удобно разделить на 30 × 7 и 8 × 7. Так видно, из каких частей состоит число, и считать становится спокойнее, без лишней спешки.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2760013" y="2546750"/>
            <a:ext cx="2042700" cy="128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Считаем по очереди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находят результат для десятков, потом для единиц. Каждый шаг понятен сам по себе, а итог не прячется где-то в тумане между цифрами.
</a:t>
            </a:r>
            <a:endParaRPr lang="en-US" sz="900" dirty="0"/>
          </a:p>
        </p:txBody>
      </p:sp>
      <p:sp>
        <p:nvSpPr>
          <p:cNvPr id="14" name="Text 4"/>
          <p:cNvSpPr txBox="1"/>
          <p:nvPr/>
        </p:nvSpPr>
        <p:spPr>
          <a:xfrm>
            <a:off x="4955938" y="2546750"/>
            <a:ext cx="2042700" cy="128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Складываем и получаем ответ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вычислений части складывают. Такой способ помогает понять, как устроен пример, и уменьшает риск ошибки, особенно если число кажется большим и немного вредничает.
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49444" y="425750"/>
            <a:ext cx="3469263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45189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Деление числа на однозначное по частям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63850" y="2801298"/>
            <a:ext cx="34182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способ помогает видеть, как разряды числа превращаются в ответ. Он особенно полезен, когда нужно считать внимательно и не забывать, что деление связано с разрядным составом.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763850" y="1736773"/>
            <a:ext cx="34182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число можно разложить удобно, деление тоже выполняют по частям. Например, 96 : 3 легко представить как (90 : 3) и (6 : 3), если каждая часть делится без остатка.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564099" y="1815000"/>
            <a:ext cx="2775900" cy="15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ноль может изменить всё число. В середине он обозначает пустой разряд, поэтому при вычислениях его сохраняют на месте.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564099" y="3727775"/>
            <a:ext cx="27759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i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урока
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4352362" y="1269879"/>
            <a:ext cx="2866800" cy="1173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9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4 050
</a:t>
            </a:r>
            <a:endParaRPr lang="en-US" sz="5995" dirty="0"/>
          </a:p>
        </p:txBody>
      </p:sp>
      <p:sp>
        <p:nvSpPr>
          <p:cNvPr id="8" name="Text 4"/>
          <p:cNvSpPr txBox="1"/>
          <p:nvPr/>
        </p:nvSpPr>
        <p:spPr>
          <a:xfrm>
            <a:off x="4352362" y="2528853"/>
            <a:ext cx="28668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таком числе ноль в середине показывает пустой разряд и его нельзя убирать.
</a:t>
            </a:r>
            <a:endParaRPr lang="en-US" sz="1499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6538" y="1368075"/>
            <a:ext cx="8010924" cy="32919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80157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проверить деление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972175"/>
            <a:ext cx="80157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деления основана на обратном действии: частное умножают на делитель и сравнивают с делимым.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46587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Прикидка ответа перед вычислением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564100" y="1603075"/>
            <a:ext cx="40608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полезно оценить пример в уме, округлив числа до удобных. Тогда сразу видно, должен ли ответ быть большим, маленьким или совсем другим.
</a:t>
            </a:r>
            <a:endParaRPr lang="en-US" sz="1057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2488425"/>
            <a:ext cx="40608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198 × 6 удобно заменить на 200 × 6. Такая прикидка даёт ориентир и помогает заметить, если в вычислении закралась смешная ошибка.
</a:t>
            </a:r>
            <a:endParaRPr lang="en-US" sz="1057" dirty="0"/>
          </a:p>
        </p:txBody>
      </p:sp>
      <p:sp>
        <p:nvSpPr>
          <p:cNvPr id="8" name="Text 3"/>
          <p:cNvSpPr txBox="1"/>
          <p:nvPr/>
        </p:nvSpPr>
        <p:spPr>
          <a:xfrm>
            <a:off x="564100" y="3378388"/>
            <a:ext cx="40608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точный ответ сильно отличается от оценки, стоит ещё раз проверить шаги. Это особенно полезно в примерах с многозначными числами и нулями.
</a:t>
            </a:r>
            <a:endParaRPr lang="en-US" sz="1057" dirty="0"/>
          </a:p>
        </p:txBody>
      </p:sp>
      <p:sp>
        <p:nvSpPr>
          <p:cNvPr id="9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9665" y="1353524"/>
            <a:ext cx="240975" cy="275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9652" y="2208107"/>
            <a:ext cx="261000" cy="232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49665" y="3019267"/>
            <a:ext cx="240975" cy="275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39652" y="3859342"/>
            <a:ext cx="261000" cy="261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64100" y="483625"/>
            <a:ext cx="80157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в вычислениях
</a:t>
            </a:r>
            <a:endParaRPr lang="en-US" sz="2200" dirty="0"/>
          </a:p>
        </p:txBody>
      </p:sp>
      <p:sp>
        <p:nvSpPr>
          <p:cNvPr id="13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14" name="Text 2"/>
          <p:cNvSpPr txBox="1"/>
          <p:nvPr/>
        </p:nvSpPr>
        <p:spPr>
          <a:xfrm>
            <a:off x="1110909" y="1285179"/>
            <a:ext cx="3101100" cy="76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Стерли лишнее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Нули в середине числа нельзя вычёркивать. Они показывают разряды, и без них число становится совсем другим, словно потеряло важную косточку.
</a:t>
            </a:r>
            <a:endParaRPr lang="en-US" sz="738" dirty="0"/>
          </a:p>
        </p:txBody>
      </p:sp>
      <p:sp>
        <p:nvSpPr>
          <p:cNvPr id="15" name="Text 3"/>
          <p:cNvSpPr txBox="1"/>
          <p:nvPr/>
        </p:nvSpPr>
        <p:spPr>
          <a:xfrm>
            <a:off x="1110909" y="2118051"/>
            <a:ext cx="3100800" cy="76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Перепутали разряды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ученики записывают десятки как единицы или сотни как десятки. Из-за такой путаницы ответ получается похожим, но неверным.
</a:t>
            </a:r>
            <a:endParaRPr lang="en-US" sz="738" dirty="0"/>
          </a:p>
        </p:txBody>
      </p:sp>
      <p:sp>
        <p:nvSpPr>
          <p:cNvPr id="16" name="Text 4"/>
          <p:cNvSpPr txBox="1"/>
          <p:nvPr/>
        </p:nvSpPr>
        <p:spPr>
          <a:xfrm>
            <a:off x="1110909" y="2950922"/>
            <a:ext cx="3100800" cy="76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Сложили не то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разложении числа важно правильно добавить все части. Если пропустить одно слагаемое, итог будет меньше настоящего ответа.
</a:t>
            </a:r>
            <a:endParaRPr lang="en-US" sz="738" dirty="0"/>
          </a:p>
        </p:txBody>
      </p:sp>
      <p:sp>
        <p:nvSpPr>
          <p:cNvPr id="17" name="Text 5"/>
          <p:cNvSpPr txBox="1"/>
          <p:nvPr/>
        </p:nvSpPr>
        <p:spPr>
          <a:xfrm>
            <a:off x="1110909" y="3783797"/>
            <a:ext cx="3100800" cy="76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проверили результат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аккуратный счёт стоит проверить обратным действием или прикидкой. Тогда ошибка замечается раньше, чем успеет спрятаться в тетради.
</a:t>
            </a:r>
            <a:endParaRPr lang="en-US" sz="738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49444" y="425750"/>
            <a:ext cx="3469263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45189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Удобные приёмы устного счёта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2049500"/>
            <a:ext cx="3201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Меняем множители местами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умножении множители можно переставлять местами, и ответ не изменится. Это удобно, когда одно число считать проще, чем другое. Так пример становится короче и спокойнее.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564100" y="3342175"/>
            <a:ext cx="3201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Разбиваем число на части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число разбить на удобные части, считать легче. Сначала находят частичные ответы, потом складывают их. Такой способ особенно полезен, когда одно из чисел близко к круглому.
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6538" y="1368075"/>
            <a:ext cx="8010924" cy="32919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80157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выбрать способ вычисления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972175"/>
            <a:ext cx="80157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приёма зависит от вида числа: есть ли нули, можно ли выделить круглую часть, удобно ли разложить пример.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умножения и деления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3196561" y="2423675"/>
            <a:ext cx="3415200" cy="8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делим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360 разделить на 5, снова получится 72. Деление возвращает нас к исходному числу.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479400" y="1276550"/>
            <a:ext cx="3415200" cy="8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умножаем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72 × 5 = 360. Мы получаем новый результат, увеличивая число в несколько раз.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1918511" y="3535950"/>
            <a:ext cx="3415200" cy="8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и запоминаем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можно быстро проверить ответ и лучше запомнить таблицу умножения. Одно действие помогает проверить другое, как зеркало в математике.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7500" y="1221698"/>
            <a:ext cx="4002600" cy="11452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7500" y="2395129"/>
            <a:ext cx="4002600" cy="114527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7500" y="3548571"/>
            <a:ext cx="4002600" cy="114527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Математика вокруг нас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564100" y="1416575"/>
            <a:ext cx="3422400" cy="75551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магазине без паники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Мама купила 12 коробок по 24 карандаша для класса. Нужно быстро понять, сколько всего карандашей привезли. Здесь удобно умножить, а затем прикинуть ответ, чтобы не считать коробки снова и снова.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564100" y="2590009"/>
            <a:ext cx="3422400" cy="75551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Конфеты для друзей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Маши есть 240 конфет, и она хочет разделить их поровну между 8 детьми. Деление помогает узнать, сколько сладостей достанется каждому, чтобы никто не обиделся и не получил меньше соседей.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564100" y="3743455"/>
            <a:ext cx="3422400" cy="75551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Секунды, метры и другие дела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нужно измерить длину ленты или время в минутах и секундах, многозначные числа появляются очень часто. Тогда помогают круглые числа, нули и аккуратный счёт без спешки.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4100" y="483625"/>
            <a:ext cx="47823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закрепляется на уроке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564100" y="1530900"/>
            <a:ext cx="4228200" cy="6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Ученики тренируются умножать на 10, 100 и 1000, замечая, как число переходит в более старшие разряды и не теряет свои цифры.
</a:t>
            </a:r>
            <a:endParaRPr lang="en-US" sz="957" dirty="0"/>
          </a:p>
        </p:txBody>
      </p:sp>
      <p:sp>
        <p:nvSpPr>
          <p:cNvPr id="8" name="Text 2"/>
          <p:cNvSpPr txBox="1"/>
          <p:nvPr/>
        </p:nvSpPr>
        <p:spPr>
          <a:xfrm>
            <a:off x="564100" y="2240370"/>
            <a:ext cx="4228200" cy="6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Закрепляется деление на 10, 100 и 1000. Важно уметь убирать лишние нули, но не трогать те, что стоят в середине числа.
</a:t>
            </a:r>
            <a:endParaRPr lang="en-US" sz="957" dirty="0"/>
          </a:p>
        </p:txBody>
      </p:sp>
      <p:sp>
        <p:nvSpPr>
          <p:cNvPr id="9" name="Text 3"/>
          <p:cNvSpPr txBox="1"/>
          <p:nvPr/>
        </p:nvSpPr>
        <p:spPr>
          <a:xfrm>
            <a:off x="564100" y="2953537"/>
            <a:ext cx="4228200" cy="6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учатся разлагать многозначные числа на удобные части. Так пример становится понятнее, а вычисления — короче и спокойнее.
</a:t>
            </a:r>
            <a:endParaRPr lang="en-US" sz="957" dirty="0"/>
          </a:p>
        </p:txBody>
      </p:sp>
      <p:sp>
        <p:nvSpPr>
          <p:cNvPr id="10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11" name="Text 5"/>
          <p:cNvSpPr txBox="1"/>
          <p:nvPr/>
        </p:nvSpPr>
        <p:spPr>
          <a:xfrm>
            <a:off x="564100" y="3673702"/>
            <a:ext cx="4228200" cy="6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отрабатываются проверка деления и прикидка ответа. Эти приёмы помогают вовремя заметить ошибку и не дать ей спрятаться в тетради.
</a:t>
            </a:r>
            <a:endParaRPr lang="en-US" sz="957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4100" y="483613"/>
            <a:ext cx="55047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выводы урока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564100" y="3538900"/>
            <a:ext cx="32463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видеть разряды, уважать нули и выбирать удобный способ счёта, многозначные числа перестают пугать. Тогда даже сложные примеры решаются спокойно, точно и без лишней суеты.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2026-05-24T11:28:18Z</dcterms:created>
  <dcterms:modified xsi:type="dcterms:W3CDTF">2026-05-24T11:28:18Z</dcterms:modified>
</cp:coreProperties>
</file>