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image" Target="../media/image-3-12.png"/><Relationship Id="rId13" Type="http://schemas.openxmlformats.org/officeDocument/2006/relationships/image" Target="../media/image-3-13.png"/><Relationship Id="rId14" Type="http://schemas.openxmlformats.org/officeDocument/2006/relationships/image" Target="../media/image-3-14.png"/><Relationship Id="rId15" Type="http://schemas.openxmlformats.org/officeDocument/2006/relationships/image" Target="../media/image-3-15.png"/><Relationship Id="rId16" Type="http://schemas.openxmlformats.org/officeDocument/2006/relationships/slideLayout" Target="../slideLayouts/slideLayout1.xml"/><Relationship Id="rId1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jpeg"/><Relationship Id="rId5" Type="http://schemas.openxmlformats.org/officeDocument/2006/relationships/image" Target="../media/image-15-5.jpeg"/><Relationship Id="rId6" Type="http://schemas.openxmlformats.org/officeDocument/2006/relationships/image" Target="../media/image-15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image" Target="../media/image-19-10.png"/><Relationship Id="rId11" Type="http://schemas.openxmlformats.org/officeDocument/2006/relationships/image" Target="../media/image-19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25" y="1958022"/>
            <a:ext cx="4347000" cy="273385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450000"/>
            <a:ext cx="8244000" cy="10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Ресурсы Мирового океана: значение, виды и проблемы освоения
</a:t>
            </a:r>
            <a:endParaRPr lang="en-US" sz="3212" dirty="0"/>
          </a:p>
        </p:txBody>
      </p:sp>
      <p:sp>
        <p:nvSpPr>
          <p:cNvPr id="5" name="Text 1"/>
          <p:cNvSpPr txBox="1"/>
          <p:nvPr/>
        </p:nvSpPr>
        <p:spPr>
          <a:xfrm>
            <a:off x="5217550" y="4500900"/>
            <a:ext cx="26286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6" name="Text 2"/>
          <p:cNvSpPr txBox="1"/>
          <p:nvPr/>
        </p:nvSpPr>
        <p:spPr>
          <a:xfrm>
            <a:off x="5217550" y="3501125"/>
            <a:ext cx="3476400" cy="80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 даёт людям пищу, сырьё, энергию и пути сообщения, но требует бережного отношения.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19527" y="0"/>
            <a:ext cx="3927946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2605175"/>
            <a:ext cx="3931800" cy="884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 в жизни современного мира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3771600"/>
            <a:ext cx="4060200" cy="921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Мировой океан кормит миллиарды людей, обеспечивает перевозки и даёт доступ к энергии и сырью. Чем выше потребление и численность населения, тем сильнее возрастает нагрузка на морские экосистемы и прибрежные территории.
</a:t>
            </a:r>
            <a:endParaRPr lang="en-US" sz="1086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46579" y="1568391"/>
            <a:ext cx="357600" cy="31786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446570" y="2214515"/>
            <a:ext cx="357600" cy="3576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2458158" y="2868207"/>
            <a:ext cx="334425" cy="3822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2446570" y="3566349"/>
            <a:ext cx="357600" cy="317867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6" name="Image 14" descr="preencoded.png">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2446570" y="4232326"/>
            <a:ext cx="357600" cy="317867"/>
          </a:xfrm>
          <a:prstGeom prst="rect">
            <a:avLst/>
          </a:prstGeom>
        </p:spPr>
      </p:pic>
      <p:sp>
        <p:nvSpPr>
          <p:cNvPr id="17" name="Text 0"/>
          <p:cNvSpPr txBox="1"/>
          <p:nvPr/>
        </p:nvSpPr>
        <p:spPr>
          <a:xfrm>
            <a:off x="450000" y="450000"/>
            <a:ext cx="8244000" cy="6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группы ресурсов Мирового океана
</a:t>
            </a:r>
            <a:endParaRPr lang="en-US" sz="2400" dirty="0"/>
          </a:p>
        </p:txBody>
      </p:sp>
      <p:sp>
        <p:nvSpPr>
          <p:cNvPr id="18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19" name="Text 2"/>
          <p:cNvSpPr txBox="1"/>
          <p:nvPr/>
        </p:nvSpPr>
        <p:spPr>
          <a:xfrm>
            <a:off x="3113280" y="1491916"/>
            <a:ext cx="3635100" cy="4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7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Биологические ресурсы
</a:t>
            </a:r>
            <a:pPr algn="l" indent="0" marL="0">
              <a:lnSpc>
                <a:spcPct val="115000"/>
              </a:lnSpc>
              <a:buNone/>
            </a:pPr>
            <a:r>
              <a:rPr lang="en-US" sz="237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7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этой группе относятся рыба, моллюски, ракообразные, водоросли и планктон. Они важны как источник пищи, кормов и сырья для пищевой, фармацевтической и химической промышленности.
</a:t>
            </a:r>
            <a:endParaRPr lang="en-US" sz="737" dirty="0"/>
          </a:p>
        </p:txBody>
      </p:sp>
      <p:sp>
        <p:nvSpPr>
          <p:cNvPr id="20" name="Text 3"/>
          <p:cNvSpPr txBox="1"/>
          <p:nvPr/>
        </p:nvSpPr>
        <p:spPr>
          <a:xfrm>
            <a:off x="3113269" y="2157905"/>
            <a:ext cx="3635100" cy="4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7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Минеральные ресурсы
</a:t>
            </a:r>
            <a:pPr algn="l" indent="0" marL="0">
              <a:lnSpc>
                <a:spcPct val="115000"/>
              </a:lnSpc>
              <a:buNone/>
            </a:pPr>
            <a:r>
              <a:rPr lang="en-US" sz="237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7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 добывают на шельфе и в глубоководных районах. К ним относятся нефть, газ, песок, гравий, фосфориты, а также полиметаллические конкреции и рудные корки.
</a:t>
            </a:r>
            <a:endParaRPr lang="en-US" sz="737" dirty="0"/>
          </a:p>
        </p:txBody>
      </p:sp>
      <p:sp>
        <p:nvSpPr>
          <p:cNvPr id="21" name="Text 4"/>
          <p:cNvSpPr txBox="1"/>
          <p:nvPr/>
        </p:nvSpPr>
        <p:spPr>
          <a:xfrm>
            <a:off x="3113269" y="2823894"/>
            <a:ext cx="3635100" cy="4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7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Энергетические ресурсы
</a:t>
            </a:r>
            <a:pPr algn="l" indent="0" marL="0">
              <a:lnSpc>
                <a:spcPct val="115000"/>
              </a:lnSpc>
              <a:buNone/>
            </a:pPr>
            <a:r>
              <a:rPr lang="en-US" sz="237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7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Океаническая энергия связана с приливами, волнами, ветром, разностью температур воды и другими природными процессами. Эти источники особенно перспективны для прибрежных районов с устойчивыми природными условиями.
</a:t>
            </a:r>
            <a:endParaRPr lang="en-US" sz="737" dirty="0"/>
          </a:p>
        </p:txBody>
      </p:sp>
      <p:sp>
        <p:nvSpPr>
          <p:cNvPr id="22" name="Text 5"/>
          <p:cNvSpPr txBox="1"/>
          <p:nvPr/>
        </p:nvSpPr>
        <p:spPr>
          <a:xfrm>
            <a:off x="3113269" y="3489871"/>
            <a:ext cx="3635100" cy="4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7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Транспортные ресурсы
</a:t>
            </a:r>
            <a:pPr algn="l" indent="0" marL="0">
              <a:lnSpc>
                <a:spcPct val="115000"/>
              </a:lnSpc>
              <a:buNone/>
            </a:pPr>
            <a:r>
              <a:rPr lang="en-US" sz="237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7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Мировой океан служит главной международной магистралью для грузов и пассажиров. Морские пути, каналы, проливы и порты соединяют крупнейшие экономические центры планеты.
</a:t>
            </a:r>
            <a:endParaRPr lang="en-US" sz="737" dirty="0"/>
          </a:p>
        </p:txBody>
      </p:sp>
      <p:sp>
        <p:nvSpPr>
          <p:cNvPr id="23" name="Text 6"/>
          <p:cNvSpPr txBox="1"/>
          <p:nvPr/>
        </p:nvSpPr>
        <p:spPr>
          <a:xfrm>
            <a:off x="3113269" y="4155848"/>
            <a:ext cx="3635100" cy="4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7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Рекреационные и информационные ресурсы
</a:t>
            </a:r>
            <a:pPr algn="l" indent="0" marL="0">
              <a:lnSpc>
                <a:spcPct val="115000"/>
              </a:lnSpc>
              <a:buNone/>
            </a:pPr>
            <a:r>
              <a:rPr lang="en-US" sz="237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7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Побережья, курорты и морские ландшафты поддерживают туризм и оздоровление, а океан также даёт данные для науки, прогноза погоды и изучения климата Земли.
</a:t>
            </a:r>
            <a:endParaRPr lang="en-US" sz="737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18809" y="0"/>
            <a:ext cx="4329782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450025" y="449800"/>
            <a:ext cx="3931800" cy="884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Биологические ресурсы океана как основа питания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450025" y="1769575"/>
            <a:ext cx="3931800" cy="9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Пищевой ресурс
</a:t>
            </a:r>
            <a:pPr algn="l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Морская рыба, моллюски и ракообразные остаются важнейшим источником белка для населения многих стран. Их значение особенно велико там, где наземное животноводство развито слабее.
</a:t>
            </a:r>
            <a:endParaRPr lang="en-US" sz="1120" dirty="0"/>
          </a:p>
        </p:txBody>
      </p:sp>
      <p:sp>
        <p:nvSpPr>
          <p:cNvPr id="10" name="Text 3"/>
          <p:cNvSpPr txBox="1"/>
          <p:nvPr/>
        </p:nvSpPr>
        <p:spPr>
          <a:xfrm>
            <a:off x="450025" y="2772468"/>
            <a:ext cx="3931800" cy="9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аквакультуры
</a:t>
            </a:r>
            <a:pPr algn="l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Аквакультура помогает удовлетворять спрос, снижая давление на природные популяции. По данным ФАО, в 2022 году она обеспечила более половины морепродуктов, потребляемых человеком.
</a:t>
            </a:r>
            <a:endParaRPr lang="en-US" sz="1120" dirty="0"/>
          </a:p>
        </p:txBody>
      </p:sp>
      <p:sp>
        <p:nvSpPr>
          <p:cNvPr id="11" name="Text 4"/>
          <p:cNvSpPr txBox="1"/>
          <p:nvPr/>
        </p:nvSpPr>
        <p:spPr>
          <a:xfrm>
            <a:off x="450025" y="3775360"/>
            <a:ext cx="3931800" cy="9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Возобновляемость и пределы
</a:t>
            </a:r>
            <a:pPr algn="l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Биологические ресурсы можно восстанавливать, но только при научно обоснованном вылове, контроле орудий лова и охране нерестилищ. Иначе даже богатые районы быстро теряют продуктивность.
</a:t>
            </a:r>
            <a:endParaRPr lang="en-US" sz="112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38" y="1697995"/>
            <a:ext cx="4122000" cy="20252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72025" y="450000"/>
            <a:ext cx="4122000" cy="85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мирового морского улова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450002" y="1697350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Наибольшая часть улова приходится на районы с высокой биологической продуктивностью, развитой инфраструктурой и давними промысловыми традициями.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450000" y="2776197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Улов сосредоточен в нескольких морских районах, поэтому устойчивость рыболовства зависит от их грамотного управления и восстановления запасов.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72013" y="4525712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74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данным ФАО о морском вылове по крупным рыболовным районам; использована учебная схема распределения.
</a:t>
            </a:r>
            <a:endParaRPr lang="en-US" sz="574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00" y="1198513"/>
            <a:ext cx="8244000" cy="186702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9988" y="450000"/>
            <a:ext cx="82440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основных биологических ресурсов океана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4035225"/>
            <a:ext cx="38970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разные морские ресурсы сочетают пищевую ценность, промышленное использование и уязвимость к чрезмерной эксплуатации.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4797000" y="4035300"/>
            <a:ext cx="38970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перечисленные ресурсы возобновимы, но сохраняют ценность только при контроле добычи, чистой среде и защите мест обитания.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0000" y="3251288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ФАО
</a:t>
            </a:r>
            <a:endParaRPr lang="en-US" sz="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4" name="Text 1"/>
          <p:cNvSpPr txBox="1"/>
          <p:nvPr/>
        </p:nvSpPr>
        <p:spPr>
          <a:xfrm>
            <a:off x="5418275" y="1925225"/>
            <a:ext cx="3275700" cy="12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показатель означает, что значительная часть промыслов уже испытывает чрезмерное давление. Без ограничений вылова и защиты морских экосистем восстановление запасов будет замедляться.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450000" y="1310544"/>
            <a:ext cx="3275700" cy="1211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35,4%
</a:t>
            </a:r>
            <a:endParaRPr lang="en-US" sz="7200" dirty="0"/>
          </a:p>
        </p:txBody>
      </p:sp>
      <p:sp>
        <p:nvSpPr>
          <p:cNvPr id="6" name="Text 3"/>
          <p:cNvSpPr txBox="1"/>
          <p:nvPr/>
        </p:nvSpPr>
        <p:spPr>
          <a:xfrm>
            <a:off x="450000" y="2621216"/>
            <a:ext cx="3275700" cy="12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мировых рыбных запасов находятся на уровне биологической неустойчивости.
</a:t>
            </a:r>
            <a:endParaRPr lang="en-US" sz="2000" dirty="0"/>
          </a:p>
        </p:txBody>
      </p:sp>
      <p:sp>
        <p:nvSpPr>
          <p:cNvPr id="7" name="Text 4"/>
          <p:cNvSpPr txBox="1"/>
          <p:nvPr/>
        </p:nvSpPr>
        <p:spPr>
          <a:xfrm>
            <a:off x="5418275" y="4461225"/>
            <a:ext cx="3275700" cy="23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ФАО, оценка состояния мировых рыбных запасов.
</a:t>
            </a:r>
            <a:endParaRPr lang="en-US" sz="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00" y="2073251"/>
            <a:ext cx="8244000" cy="261789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450000"/>
            <a:ext cx="8244000" cy="4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формируется устойчивое морское хозяйство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450025" y="990000"/>
            <a:ext cx="82440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основана на подходах научного управления рыбными ресурсами и контроле промысловой деятельности.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50" y="4324"/>
            <a:ext cx="9144000" cy="224135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9" name="Text 1"/>
          <p:cNvSpPr txBox="1"/>
          <p:nvPr/>
        </p:nvSpPr>
        <p:spPr>
          <a:xfrm>
            <a:off x="455350" y="2700000"/>
            <a:ext cx="8244000" cy="5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Минеральные ресурсы шельфа и глубоководья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2568219" y="3445850"/>
            <a:ext cx="1889400" cy="12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Строительные материалы
</a:t>
            </a:r>
            <a:pPr algn="l" indent="0" marL="0">
              <a:lnSpc>
                <a:spcPct val="115000"/>
              </a:lnSpc>
              <a:buNone/>
            </a:pPr>
            <a:r>
              <a:rPr lang="en-US" sz="5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Песок и гравий добывают для нужд строительства, намыва территорий и инженерных работ. Эти ресурсы кажутся менее заметными, но в прибрежных районах они имеют большое хозяйственное значение.
</a:t>
            </a:r>
            <a:endParaRPr lang="en-US" sz="1122" dirty="0"/>
          </a:p>
        </p:txBody>
      </p:sp>
      <p:sp>
        <p:nvSpPr>
          <p:cNvPr id="11" name="Text 3"/>
          <p:cNvSpPr txBox="1"/>
          <p:nvPr/>
        </p:nvSpPr>
        <p:spPr>
          <a:xfrm>
            <a:off x="4686381" y="3445850"/>
            <a:ext cx="1889400" cy="12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Фосфориты и россыпи
</a:t>
            </a:r>
            <a:pPr algn="l" indent="0" marL="0">
              <a:lnSpc>
                <a:spcPct val="115000"/>
              </a:lnSpc>
              <a:buNone/>
            </a:pPr>
            <a:r>
              <a:rPr lang="en-US" sz="5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Фосфориты важны для производства удобрений, а россыпные руды содержат ценные металлы. Их разработка требует точного учёта запасов и строгого контроля воздействия на морское дно.
</a:t>
            </a:r>
            <a:endParaRPr lang="en-US" sz="1124" dirty="0"/>
          </a:p>
        </p:txBody>
      </p:sp>
      <p:sp>
        <p:nvSpPr>
          <p:cNvPr id="12" name="Text 4"/>
          <p:cNvSpPr txBox="1"/>
          <p:nvPr/>
        </p:nvSpPr>
        <p:spPr>
          <a:xfrm>
            <a:off x="6804550" y="3445850"/>
            <a:ext cx="1889400" cy="12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Глубоководные руды
</a:t>
            </a:r>
            <a:pPr algn="l" indent="0" marL="0">
              <a:lnSpc>
                <a:spcPct val="115000"/>
              </a:lnSpc>
              <a:buNone/>
            </a:pPr>
            <a:r>
              <a:rPr lang="en-US" sz="5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Полиметаллические конкреции, кобальт-марганцевые корки и сульфидные залежи считаются перспективой будущего. Однако их добыча технически сложна и связана с высокими экологическими рисками.
</a:t>
            </a:r>
            <a:endParaRPr lang="en-US" sz="1124" dirty="0"/>
          </a:p>
        </p:txBody>
      </p:sp>
      <p:sp>
        <p:nvSpPr>
          <p:cNvPr id="13" name="Text 5"/>
          <p:cNvSpPr txBox="1"/>
          <p:nvPr/>
        </p:nvSpPr>
        <p:spPr>
          <a:xfrm>
            <a:off x="450050" y="3445850"/>
            <a:ext cx="1889400" cy="12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Шельфовая нефть и газ
</a:t>
            </a:r>
            <a:pPr algn="l" indent="0" marL="0">
              <a:lnSpc>
                <a:spcPct val="115000"/>
              </a:lnSpc>
              <a:buNone/>
            </a:pPr>
            <a:r>
              <a:rPr lang="en-US" sz="5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Шельфовые зоны остаются главным районом морской добычи углеводородов. Здесь сосредоточены наиболее освоенные месторождения, обеспечивающие заметную часть мировой энергетики и экспортных потоков.
</a:t>
            </a:r>
            <a:endParaRPr lang="en-US" sz="102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38" y="1697995"/>
            <a:ext cx="4122000" cy="20252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72025" y="450000"/>
            <a:ext cx="4122000" cy="85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Экономическое значение минеральных ресурсов океана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450002" y="1697350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Минеральное освоение океана определяется не только запасами, но и глубиной залегания, стоимостью технологий и уязвимостью морских экосистем.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450000" y="2776197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Нефть и газ остаются наиболее значимыми и освоенными ресурсами, тогда как глубоководные руды перспективны, но требуют осторожного подхода.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72013" y="4525712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Аналитическое обобщение по материалам географических и океанографических обзоров.
</a:t>
            </a:r>
            <a:endParaRPr lang="en-US" sz="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450025" y="449800"/>
            <a:ext cx="365310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Энергетические ресурсы океана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810775" y="2328046"/>
            <a:ext cx="329220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они наиболее эффективны
</a:t>
            </a:r>
            <a:pPr algn="l" indent="0" marL="0">
              <a:lnSpc>
                <a:spcPct val="115000"/>
              </a:lnSpc>
              <a:buNone/>
            </a:pPr>
            <a:r>
              <a:rPr lang="en-US" sz="4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Приливные станции лучше всего работают в узких заливах и проливах, где перепад уровней воды особенно велик. Морской ветер наиболее перспективен в открытых акваториях с устойчивыми ветрами.
</a:t>
            </a:r>
            <a:endParaRPr lang="en-US" sz="849" dirty="0"/>
          </a:p>
        </p:txBody>
      </p:sp>
      <p:sp>
        <p:nvSpPr>
          <p:cNvPr id="10" name="Text 3"/>
          <p:cNvSpPr txBox="1"/>
          <p:nvPr/>
        </p:nvSpPr>
        <p:spPr>
          <a:xfrm>
            <a:off x="810775" y="3167979"/>
            <a:ext cx="329220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интерес к ним растёт
</a:t>
            </a:r>
            <a:pPr algn="l" indent="0" marL="0">
              <a:lnSpc>
                <a:spcPct val="115000"/>
              </a:lnSpc>
              <a:buNone/>
            </a:pPr>
            <a:r>
              <a:rPr lang="en-US" sz="4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источники помогают снижать зависимость от ископаемого топлива и сокращать выбросы. Особенно быстро развиваются морские ветропарки в Северном море, у берегов Китая и США.
</a:t>
            </a:r>
            <a:endParaRPr lang="en-US" sz="864" dirty="0"/>
          </a:p>
        </p:txBody>
      </p:sp>
      <p:sp>
        <p:nvSpPr>
          <p:cNvPr id="11" name="Text 4"/>
          <p:cNvSpPr txBox="1"/>
          <p:nvPr/>
        </p:nvSpPr>
        <p:spPr>
          <a:xfrm>
            <a:off x="810775" y="1488100"/>
            <a:ext cx="329220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источников
</a:t>
            </a:r>
            <a:pPr algn="l" indent="0" marL="0">
              <a:lnSpc>
                <a:spcPct val="115000"/>
              </a:lnSpc>
              <a:buNone/>
            </a:pPr>
            <a:r>
              <a:rPr lang="en-US" sz="4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 даёт несколько видов энергии: приливную, волновую, ветровую, тепловую и градиентную. Каждая из них опирается на разные природные процессы и требует собственной техники преобразования.
</a:t>
            </a:r>
            <a:endParaRPr lang="en-US" sz="849" dirty="0"/>
          </a:p>
        </p:txBody>
      </p:sp>
      <p:sp>
        <p:nvSpPr>
          <p:cNvPr id="12" name="Text 5"/>
          <p:cNvSpPr txBox="1"/>
          <p:nvPr/>
        </p:nvSpPr>
        <p:spPr>
          <a:xfrm>
            <a:off x="810775" y="4007912"/>
            <a:ext cx="329220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ограничения
</a:t>
            </a:r>
            <a:pPr algn="l" indent="0" marL="0">
              <a:lnSpc>
                <a:spcPct val="115000"/>
              </a:lnSpc>
              <a:buNone/>
            </a:pPr>
            <a:r>
              <a:rPr lang="en-US" sz="4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Освоение океанической энергии требует крупных инвестиций, сложного обслуживания и защиты от штормов, солёной воды и коррозии. Поэтому проекты окупаются не сразу и нуждаются в тщательном планировании.
</a:t>
            </a:r>
            <a:endParaRPr lang="en-US" sz="849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00" y="2073251"/>
            <a:ext cx="8244000" cy="261789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450000"/>
            <a:ext cx="8244000" cy="4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3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Преобразование океанической энергии в электричество
</a:t>
            </a:r>
            <a:endParaRPr lang="en-US" sz="2304" dirty="0"/>
          </a:p>
        </p:txBody>
      </p:sp>
      <p:sp>
        <p:nvSpPr>
          <p:cNvPr id="6" name="Text 2"/>
          <p:cNvSpPr txBox="1"/>
          <p:nvPr/>
        </p:nvSpPr>
        <p:spPr>
          <a:xfrm>
            <a:off x="450025" y="990000"/>
            <a:ext cx="82440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последовательность превращения энергии приливов, волн и морского ветра в электроэнергию и её передачу в береговую сеть.
</a:t>
            </a:r>
            <a:endParaRPr lang="en-US" sz="881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4" name="Text 1"/>
          <p:cNvSpPr txBox="1"/>
          <p:nvPr/>
        </p:nvSpPr>
        <p:spPr>
          <a:xfrm>
            <a:off x="5418275" y="1925225"/>
            <a:ext cx="3275700" cy="12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доля показывает, насколько океан связан с повседневной экономикой: от поставок сырья до доставки готовой продукции. Сбой на морских маршрутах быстро отражается на ценах и сроках.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450000" y="1310544"/>
            <a:ext cx="3275700" cy="1211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1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80–90%
</a:t>
            </a:r>
            <a:endParaRPr lang="en-US" sz="7017" dirty="0"/>
          </a:p>
        </p:txBody>
      </p:sp>
      <p:sp>
        <p:nvSpPr>
          <p:cNvPr id="6" name="Text 3"/>
          <p:cNvSpPr txBox="1"/>
          <p:nvPr/>
        </p:nvSpPr>
        <p:spPr>
          <a:xfrm>
            <a:off x="450000" y="2621216"/>
            <a:ext cx="3275700" cy="12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мировых грузов по объёму перевозится морским транспортом.
</a:t>
            </a:r>
            <a:endParaRPr lang="en-US" sz="2000" dirty="0"/>
          </a:p>
        </p:txBody>
      </p:sp>
      <p:sp>
        <p:nvSpPr>
          <p:cNvPr id="7" name="Text 4"/>
          <p:cNvSpPr txBox="1"/>
          <p:nvPr/>
        </p:nvSpPr>
        <p:spPr>
          <a:xfrm>
            <a:off x="5418275" y="4461225"/>
            <a:ext cx="3275700" cy="23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UNCTAD, Review of Maritime Transport; оценки по объёму мировой морской торговли
</a:t>
            </a:r>
            <a:endParaRPr lang="en-US" sz="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38" y="1697995"/>
            <a:ext cx="4122000" cy="20252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72025" y="450000"/>
            <a:ext cx="4122000" cy="85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морские пути и узлы мировой торговли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450002" y="1697350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узлы соединяют основные направления морских перевозок и часто определяют маршрут и стоимость доставки. Их значение особенно велико для энергоносителей, контейнерных грузов и сырья.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450000" y="2776197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Небольшое число стратегических проходов концентрирует огромный поток товаров, поэтому их устойчивость критична для мировой торговли.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72013" y="4525712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Обзоры мировых морских путей и транспортной географии
</a:t>
            </a:r>
            <a:endParaRPr lang="en-US" sz="7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0000" y="2701245"/>
            <a:ext cx="2747700" cy="199100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97793" y="2701137"/>
            <a:ext cx="2748000" cy="199122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45896" y="2701137"/>
            <a:ext cx="2748000" cy="1991227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50000" y="450000"/>
            <a:ext cx="82440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Рекреационные и климатические ресурсы побережий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596200" y="1350000"/>
            <a:ext cx="24555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Побережье как центр отдыха
</a:t>
            </a:r>
            <a:pPr algn="l" indent="0" marL="0">
              <a:lnSpc>
                <a:spcPct val="115000"/>
              </a:lnSpc>
              <a:buNone/>
            </a:pPr>
            <a:r>
              <a:rPr lang="en-US" sz="28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курорты привлекают не только климатом, но и сочетанием пляжей, прогулочных зон и лечебной инфраструктуры. Для многих прибрежных городов туризм становится важной частью занятости и доходов, особенно в тёплый сезон.
</a:t>
            </a:r>
            <a:endParaRPr lang="en-US" sz="840" dirty="0"/>
          </a:p>
        </p:txBody>
      </p:sp>
      <p:sp>
        <p:nvSpPr>
          <p:cNvPr id="11" name="Text 3"/>
          <p:cNvSpPr txBox="1"/>
          <p:nvPr/>
        </p:nvSpPr>
        <p:spPr>
          <a:xfrm>
            <a:off x="3344393" y="1350000"/>
            <a:ext cx="24555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Подводный мир как ресурс впечатлений
</a:t>
            </a:r>
            <a:pPr algn="l" indent="0" marL="0">
              <a:lnSpc>
                <a:spcPct val="115000"/>
              </a:lnSpc>
              <a:buNone/>
            </a:pPr>
            <a:r>
              <a:rPr lang="en-US" sz="2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Дайвинг и экскурсии к коралловым рифам превращают морскую среду в пространство познания и отдыха. Такие территории особенно ценны там, где сохранилось прозрачное море, богатая фауна и удобный доступ к берегу.
</a:t>
            </a:r>
            <a:endParaRPr lang="en-US" sz="867" dirty="0"/>
          </a:p>
        </p:txBody>
      </p:sp>
      <p:sp>
        <p:nvSpPr>
          <p:cNvPr id="12" name="Text 4"/>
          <p:cNvSpPr txBox="1"/>
          <p:nvPr/>
        </p:nvSpPr>
        <p:spPr>
          <a:xfrm>
            <a:off x="6092496" y="1350000"/>
            <a:ext cx="24555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Океан, который смягчает климат
</a:t>
            </a:r>
            <a:pPr algn="l" indent="0" marL="0">
              <a:lnSpc>
                <a:spcPct val="115000"/>
              </a:lnSpc>
              <a:buNone/>
            </a:pPr>
            <a:r>
              <a:rPr lang="en-US" sz="28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океана ощущается не только на пляже, но и в повседневной погоде. Он выравнивает температурные колебания, приносит влагу на сушу и делает многие прибрежные регионы более комфортными для жизни.
</a:t>
            </a:r>
            <a:endParaRPr lang="en-US" sz="85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25" y="2128696"/>
            <a:ext cx="4122000" cy="116385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450000"/>
            <a:ext cx="4122000" cy="85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угрозы ресурсам океана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5540727" y="1697375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разные виды воздействия снижают ценность океана как источника пищи, отдыха и перевозок.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5540725" y="2776222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Нарушение морской среды одновременно бьёт по нескольким ресурсам, а восстановление экосистем требует длительного времени и строгого контроля.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0000" y="4525712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и океанографические обзоры
</a:t>
            </a:r>
            <a:endParaRPr lang="en-US" sz="7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50000" y="1085000"/>
            <a:ext cx="8244000" cy="6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Международное управление и правовой режим океана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450000" y="1903290"/>
            <a:ext cx="21576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1982 год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Конвенция ООН по морскому праву закрепила ключевые зоны океана: территориальное море, исключительную экономическую зону и открытое море. Она стала базой современного морского права.
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3364400" y="1903290"/>
            <a:ext cx="21576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ИЭЗ до 200 миль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Государства получили право использовать ресурсы в своей исключительной экономической зоне, но обязаны учитывать права других стран и общие нормы охраны морской среды.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6278800" y="1903290"/>
            <a:ext cx="21576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Международный контроль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Международный орган по морскому дну регулирует освоение глубоководных районов, а международное право устанавливает порядок пользования ресурсами и урегулирования споров.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00" y="2073251"/>
            <a:ext cx="8244000" cy="261789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450000"/>
            <a:ext cx="8244000" cy="4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Баланс интересов в освоении и охране океана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450025" y="990000"/>
            <a:ext cx="82440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связь между экономическим использованием океана, ростом нагрузки на экосистемы и необходимостью регулирования и восстановления.
</a:t>
            </a:r>
            <a:endParaRPr lang="en-US" sz="881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4172" y="1808825"/>
            <a:ext cx="370650" cy="423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244550" y="1808825"/>
            <a:ext cx="370650" cy="423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914927" y="1808825"/>
            <a:ext cx="370650" cy="4236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585272" y="1808825"/>
            <a:ext cx="370650" cy="4236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255649" y="1808825"/>
            <a:ext cx="370650" cy="4236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14" name="Text 1"/>
          <p:cNvSpPr txBox="1"/>
          <p:nvPr/>
        </p:nvSpPr>
        <p:spPr>
          <a:xfrm>
            <a:off x="450000" y="450000"/>
            <a:ext cx="8244000" cy="6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Перспективы: от сырьевого океана к устойчивой синей экономике
</a:t>
            </a:r>
            <a:endParaRPr lang="en-US" sz="2400" dirty="0"/>
          </a:p>
        </p:txBody>
      </p:sp>
      <p:sp>
        <p:nvSpPr>
          <p:cNvPr id="15" name="Text 2"/>
          <p:cNvSpPr txBox="1"/>
          <p:nvPr/>
        </p:nvSpPr>
        <p:spPr>
          <a:xfrm>
            <a:off x="560146" y="2582525"/>
            <a:ext cx="14523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аквакультуры
</a:t>
            </a:r>
            <a:pPr algn="l" indent="0" marL="0">
              <a:lnSpc>
                <a:spcPct val="115000"/>
              </a:lnSpc>
              <a:buNone/>
            </a:pPr>
            <a:r>
              <a:rPr lang="en-US" sz="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Выращивание рыбы, моллюсков и водорослей помогает снижать давление на дикие запасы и делает производство морепродуктов более предсказуемым при грамотном контроле качества воды.
</a:t>
            </a:r>
            <a:endParaRPr lang="en-US" sz="700" dirty="0"/>
          </a:p>
        </p:txBody>
      </p:sp>
      <p:sp>
        <p:nvSpPr>
          <p:cNvPr id="16" name="Text 3"/>
          <p:cNvSpPr txBox="1"/>
          <p:nvPr/>
        </p:nvSpPr>
        <p:spPr>
          <a:xfrm>
            <a:off x="2230519" y="2582525"/>
            <a:ext cx="14523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Низкоуглеродная энергия
</a:t>
            </a:r>
            <a:pPr algn="l" indent="0" marL="0">
              <a:lnSpc>
                <a:spcPct val="115000"/>
              </a:lnSpc>
              <a:buNone/>
            </a:pPr>
            <a:r>
              <a:rPr lang="en-US" sz="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Морской ветер, приливы и волны могут стать важной частью чистой энергетики. Их развитие особенно важно для прибрежных регионов, где есть доступ к устойчивым морским условиям.
</a:t>
            </a:r>
            <a:endParaRPr lang="en-US" sz="700" dirty="0"/>
          </a:p>
        </p:txBody>
      </p:sp>
      <p:sp>
        <p:nvSpPr>
          <p:cNvPr id="17" name="Text 4"/>
          <p:cNvSpPr txBox="1"/>
          <p:nvPr/>
        </p:nvSpPr>
        <p:spPr>
          <a:xfrm>
            <a:off x="3900878" y="2582525"/>
            <a:ext cx="14523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Цифровой мониторинг
</a:t>
            </a:r>
            <a:pPr algn="l" indent="0" marL="0">
              <a:lnSpc>
                <a:spcPct val="115000"/>
              </a:lnSpc>
              <a:buNone/>
            </a:pPr>
            <a:r>
              <a:rPr lang="en-US" sz="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Спутники, датчики и системы слежения позволяют точнее контролировать суда, промысел и состояние акваторий. Это повышает безопасность, снижает нарушения и делает управление ресурсами более точным.
</a:t>
            </a:r>
            <a:endParaRPr lang="en-US" sz="700" dirty="0"/>
          </a:p>
        </p:txBody>
      </p:sp>
      <p:sp>
        <p:nvSpPr>
          <p:cNvPr id="18" name="Text 5"/>
          <p:cNvSpPr txBox="1"/>
          <p:nvPr/>
        </p:nvSpPr>
        <p:spPr>
          <a:xfrm>
            <a:off x="5571247" y="2582525"/>
            <a:ext cx="14523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Прогнозирование запасов
</a:t>
            </a:r>
            <a:pPr algn="l" indent="0" marL="0">
              <a:lnSpc>
                <a:spcPct val="115000"/>
              </a:lnSpc>
              <a:buNone/>
            </a:pPr>
            <a:r>
              <a:rPr lang="en-US" sz="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Научные модели помогают оценивать численность видов, сезонные изменения и влияние климата. Благодаря этому можно заранее корректировать вылов и уменьшать риск истощения популяций.
</a:t>
            </a:r>
            <a:endParaRPr lang="en-US" sz="700" dirty="0"/>
          </a:p>
        </p:txBody>
      </p:sp>
      <p:sp>
        <p:nvSpPr>
          <p:cNvPr id="19" name="Text 6"/>
          <p:cNvSpPr txBox="1"/>
          <p:nvPr/>
        </p:nvSpPr>
        <p:spPr>
          <a:xfrm>
            <a:off x="7241617" y="2582525"/>
            <a:ext cx="14523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Охраняемые акватории
</a:t>
            </a:r>
            <a:pPr algn="l" indent="0" marL="0">
              <a:lnSpc>
                <a:spcPct val="115000"/>
              </a:lnSpc>
              <a:buNone/>
            </a:pPr>
            <a:r>
              <a:rPr lang="en-US" sz="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Расширение морских заповедных зон защищает места нереста, рифы и кормовые участки. Такие территории поддерживают биоразнообразие и помогают экосистемам восстанавливаться после нагрузки.
</a:t>
            </a:r>
            <a:endParaRPr lang="en-US" sz="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50000" y="450000"/>
            <a:ext cx="8244000" cy="233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43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Океан: источник благ и зона общей ответственности
</a:t>
            </a:r>
            <a:endParaRPr lang="en-US" sz="4312" dirty="0"/>
          </a:p>
        </p:txBody>
      </p:sp>
      <p:sp>
        <p:nvSpPr>
          <p:cNvPr id="4" name="Text 1"/>
          <p:cNvSpPr txBox="1"/>
          <p:nvPr/>
        </p:nvSpPr>
        <p:spPr>
          <a:xfrm>
            <a:off x="450000" y="3707950"/>
            <a:ext cx="4122000" cy="98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Мировой океан даёт человечеству пищу, сырьё, энергию и пути сообщения, но его возможности не бесконечны. Будущее зависит от науки, международных правил и бережного отношения к природе.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2026-06-03T00:00:16Z</dcterms:created>
  <dcterms:modified xsi:type="dcterms:W3CDTF">2026-06-03T00:00:16Z</dcterms:modified>
</cp:coreProperties>
</file>