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image" Target="../media/image-4-8.png"/><Relationship Id="rId9" Type="http://schemas.openxmlformats.org/officeDocument/2006/relationships/slideLayout" Target="../slideLayouts/slideLayout1.xml"/><Relationship Id="rId10"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jpeg"/><Relationship Id="rId8" Type="http://schemas.openxmlformats.org/officeDocument/2006/relationships/image" Target="../media/image-9-8.png"/><Relationship Id="rId9" Type="http://schemas.openxmlformats.org/officeDocument/2006/relationships/slideLayout" Target="../slideLayouts/slideLayout1.xml"/><Relationship Id="rId10"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image" Target="../media/image-10-3.jpeg"/><Relationship Id="rId4" Type="http://schemas.openxmlformats.org/officeDocument/2006/relationships/image" Target="../media/image-10-4.png"/><Relationship Id="rId5" Type="http://schemas.openxmlformats.org/officeDocument/2006/relationships/image" Target="../media/image-10-5.jpe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slideLayout" Target="../slideLayouts/slideLayout1.xml"/><Relationship Id="rId9"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slideLayout" Target="../slideLayouts/slideLayout1.xml"/><Relationship Id="rId9"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slideLayout" Target="../slideLayouts/slideLayout1.xml"/><Relationship Id="rId7"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jpeg"/><Relationship Id="rId3" Type="http://schemas.openxmlformats.org/officeDocument/2006/relationships/image" Target="../media/image-16-3.png"/><Relationship Id="rId4" Type="http://schemas.openxmlformats.org/officeDocument/2006/relationships/image" Target="../media/image-16-4.jpeg"/><Relationship Id="rId5" Type="http://schemas.openxmlformats.org/officeDocument/2006/relationships/image" Target="../media/image-16-5.png"/><Relationship Id="rId6" Type="http://schemas.openxmlformats.org/officeDocument/2006/relationships/image" Target="../media/image-16-6.jpeg"/><Relationship Id="rId7" Type="http://schemas.openxmlformats.org/officeDocument/2006/relationships/image" Target="../media/image-16-7.png"/><Relationship Id="rId8" Type="http://schemas.openxmlformats.org/officeDocument/2006/relationships/image" Target="../media/image-16-8.png"/><Relationship Id="rId9" Type="http://schemas.openxmlformats.org/officeDocument/2006/relationships/slideLayout" Target="../slideLayouts/slideLayout1.xml"/><Relationship Id="rId10"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slideLayout" Target="../slideLayouts/slideLayout1.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743200" y="2679"/>
            <a:ext cx="6400800" cy="513814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6677925" y="501450"/>
            <a:ext cx="1887000" cy="339900"/>
          </a:xfrm>
          <a:prstGeom prst="rect">
            <a:avLst/>
          </a:prstGeom>
          <a:noFill/>
          <a:ln/>
        </p:spPr>
        <p:txBody>
          <a:bodyPr wrap="square" lIns="0" tIns="0" rIns="0" bIns="0" rtlCol="0" anchor="ctr"/>
          <a:lstStyle/>
          <a:p>
            <a:pPr algn="ctr" indent="0" marL="0">
              <a:lnSpc>
                <a:spcPct val="100000"/>
              </a:lnSpc>
              <a:buNone/>
            </a:pPr>
            <a:r>
              <a:rPr lang="en-US" sz="1200" dirty="0">
                <a:solidFill>
                  <a:srgbClr val="3030D0"/>
                </a:solidFill>
                <a:latin typeface="Arial" pitchFamily="34" charset="0"/>
                <a:ea typeface="Arial" pitchFamily="34" charset="-122"/>
                <a:cs typeface="Arial" pitchFamily="34" charset="-120"/>
              </a:rPr>
              <a:t>
</a:t>
            </a:r>
            <a:endParaRPr lang="en-US" sz="1200" dirty="0"/>
          </a:p>
        </p:txBody>
      </p:sp>
      <p:sp>
        <p:nvSpPr>
          <p:cNvPr id="6" name="Text 1"/>
          <p:cNvSpPr txBox="1"/>
          <p:nvPr/>
        </p:nvSpPr>
        <p:spPr>
          <a:xfrm>
            <a:off x="426025" y="2735768"/>
            <a:ext cx="5035200" cy="1102500"/>
          </a:xfrm>
          <a:prstGeom prst="rect">
            <a:avLst/>
          </a:prstGeom>
          <a:noFill/>
          <a:ln/>
        </p:spPr>
        <p:txBody>
          <a:bodyPr wrap="square" lIns="0" tIns="0" rIns="0" bIns="0" rtlCol="0" anchor="b"/>
          <a:lstStyle/>
          <a:p>
            <a:pPr algn="l" indent="0" marL="0">
              <a:lnSpc>
                <a:spcPct val="100000"/>
              </a:lnSpc>
              <a:buNone/>
            </a:pPr>
            <a:r>
              <a:rPr lang="en-US" sz="3400" b="1" dirty="0">
                <a:solidFill>
                  <a:srgbClr val="3030D0"/>
                </a:solidFill>
                <a:latin typeface="Arial" pitchFamily="34" charset="0"/>
                <a:ea typeface="Arial" pitchFamily="34" charset="-122"/>
                <a:cs typeface="Arial" pitchFamily="34" charset="-120"/>
              </a:rPr>
              <a:t>Прямая и обратная пропорциональность
</a:t>
            </a:r>
            <a:endParaRPr lang="en-US" sz="3400" dirty="0"/>
          </a:p>
        </p:txBody>
      </p:sp>
      <p:sp>
        <p:nvSpPr>
          <p:cNvPr id="7" name="Text 2"/>
          <p:cNvSpPr txBox="1"/>
          <p:nvPr/>
        </p:nvSpPr>
        <p:spPr>
          <a:xfrm>
            <a:off x="436500" y="3982150"/>
            <a:ext cx="5035200" cy="728100"/>
          </a:xfrm>
          <a:prstGeom prst="rect">
            <a:avLst/>
          </a:prstGeom>
          <a:noFill/>
          <a:ln/>
        </p:spPr>
        <p:txBody>
          <a:bodyPr wrap="square" lIns="0" tIns="0" rIns="0" bIns="0" rtlCol="0" anchor="t"/>
          <a:lstStyle/>
          <a:p>
            <a:pPr algn="l" indent="0" marL="0">
              <a:lnSpc>
                <a:spcPct val="100000"/>
              </a:lnSpc>
              <a:buNone/>
            </a:pPr>
            <a:r>
              <a:rPr lang="en-US" sz="1600" dirty="0">
                <a:solidFill>
                  <a:srgbClr val="3030D0"/>
                </a:solidFill>
                <a:latin typeface="Arial" pitchFamily="34" charset="0"/>
                <a:ea typeface="Arial" pitchFamily="34" charset="-122"/>
                <a:cs typeface="Arial" pitchFamily="34" charset="-120"/>
              </a:rPr>
              <a:t>Две зависимости, которые часто встречаются в задачах и жизни.
</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BE1F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799400" y="1350420"/>
            <a:ext cx="2688900" cy="264426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097650" y="2613675"/>
            <a:ext cx="3928800" cy="1013100"/>
          </a:xfrm>
          <a:prstGeom prst="rect">
            <a:avLst/>
          </a:prstGeom>
          <a:noFill/>
          <a:ln/>
        </p:spPr>
        <p:txBody>
          <a:bodyPr wrap="square" lIns="0" tIns="0" rIns="0" bIns="0" rtlCol="0" anchor="t"/>
          <a:lstStyle/>
          <a:p>
            <a:pPr algn="l" indent="0" marL="0">
              <a:lnSpc>
                <a:spcPct val="100000"/>
              </a:lnSpc>
              <a:buNone/>
            </a:pPr>
            <a:r>
              <a:rPr lang="en-US" sz="1379" dirty="0">
                <a:solidFill>
                  <a:srgbClr val="3030D0"/>
                </a:solidFill>
                <a:latin typeface="Arial" pitchFamily="34" charset="0"/>
                <a:ea typeface="Arial" pitchFamily="34" charset="-122"/>
                <a:cs typeface="Arial" pitchFamily="34" charset="-120"/>
              </a:rPr>
              <a:t>Эти зависимости помогают решать задачи на стоимость, скорость, время и работу. Если понять их признаки, можно быстро выбирать формулу, строить таблицы и находить неизвестные значения без лишних вычислений.
</a:t>
            </a:r>
            <a:endParaRPr lang="en-US" sz="1379" dirty="0"/>
          </a:p>
        </p:txBody>
      </p:sp>
      <p:sp>
        <p:nvSpPr>
          <p:cNvPr id="6" name="Text 1"/>
          <p:cNvSpPr txBox="1"/>
          <p:nvPr/>
        </p:nvSpPr>
        <p:spPr>
          <a:xfrm>
            <a:off x="8518411" y="4563200"/>
            <a:ext cx="543000" cy="451800"/>
          </a:xfrm>
          <a:prstGeom prst="rect">
            <a:avLst/>
          </a:prstGeom>
          <a:noFill/>
          <a:ln/>
        </p:spPr>
        <p:txBody>
          <a:bodyPr wrap="square" lIns="0" tIns="0" rIns="0" bIns="0" rtlCol="0" anchor="t"/>
          <a:lstStyle/>
          <a:p>
            <a:pPr algn="ctr" indent="0" marL="0">
              <a:lnSpc>
                <a:spcPct val="100000"/>
              </a:lnSpc>
              <a:buNone/>
            </a:pPr>
            <a:r>
              <a:rPr lang="en-US" sz="2000" b="1" dirty="0">
                <a:solidFill>
                  <a:srgbClr val="3030D0"/>
                </a:solidFill>
                <a:latin typeface="Arial" pitchFamily="34" charset="0"/>
                <a:ea typeface="Arial" pitchFamily="34" charset="-122"/>
                <a:cs typeface="Arial" pitchFamily="34" charset="-120"/>
              </a:rPr>
              <a:t>2</a:t>
            </a:r>
            <a:endParaRPr lang="en-US" sz="2000" dirty="0"/>
          </a:p>
        </p:txBody>
      </p:sp>
      <p:sp>
        <p:nvSpPr>
          <p:cNvPr id="7" name="Text 2"/>
          <p:cNvSpPr txBox="1"/>
          <p:nvPr/>
        </p:nvSpPr>
        <p:spPr>
          <a:xfrm>
            <a:off x="1097650" y="1411675"/>
            <a:ext cx="3928800" cy="1013100"/>
          </a:xfrm>
          <a:prstGeom prst="rect">
            <a:avLst/>
          </a:prstGeom>
          <a:noFill/>
          <a:ln/>
        </p:spPr>
        <p:txBody>
          <a:bodyPr wrap="square" lIns="0" tIns="0" rIns="0" bIns="0" rtlCol="0" anchor="b"/>
          <a:lstStyle/>
          <a:p>
            <a:pPr algn="l" indent="0" marL="0">
              <a:lnSpc>
                <a:spcPct val="100000"/>
              </a:lnSpc>
              <a:buNone/>
            </a:pPr>
            <a:r>
              <a:rPr lang="en-US" sz="2800" b="1" dirty="0">
                <a:solidFill>
                  <a:srgbClr val="3030D0"/>
                </a:solidFill>
                <a:latin typeface="Arial" pitchFamily="34" charset="0"/>
                <a:ea typeface="Arial" pitchFamily="34" charset="-122"/>
                <a:cs typeface="Arial" pitchFamily="34" charset="-120"/>
              </a:rPr>
              <a:t>Зачем разбираться в пропорциональности
</a:t>
            </a:r>
            <a:endParaRPr lang="en-US"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518411" y="4563200"/>
            <a:ext cx="543000" cy="451800"/>
          </a:xfrm>
          <a:prstGeom prst="rect">
            <a:avLst/>
          </a:prstGeom>
          <a:noFill/>
          <a:ln/>
        </p:spPr>
        <p:txBody>
          <a:bodyPr wrap="square" lIns="0" tIns="0" rIns="0" bIns="0" rtlCol="0" anchor="t"/>
          <a:lstStyle/>
          <a:p>
            <a:pPr algn="ctr" indent="0" marL="0">
              <a:lnSpc>
                <a:spcPct val="100000"/>
              </a:lnSpc>
              <a:buNone/>
            </a:pPr>
            <a:r>
              <a:rPr lang="en-US" sz="2000" b="1" dirty="0">
                <a:solidFill>
                  <a:srgbClr val="3030D0"/>
                </a:solidFill>
                <a:latin typeface="Arial" pitchFamily="34" charset="0"/>
                <a:ea typeface="Arial" pitchFamily="34" charset="-122"/>
                <a:cs typeface="Arial" pitchFamily="34" charset="-120"/>
              </a:rPr>
              <a:t>3</a:t>
            </a:r>
            <a:endParaRPr lang="en-US" sz="2000" dirty="0"/>
          </a:p>
        </p:txBody>
      </p:sp>
      <p:sp>
        <p:nvSpPr>
          <p:cNvPr id="9" name="Text 1"/>
          <p:cNvSpPr txBox="1"/>
          <p:nvPr/>
        </p:nvSpPr>
        <p:spPr>
          <a:xfrm>
            <a:off x="436500" y="464800"/>
            <a:ext cx="7219800" cy="791400"/>
          </a:xfrm>
          <a:prstGeom prst="rect">
            <a:avLst/>
          </a:prstGeom>
          <a:noFill/>
          <a:ln/>
        </p:spPr>
        <p:txBody>
          <a:bodyPr wrap="square" lIns="0" tIns="0" rIns="0" bIns="0" rtlCol="0" anchor="t"/>
          <a:lstStyle/>
          <a:p>
            <a:pPr algn="l" indent="0" marL="0">
              <a:lnSpc>
                <a:spcPct val="100000"/>
              </a:lnSpc>
              <a:buNone/>
            </a:pPr>
            <a:r>
              <a:rPr lang="en-US" sz="3000" b="1" dirty="0">
                <a:solidFill>
                  <a:srgbClr val="3030D0"/>
                </a:solidFill>
                <a:latin typeface="Arial" pitchFamily="34" charset="0"/>
                <a:ea typeface="Arial" pitchFamily="34" charset="-122"/>
                <a:cs typeface="Arial" pitchFamily="34" charset="-120"/>
              </a:rPr>
              <a:t>Величины и их зависимость
</a:t>
            </a:r>
            <a:endParaRPr lang="en-US" sz="3000" dirty="0"/>
          </a:p>
        </p:txBody>
      </p:sp>
      <p:sp>
        <p:nvSpPr>
          <p:cNvPr id="10" name="Text 2"/>
          <p:cNvSpPr txBox="1"/>
          <p:nvPr/>
        </p:nvSpPr>
        <p:spPr>
          <a:xfrm>
            <a:off x="537750" y="2746943"/>
            <a:ext cx="1374300" cy="1412700"/>
          </a:xfrm>
          <a:prstGeom prst="rect">
            <a:avLst/>
          </a:prstGeom>
          <a:noFill/>
          <a:ln/>
        </p:spPr>
        <p:txBody>
          <a:bodyPr wrap="square" lIns="0" tIns="0" rIns="0" bIns="0" rtlCol="0" anchor="t"/>
          <a:lstStyle/>
          <a:p>
            <a:pPr algn="l" indent="0" marL="0">
              <a:lnSpc>
                <a:spcPct val="100000"/>
              </a:lnSpc>
              <a:buNone/>
            </a:pPr>
            <a:r>
              <a:rPr lang="en-US" sz="800" dirty="0">
                <a:solidFill>
                  <a:srgbClr val="3030D0"/>
                </a:solidFill>
                <a:latin typeface="Arial" pitchFamily="34" charset="0"/>
                <a:ea typeface="Arial" pitchFamily="34" charset="-122"/>
                <a:cs typeface="Arial" pitchFamily="34" charset="-120"/>
              </a:rPr>
              <a:t>Величина — это измеряемое свойство: длина, масса, время, стоимость, скорость или количество предметов. Такие данные можно сравнивать, измерять и записывать числами в задачах.
</a:t>
            </a:r>
            <a:endParaRPr lang="en-US" sz="800" dirty="0"/>
          </a:p>
        </p:txBody>
      </p:sp>
      <p:sp>
        <p:nvSpPr>
          <p:cNvPr id="11" name="Text 3"/>
          <p:cNvSpPr txBox="1"/>
          <p:nvPr/>
        </p:nvSpPr>
        <p:spPr>
          <a:xfrm>
            <a:off x="537750" y="2247875"/>
            <a:ext cx="1374300" cy="375600"/>
          </a:xfrm>
          <a:prstGeom prst="rect">
            <a:avLst/>
          </a:prstGeom>
          <a:noFill/>
          <a:ln/>
        </p:spPr>
        <p:txBody>
          <a:bodyPr wrap="square" lIns="0" tIns="0" rIns="0" bIns="0" rtlCol="0" anchor="t"/>
          <a:lstStyle/>
          <a:p>
            <a:pPr algn="l" indent="0" marL="0">
              <a:lnSpc>
                <a:spcPct val="100000"/>
              </a:lnSpc>
              <a:buNone/>
            </a:pPr>
            <a:r>
              <a:rPr lang="en-US" sz="1100" b="1" dirty="0">
                <a:solidFill>
                  <a:srgbClr val="3030D0"/>
                </a:solidFill>
                <a:latin typeface="Arial" pitchFamily="34" charset="0"/>
                <a:ea typeface="Arial" pitchFamily="34" charset="-122"/>
                <a:cs typeface="Arial" pitchFamily="34" charset="-120"/>
              </a:rPr>
              <a:t>Что называют величиной
</a:t>
            </a:r>
            <a:endParaRPr lang="en-US" sz="1100" dirty="0"/>
          </a:p>
        </p:txBody>
      </p:sp>
      <p:sp>
        <p:nvSpPr>
          <p:cNvPr id="12" name="Text 4"/>
          <p:cNvSpPr txBox="1"/>
          <p:nvPr/>
        </p:nvSpPr>
        <p:spPr>
          <a:xfrm>
            <a:off x="7236650" y="2746943"/>
            <a:ext cx="1374300" cy="1412700"/>
          </a:xfrm>
          <a:prstGeom prst="rect">
            <a:avLst/>
          </a:prstGeom>
          <a:noFill/>
          <a:ln/>
        </p:spPr>
        <p:txBody>
          <a:bodyPr wrap="square" lIns="0" tIns="0" rIns="0" bIns="0" rtlCol="0" anchor="t"/>
          <a:lstStyle/>
          <a:p>
            <a:pPr algn="l" indent="0" marL="0">
              <a:lnSpc>
                <a:spcPct val="100000"/>
              </a:lnSpc>
              <a:buNone/>
            </a:pPr>
            <a:r>
              <a:rPr lang="en-US" sz="800" dirty="0">
                <a:solidFill>
                  <a:srgbClr val="3030D0"/>
                </a:solidFill>
                <a:latin typeface="Arial" pitchFamily="34" charset="0"/>
                <a:ea typeface="Arial" pitchFamily="34" charset="-122"/>
                <a:cs typeface="Arial" pitchFamily="34" charset="-120"/>
              </a:rPr>
              <a:t>Понимание зависимостей особенно полезно в школьных задачах и в быту. Оно помогает быстро оценивать стоимость покупок, время пути, расход материалов и объём выполненной работы.
</a:t>
            </a:r>
            <a:endParaRPr lang="en-US" sz="800" dirty="0"/>
          </a:p>
        </p:txBody>
      </p:sp>
      <p:sp>
        <p:nvSpPr>
          <p:cNvPr id="13" name="Text 5"/>
          <p:cNvSpPr txBox="1"/>
          <p:nvPr/>
        </p:nvSpPr>
        <p:spPr>
          <a:xfrm>
            <a:off x="7236650" y="2247875"/>
            <a:ext cx="1374300" cy="375600"/>
          </a:xfrm>
          <a:prstGeom prst="rect">
            <a:avLst/>
          </a:prstGeom>
          <a:noFill/>
          <a:ln/>
        </p:spPr>
        <p:txBody>
          <a:bodyPr wrap="square" lIns="0" tIns="0" rIns="0" bIns="0" rtlCol="0" anchor="t"/>
          <a:lstStyle/>
          <a:p>
            <a:pPr algn="l" indent="0" marL="0">
              <a:lnSpc>
                <a:spcPct val="100000"/>
              </a:lnSpc>
              <a:buNone/>
            </a:pPr>
            <a:r>
              <a:rPr lang="en-US" sz="1100" b="1" dirty="0">
                <a:solidFill>
                  <a:srgbClr val="3030D0"/>
                </a:solidFill>
                <a:latin typeface="Arial" pitchFamily="34" charset="0"/>
                <a:ea typeface="Arial" pitchFamily="34" charset="-122"/>
                <a:cs typeface="Arial" pitchFamily="34" charset="-120"/>
              </a:rPr>
              <a:t>Практическая польза
</a:t>
            </a:r>
            <a:endParaRPr lang="en-US" sz="1100" dirty="0"/>
          </a:p>
        </p:txBody>
      </p:sp>
      <p:sp>
        <p:nvSpPr>
          <p:cNvPr id="14" name="Text 6"/>
          <p:cNvSpPr txBox="1"/>
          <p:nvPr/>
        </p:nvSpPr>
        <p:spPr>
          <a:xfrm>
            <a:off x="5561925" y="2746943"/>
            <a:ext cx="1374300" cy="1412700"/>
          </a:xfrm>
          <a:prstGeom prst="rect">
            <a:avLst/>
          </a:prstGeom>
          <a:noFill/>
          <a:ln/>
        </p:spPr>
        <p:txBody>
          <a:bodyPr wrap="square" lIns="0" tIns="0" rIns="0" bIns="0" rtlCol="0" anchor="t"/>
          <a:lstStyle/>
          <a:p>
            <a:pPr algn="l" indent="0" marL="0">
              <a:lnSpc>
                <a:spcPct val="100000"/>
              </a:lnSpc>
              <a:buNone/>
            </a:pPr>
            <a:r>
              <a:rPr lang="en-US" sz="800" dirty="0">
                <a:solidFill>
                  <a:srgbClr val="3030D0"/>
                </a:solidFill>
                <a:latin typeface="Arial" pitchFamily="34" charset="0"/>
                <a:ea typeface="Arial" pitchFamily="34" charset="-122"/>
                <a:cs typeface="Arial" pitchFamily="34" charset="-120"/>
              </a:rPr>
              <a:t>Если для разных пар чисел действует одно и то же правило, зависимость можно выразить математически. Тогда становится проще находить неизвестные значения и сравнивать случаи.
</a:t>
            </a:r>
            <a:endParaRPr lang="en-US" sz="800" dirty="0"/>
          </a:p>
        </p:txBody>
      </p:sp>
      <p:sp>
        <p:nvSpPr>
          <p:cNvPr id="15" name="Text 7"/>
          <p:cNvSpPr txBox="1"/>
          <p:nvPr/>
        </p:nvSpPr>
        <p:spPr>
          <a:xfrm>
            <a:off x="5561925" y="2247875"/>
            <a:ext cx="1374300" cy="375600"/>
          </a:xfrm>
          <a:prstGeom prst="rect">
            <a:avLst/>
          </a:prstGeom>
          <a:noFill/>
          <a:ln/>
        </p:spPr>
        <p:txBody>
          <a:bodyPr wrap="square" lIns="0" tIns="0" rIns="0" bIns="0" rtlCol="0" anchor="t"/>
          <a:lstStyle/>
          <a:p>
            <a:pPr algn="l" indent="0" marL="0">
              <a:lnSpc>
                <a:spcPct val="100000"/>
              </a:lnSpc>
              <a:buNone/>
            </a:pPr>
            <a:r>
              <a:rPr lang="en-US" sz="1100" b="1" dirty="0">
                <a:solidFill>
                  <a:srgbClr val="3030D0"/>
                </a:solidFill>
                <a:latin typeface="Arial" pitchFamily="34" charset="0"/>
                <a:ea typeface="Arial" pitchFamily="34" charset="-122"/>
                <a:cs typeface="Arial" pitchFamily="34" charset="-120"/>
              </a:rPr>
              <a:t>Проверка правила
</a:t>
            </a:r>
            <a:endParaRPr lang="en-US" sz="1100" dirty="0"/>
          </a:p>
        </p:txBody>
      </p:sp>
      <p:sp>
        <p:nvSpPr>
          <p:cNvPr id="16" name="Text 8"/>
          <p:cNvSpPr txBox="1"/>
          <p:nvPr/>
        </p:nvSpPr>
        <p:spPr>
          <a:xfrm>
            <a:off x="3887200" y="2746943"/>
            <a:ext cx="1374300" cy="1412700"/>
          </a:xfrm>
          <a:prstGeom prst="rect">
            <a:avLst/>
          </a:prstGeom>
          <a:noFill/>
          <a:ln/>
        </p:spPr>
        <p:txBody>
          <a:bodyPr wrap="square" lIns="0" tIns="0" rIns="0" bIns="0" rtlCol="0" anchor="t"/>
          <a:lstStyle/>
          <a:p>
            <a:pPr algn="l" indent="0" marL="0">
              <a:lnSpc>
                <a:spcPct val="100000"/>
              </a:lnSpc>
              <a:buNone/>
            </a:pPr>
            <a:r>
              <a:rPr lang="en-US" sz="800" dirty="0">
                <a:solidFill>
                  <a:srgbClr val="3030D0"/>
                </a:solidFill>
                <a:latin typeface="Arial" pitchFamily="34" charset="0"/>
                <a:ea typeface="Arial" pitchFamily="34" charset="-122"/>
                <a:cs typeface="Arial" pitchFamily="34" charset="-120"/>
              </a:rPr>
              <a:t>Одну и ту же зависимость удобно описывать таблицей значений, формулой и графиком. Каждый способ показывает связь между величинами с разных сторон и помогает делать выводы.
</a:t>
            </a:r>
            <a:endParaRPr lang="en-US" sz="800" dirty="0"/>
          </a:p>
        </p:txBody>
      </p:sp>
      <p:sp>
        <p:nvSpPr>
          <p:cNvPr id="17" name="Text 9"/>
          <p:cNvSpPr txBox="1"/>
          <p:nvPr/>
        </p:nvSpPr>
        <p:spPr>
          <a:xfrm>
            <a:off x="3887200" y="2247875"/>
            <a:ext cx="1374300" cy="375600"/>
          </a:xfrm>
          <a:prstGeom prst="rect">
            <a:avLst/>
          </a:prstGeom>
          <a:noFill/>
          <a:ln/>
        </p:spPr>
        <p:txBody>
          <a:bodyPr wrap="square" lIns="0" tIns="0" rIns="0" bIns="0" rtlCol="0" anchor="t"/>
          <a:lstStyle/>
          <a:p>
            <a:pPr algn="l" indent="0" marL="0">
              <a:lnSpc>
                <a:spcPct val="100000"/>
              </a:lnSpc>
              <a:buNone/>
            </a:pPr>
            <a:r>
              <a:rPr lang="en-US" sz="1100" b="1" dirty="0">
                <a:solidFill>
                  <a:srgbClr val="3030D0"/>
                </a:solidFill>
                <a:latin typeface="Arial" pitchFamily="34" charset="0"/>
                <a:ea typeface="Arial" pitchFamily="34" charset="-122"/>
                <a:cs typeface="Arial" pitchFamily="34" charset="-120"/>
              </a:rPr>
              <a:t>Способы записи
</a:t>
            </a:r>
            <a:endParaRPr lang="en-US" sz="1100" dirty="0"/>
          </a:p>
        </p:txBody>
      </p:sp>
      <p:sp>
        <p:nvSpPr>
          <p:cNvPr id="18" name="Text 10"/>
          <p:cNvSpPr txBox="1"/>
          <p:nvPr/>
        </p:nvSpPr>
        <p:spPr>
          <a:xfrm>
            <a:off x="2212475" y="2746943"/>
            <a:ext cx="1374300" cy="1412700"/>
          </a:xfrm>
          <a:prstGeom prst="rect">
            <a:avLst/>
          </a:prstGeom>
          <a:noFill/>
          <a:ln/>
        </p:spPr>
        <p:txBody>
          <a:bodyPr wrap="square" lIns="0" tIns="0" rIns="0" bIns="0" rtlCol="0" anchor="t"/>
          <a:lstStyle/>
          <a:p>
            <a:pPr algn="l" indent="0" marL="0">
              <a:lnSpc>
                <a:spcPct val="100000"/>
              </a:lnSpc>
              <a:buNone/>
            </a:pPr>
            <a:r>
              <a:rPr lang="en-US" sz="800" dirty="0">
                <a:solidFill>
                  <a:srgbClr val="3030D0"/>
                </a:solidFill>
                <a:latin typeface="Arial" pitchFamily="34" charset="0"/>
                <a:ea typeface="Arial" pitchFamily="34" charset="-122"/>
                <a:cs typeface="Arial" pitchFamily="34" charset="-120"/>
              </a:rPr>
              <a:t>Зависимость появляется, когда изменение одной величины влияет на другую. Например, чем больше купили одинаковых тетрадей, тем больше заплатили, а чем быстрее движение, тем меньше времени потребуется.
</a:t>
            </a:r>
            <a:endParaRPr lang="en-US" sz="800" dirty="0"/>
          </a:p>
        </p:txBody>
      </p:sp>
      <p:sp>
        <p:nvSpPr>
          <p:cNvPr id="19" name="Text 11"/>
          <p:cNvSpPr txBox="1"/>
          <p:nvPr/>
        </p:nvSpPr>
        <p:spPr>
          <a:xfrm>
            <a:off x="2212475" y="2247875"/>
            <a:ext cx="1374300" cy="375600"/>
          </a:xfrm>
          <a:prstGeom prst="rect">
            <a:avLst/>
          </a:prstGeom>
          <a:noFill/>
          <a:ln/>
        </p:spPr>
        <p:txBody>
          <a:bodyPr wrap="square" lIns="0" tIns="0" rIns="0" bIns="0" rtlCol="0" anchor="t"/>
          <a:lstStyle/>
          <a:p>
            <a:pPr algn="l" indent="0" marL="0">
              <a:lnSpc>
                <a:spcPct val="100000"/>
              </a:lnSpc>
              <a:buNone/>
            </a:pPr>
            <a:r>
              <a:rPr lang="en-US" sz="1100" b="1" dirty="0">
                <a:solidFill>
                  <a:srgbClr val="3030D0"/>
                </a:solidFill>
                <a:latin typeface="Arial" pitchFamily="34" charset="0"/>
                <a:ea typeface="Arial" pitchFamily="34" charset="-122"/>
                <a:cs typeface="Arial" pitchFamily="34" charset="-120"/>
              </a:rPr>
              <a:t>Как возникает зависимость
</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42750" y="1488521"/>
            <a:ext cx="3529800" cy="280246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85950" y="664950"/>
            <a:ext cx="7411200" cy="791400"/>
          </a:xfrm>
          <a:prstGeom prst="rect">
            <a:avLst/>
          </a:prstGeom>
          <a:noFill/>
          <a:ln/>
        </p:spPr>
        <p:txBody>
          <a:bodyPr wrap="square" lIns="0" tIns="0" rIns="0" bIns="0" rtlCol="0" anchor="ctr"/>
          <a:lstStyle/>
          <a:p>
            <a:pPr algn="l" indent="0" marL="0">
              <a:lnSpc>
                <a:spcPct val="100000"/>
              </a:lnSpc>
              <a:buNone/>
            </a:pPr>
            <a:r>
              <a:rPr lang="en-US" sz="2800" b="1" dirty="0">
                <a:solidFill>
                  <a:srgbClr val="3030D0"/>
                </a:solidFill>
                <a:latin typeface="Arial" pitchFamily="34" charset="0"/>
                <a:ea typeface="Arial" pitchFamily="34" charset="-122"/>
                <a:cs typeface="Arial" pitchFamily="34" charset="-120"/>
              </a:rPr>
              <a:t>Прямая пропорциональность: обе величины растут вместе
</a:t>
            </a:r>
            <a:endParaRPr lang="en-US" sz="2800" dirty="0"/>
          </a:p>
        </p:txBody>
      </p:sp>
      <p:sp>
        <p:nvSpPr>
          <p:cNvPr id="11" name="Text 1"/>
          <p:cNvSpPr txBox="1"/>
          <p:nvPr/>
        </p:nvSpPr>
        <p:spPr>
          <a:xfrm>
            <a:off x="8518411" y="4563200"/>
            <a:ext cx="543000" cy="451800"/>
          </a:xfrm>
          <a:prstGeom prst="rect">
            <a:avLst/>
          </a:prstGeom>
          <a:noFill/>
          <a:ln/>
        </p:spPr>
        <p:txBody>
          <a:bodyPr wrap="square" lIns="0" tIns="0" rIns="0" bIns="0" rtlCol="0" anchor="t"/>
          <a:lstStyle/>
          <a:p>
            <a:pPr algn="ctr" indent="0" marL="0">
              <a:lnSpc>
                <a:spcPct val="100000"/>
              </a:lnSpc>
              <a:buNone/>
            </a:pPr>
            <a:r>
              <a:rPr lang="en-US" sz="2000" b="1" dirty="0">
                <a:solidFill>
                  <a:srgbClr val="3030D0"/>
                </a:solidFill>
                <a:latin typeface="Arial" pitchFamily="34" charset="0"/>
                <a:ea typeface="Arial" pitchFamily="34" charset="-122"/>
                <a:cs typeface="Arial" pitchFamily="34" charset="-120"/>
              </a:rPr>
              <a:t>4</a:t>
            </a:r>
            <a:endParaRPr lang="en-US" sz="2000" dirty="0"/>
          </a:p>
        </p:txBody>
      </p:sp>
      <p:sp>
        <p:nvSpPr>
          <p:cNvPr id="12" name="Text 2"/>
          <p:cNvSpPr txBox="1"/>
          <p:nvPr/>
        </p:nvSpPr>
        <p:spPr>
          <a:xfrm>
            <a:off x="1140804" y="1984763"/>
            <a:ext cx="3747000" cy="342900"/>
          </a:xfrm>
          <a:prstGeom prst="rect">
            <a:avLst/>
          </a:prstGeom>
          <a:noFill/>
          <a:ln/>
        </p:spPr>
        <p:txBody>
          <a:bodyPr wrap="square" lIns="0" tIns="0" rIns="0" bIns="0" rtlCol="0" anchor="t"/>
          <a:lstStyle/>
          <a:p>
            <a:pPr algn="l" indent="0" marL="0">
              <a:lnSpc>
                <a:spcPct val="100000"/>
              </a:lnSpc>
              <a:buNone/>
            </a:pPr>
            <a:r>
              <a:rPr lang="en-US" sz="700" dirty="0">
                <a:solidFill>
                  <a:srgbClr val="3030D0"/>
                </a:solidFill>
                <a:latin typeface="Arial" pitchFamily="34" charset="0"/>
                <a:ea typeface="Arial" pitchFamily="34" charset="-122"/>
                <a:cs typeface="Arial" pitchFamily="34" charset="-120"/>
              </a:rPr>
              <a:t>При прямой пропорциональности обе величины изменяются в одном направлении: одна увеличивается — другая тоже увеличивается. Если одна уменьшается, то и другая уменьшается.
</a:t>
            </a:r>
            <a:endParaRPr lang="en-US" sz="700" dirty="0"/>
          </a:p>
        </p:txBody>
      </p:sp>
      <p:sp>
        <p:nvSpPr>
          <p:cNvPr id="13" name="Text 3"/>
          <p:cNvSpPr txBox="1"/>
          <p:nvPr/>
        </p:nvSpPr>
        <p:spPr>
          <a:xfrm>
            <a:off x="1140800" y="1785413"/>
            <a:ext cx="3747000" cy="174600"/>
          </a:xfrm>
          <a:prstGeom prst="rect">
            <a:avLst/>
          </a:prstGeom>
          <a:noFill/>
          <a:ln/>
        </p:spPr>
        <p:txBody>
          <a:bodyPr wrap="square" lIns="0" tIns="0" rIns="0" bIns="0" rtlCol="0" anchor="t"/>
          <a:lstStyle/>
          <a:p>
            <a:pPr algn="l" indent="0" marL="0">
              <a:lnSpc>
                <a:spcPct val="100000"/>
              </a:lnSpc>
              <a:buNone/>
            </a:pPr>
            <a:r>
              <a:rPr lang="en-US" sz="1000" b="1" dirty="0">
                <a:solidFill>
                  <a:srgbClr val="3030D0"/>
                </a:solidFill>
                <a:latin typeface="Arial" pitchFamily="34" charset="0"/>
                <a:ea typeface="Arial" pitchFamily="34" charset="-122"/>
                <a:cs typeface="Arial" pitchFamily="34" charset="-120"/>
              </a:rPr>
              <a:t>Общий смысл
</a:t>
            </a:r>
            <a:endParaRPr lang="en-US" sz="1000" dirty="0"/>
          </a:p>
        </p:txBody>
      </p:sp>
      <p:sp>
        <p:nvSpPr>
          <p:cNvPr id="14" name="Text 4"/>
          <p:cNvSpPr txBox="1"/>
          <p:nvPr/>
        </p:nvSpPr>
        <p:spPr>
          <a:xfrm>
            <a:off x="1140804" y="4097875"/>
            <a:ext cx="3747000" cy="342900"/>
          </a:xfrm>
          <a:prstGeom prst="rect">
            <a:avLst/>
          </a:prstGeom>
          <a:noFill/>
          <a:ln/>
        </p:spPr>
        <p:txBody>
          <a:bodyPr wrap="square" lIns="0" tIns="0" rIns="0" bIns="0" rtlCol="0" anchor="t"/>
          <a:lstStyle/>
          <a:p>
            <a:pPr algn="l" indent="0" marL="0">
              <a:lnSpc>
                <a:spcPct val="100000"/>
              </a:lnSpc>
              <a:buNone/>
            </a:pPr>
            <a:r>
              <a:rPr lang="en-US" sz="700" dirty="0">
                <a:solidFill>
                  <a:srgbClr val="3030D0"/>
                </a:solidFill>
                <a:latin typeface="Arial" pitchFamily="34" charset="0"/>
                <a:ea typeface="Arial" pitchFamily="34" charset="-122"/>
                <a:cs typeface="Arial" pitchFamily="34" charset="-120"/>
              </a:rPr>
              <a:t>На координатной плоскости такая зависимость изображается прямой линией, которая проходит через начало координат. Это удобно для проверки и сравнения значений.
</a:t>
            </a:r>
            <a:endParaRPr lang="en-US" sz="700" dirty="0"/>
          </a:p>
        </p:txBody>
      </p:sp>
      <p:sp>
        <p:nvSpPr>
          <p:cNvPr id="15" name="Text 5"/>
          <p:cNvSpPr txBox="1"/>
          <p:nvPr/>
        </p:nvSpPr>
        <p:spPr>
          <a:xfrm>
            <a:off x="1140800" y="3898525"/>
            <a:ext cx="3747000" cy="174600"/>
          </a:xfrm>
          <a:prstGeom prst="rect">
            <a:avLst/>
          </a:prstGeom>
          <a:noFill/>
          <a:ln/>
        </p:spPr>
        <p:txBody>
          <a:bodyPr wrap="square" lIns="0" tIns="0" rIns="0" bIns="0" rtlCol="0" anchor="t"/>
          <a:lstStyle/>
          <a:p>
            <a:pPr algn="l" indent="0" marL="0">
              <a:lnSpc>
                <a:spcPct val="100000"/>
              </a:lnSpc>
              <a:buNone/>
            </a:pPr>
            <a:r>
              <a:rPr lang="en-US" sz="1000" b="1" dirty="0">
                <a:solidFill>
                  <a:srgbClr val="3030D0"/>
                </a:solidFill>
                <a:latin typeface="Arial" pitchFamily="34" charset="0"/>
                <a:ea typeface="Arial" pitchFamily="34" charset="-122"/>
                <a:cs typeface="Arial" pitchFamily="34" charset="-120"/>
              </a:rPr>
              <a:t>Как выглядит график
</a:t>
            </a:r>
            <a:endParaRPr lang="en-US" sz="1000" dirty="0"/>
          </a:p>
        </p:txBody>
      </p:sp>
      <p:sp>
        <p:nvSpPr>
          <p:cNvPr id="16" name="Text 6"/>
          <p:cNvSpPr txBox="1"/>
          <p:nvPr/>
        </p:nvSpPr>
        <p:spPr>
          <a:xfrm>
            <a:off x="1140804" y="3393504"/>
            <a:ext cx="3747000" cy="342900"/>
          </a:xfrm>
          <a:prstGeom prst="rect">
            <a:avLst/>
          </a:prstGeom>
          <a:noFill/>
          <a:ln/>
        </p:spPr>
        <p:txBody>
          <a:bodyPr wrap="square" lIns="0" tIns="0" rIns="0" bIns="0" rtlCol="0" anchor="t"/>
          <a:lstStyle/>
          <a:p>
            <a:pPr algn="l" indent="0" marL="0">
              <a:lnSpc>
                <a:spcPct val="100000"/>
              </a:lnSpc>
              <a:buNone/>
            </a:pPr>
            <a:r>
              <a:rPr lang="en-US" sz="700" dirty="0">
                <a:solidFill>
                  <a:srgbClr val="3030D0"/>
                </a:solidFill>
                <a:latin typeface="Arial" pitchFamily="34" charset="0"/>
                <a:ea typeface="Arial" pitchFamily="34" charset="-122"/>
                <a:cs typeface="Arial" pitchFamily="34" charset="-120"/>
              </a:rPr>
              <a:t>Прямая пропорциональность встречается при покупке одинаковых товаров, расчёте пути при постоянной скорости и других ситуациях, где каждое новое значение связано с одним и тем же множителем.
</a:t>
            </a:r>
            <a:endParaRPr lang="en-US" sz="700" dirty="0"/>
          </a:p>
        </p:txBody>
      </p:sp>
      <p:sp>
        <p:nvSpPr>
          <p:cNvPr id="17" name="Text 7"/>
          <p:cNvSpPr txBox="1"/>
          <p:nvPr/>
        </p:nvSpPr>
        <p:spPr>
          <a:xfrm>
            <a:off x="1140800" y="3194154"/>
            <a:ext cx="3747000" cy="174600"/>
          </a:xfrm>
          <a:prstGeom prst="rect">
            <a:avLst/>
          </a:prstGeom>
          <a:noFill/>
          <a:ln/>
        </p:spPr>
        <p:txBody>
          <a:bodyPr wrap="square" lIns="0" tIns="0" rIns="0" bIns="0" rtlCol="0" anchor="t"/>
          <a:lstStyle/>
          <a:p>
            <a:pPr algn="l" indent="0" marL="0">
              <a:lnSpc>
                <a:spcPct val="100000"/>
              </a:lnSpc>
              <a:buNone/>
            </a:pPr>
            <a:r>
              <a:rPr lang="en-US" sz="1000" b="1" dirty="0">
                <a:solidFill>
                  <a:srgbClr val="3030D0"/>
                </a:solidFill>
                <a:latin typeface="Arial" pitchFamily="34" charset="0"/>
                <a:ea typeface="Arial" pitchFamily="34" charset="-122"/>
                <a:cs typeface="Arial" pitchFamily="34" charset="-120"/>
              </a:rPr>
              <a:t>Примеры из жизни
</a:t>
            </a:r>
            <a:endParaRPr lang="en-US" sz="1000" dirty="0"/>
          </a:p>
        </p:txBody>
      </p:sp>
      <p:sp>
        <p:nvSpPr>
          <p:cNvPr id="18" name="Text 8"/>
          <p:cNvSpPr txBox="1"/>
          <p:nvPr/>
        </p:nvSpPr>
        <p:spPr>
          <a:xfrm>
            <a:off x="1140804" y="2689134"/>
            <a:ext cx="3747000" cy="342900"/>
          </a:xfrm>
          <a:prstGeom prst="rect">
            <a:avLst/>
          </a:prstGeom>
          <a:noFill/>
          <a:ln/>
        </p:spPr>
        <p:txBody>
          <a:bodyPr wrap="square" lIns="0" tIns="0" rIns="0" bIns="0" rtlCol="0" anchor="t"/>
          <a:lstStyle/>
          <a:p>
            <a:pPr algn="l" indent="0" marL="0">
              <a:lnSpc>
                <a:spcPct val="100000"/>
              </a:lnSpc>
              <a:buNone/>
            </a:pPr>
            <a:r>
              <a:rPr lang="en-US" sz="700" dirty="0">
                <a:solidFill>
                  <a:srgbClr val="3030D0"/>
                </a:solidFill>
                <a:latin typeface="Arial" pitchFamily="34" charset="0"/>
                <a:ea typeface="Arial" pitchFamily="34" charset="-122"/>
                <a:cs typeface="Arial" pitchFamily="34" charset="-120"/>
              </a:rPr>
              <a:t>Такую зависимость записывают формулой y = kx. Число k называют коэффициентом пропорциональности: оно показывает, сколько единиц y соответствует одной единице x.
</a:t>
            </a:r>
            <a:endParaRPr lang="en-US" sz="700" dirty="0"/>
          </a:p>
        </p:txBody>
      </p:sp>
      <p:sp>
        <p:nvSpPr>
          <p:cNvPr id="19" name="Text 9"/>
          <p:cNvSpPr txBox="1"/>
          <p:nvPr/>
        </p:nvSpPr>
        <p:spPr>
          <a:xfrm>
            <a:off x="1140800" y="2489784"/>
            <a:ext cx="3747000" cy="174600"/>
          </a:xfrm>
          <a:prstGeom prst="rect">
            <a:avLst/>
          </a:prstGeom>
          <a:noFill/>
          <a:ln/>
        </p:spPr>
        <p:txBody>
          <a:bodyPr wrap="square" lIns="0" tIns="0" rIns="0" bIns="0" rtlCol="0" anchor="t"/>
          <a:lstStyle/>
          <a:p>
            <a:pPr algn="l" indent="0" marL="0">
              <a:lnSpc>
                <a:spcPct val="100000"/>
              </a:lnSpc>
              <a:buNone/>
            </a:pPr>
            <a:r>
              <a:rPr lang="en-US" sz="1000" b="1" dirty="0">
                <a:solidFill>
                  <a:srgbClr val="3030D0"/>
                </a:solidFill>
                <a:latin typeface="Arial" pitchFamily="34" charset="0"/>
                <a:ea typeface="Arial" pitchFamily="34" charset="-122"/>
                <a:cs typeface="Arial" pitchFamily="34" charset="-120"/>
              </a:rPr>
              <a:t>Формула связи
</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BE1F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17327" y="1608425"/>
            <a:ext cx="3845945" cy="23781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62125" y="1758500"/>
            <a:ext cx="3246900" cy="923400"/>
          </a:xfrm>
          <a:prstGeom prst="rect">
            <a:avLst/>
          </a:prstGeom>
          <a:noFill/>
          <a:ln/>
        </p:spPr>
        <p:txBody>
          <a:bodyPr wrap="square" lIns="0" tIns="0" rIns="0" bIns="0" rtlCol="0" anchor="t"/>
          <a:lstStyle/>
          <a:p>
            <a:pPr algn="l" indent="0" marL="0">
              <a:lnSpc>
                <a:spcPct val="100000"/>
              </a:lnSpc>
              <a:buNone/>
            </a:pPr>
            <a:r>
              <a:rPr lang="en-US" sz="1200" dirty="0">
                <a:solidFill>
                  <a:srgbClr val="3030D0"/>
                </a:solidFill>
                <a:latin typeface="Arial" pitchFamily="34" charset="0"/>
                <a:ea typeface="Arial" pitchFamily="34" charset="-122"/>
                <a:cs typeface="Arial" pitchFamily="34" charset="-120"/>
              </a:rPr>
              <a:t>Если количество тетрадей увеличивается, стоимость меняется по одному и тому же правилу. Это удобно заметить уже по первым двум точкам.
</a:t>
            </a:r>
            <a:endParaRPr lang="en-US" sz="1200" dirty="0"/>
          </a:p>
        </p:txBody>
      </p:sp>
      <p:sp>
        <p:nvSpPr>
          <p:cNvPr id="7" name="Text 1"/>
          <p:cNvSpPr txBox="1"/>
          <p:nvPr/>
        </p:nvSpPr>
        <p:spPr>
          <a:xfrm>
            <a:off x="762125" y="2965350"/>
            <a:ext cx="3246900" cy="923400"/>
          </a:xfrm>
          <a:prstGeom prst="rect">
            <a:avLst/>
          </a:prstGeom>
          <a:noFill/>
          <a:ln/>
        </p:spPr>
        <p:txBody>
          <a:bodyPr wrap="square" lIns="0" tIns="0" rIns="0" bIns="0" rtlCol="0" anchor="t"/>
          <a:lstStyle/>
          <a:p>
            <a:pPr algn="l" indent="0" marL="0">
              <a:lnSpc>
                <a:spcPct val="100000"/>
              </a:lnSpc>
              <a:buNone/>
            </a:pPr>
            <a:r>
              <a:rPr lang="en-US" sz="1200" dirty="0">
                <a:solidFill>
                  <a:srgbClr val="3030D0"/>
                </a:solidFill>
                <a:latin typeface="Arial" pitchFamily="34" charset="0"/>
                <a:ea typeface="Arial" pitchFamily="34" charset="-122"/>
                <a:cs typeface="Arial" pitchFamily="34" charset="-120"/>
              </a:rPr>
              <a:t>Все значения образуют прямую: отношение стоимости к количеству постоянно и равно 20.
</a:t>
            </a:r>
            <a:endParaRPr lang="en-US" sz="1200" dirty="0"/>
          </a:p>
        </p:txBody>
      </p:sp>
      <p:sp>
        <p:nvSpPr>
          <p:cNvPr id="8" name="Text 2"/>
          <p:cNvSpPr txBox="1"/>
          <p:nvPr/>
        </p:nvSpPr>
        <p:spPr>
          <a:xfrm>
            <a:off x="762125" y="4509879"/>
            <a:ext cx="7601100" cy="153900"/>
          </a:xfrm>
          <a:prstGeom prst="rect">
            <a:avLst/>
          </a:prstGeom>
          <a:noFill/>
          <a:ln/>
        </p:spPr>
        <p:txBody>
          <a:bodyPr wrap="square" lIns="0" tIns="0" rIns="0" bIns="0" rtlCol="0" anchor="t"/>
          <a:lstStyle/>
          <a:p>
            <a:pPr algn="l" indent="0" marL="0">
              <a:lnSpc>
                <a:spcPct val="100000"/>
              </a:lnSpc>
              <a:buNone/>
            </a:pPr>
            <a:r>
              <a:rPr lang="en-US" sz="1000" b="1" dirty="0">
                <a:solidFill>
                  <a:srgbClr val="3030D0"/>
                </a:solidFill>
                <a:latin typeface="Arial" pitchFamily="34" charset="0"/>
                <a:ea typeface="Arial" pitchFamily="34" charset="-122"/>
                <a:cs typeface="Arial" pitchFamily="34" charset="-120"/>
              </a:rPr>
              <a:t>Учебный пример по теме прямой пропорциональности
</a:t>
            </a:r>
            <a:endParaRPr lang="en-US" sz="1000" dirty="0"/>
          </a:p>
        </p:txBody>
      </p:sp>
      <p:sp>
        <p:nvSpPr>
          <p:cNvPr id="9" name="Text 3"/>
          <p:cNvSpPr txBox="1"/>
          <p:nvPr/>
        </p:nvSpPr>
        <p:spPr>
          <a:xfrm>
            <a:off x="8518411" y="4563200"/>
            <a:ext cx="543000" cy="451800"/>
          </a:xfrm>
          <a:prstGeom prst="rect">
            <a:avLst/>
          </a:prstGeom>
          <a:noFill/>
          <a:ln/>
        </p:spPr>
        <p:txBody>
          <a:bodyPr wrap="square" lIns="0" tIns="0" rIns="0" bIns="0" rtlCol="0" anchor="t"/>
          <a:lstStyle/>
          <a:p>
            <a:pPr algn="ctr" indent="0" marL="0">
              <a:lnSpc>
                <a:spcPct val="100000"/>
              </a:lnSpc>
              <a:buNone/>
            </a:pPr>
            <a:r>
              <a:rPr lang="en-US" sz="2000" b="1" dirty="0">
                <a:solidFill>
                  <a:srgbClr val="3030D0"/>
                </a:solidFill>
                <a:latin typeface="Arial" pitchFamily="34" charset="0"/>
                <a:ea typeface="Arial" pitchFamily="34" charset="-122"/>
                <a:cs typeface="Arial" pitchFamily="34" charset="-120"/>
              </a:rPr>
              <a:t>5</a:t>
            </a:r>
            <a:endParaRPr lang="en-US" sz="2000" dirty="0"/>
          </a:p>
        </p:txBody>
      </p:sp>
      <p:sp>
        <p:nvSpPr>
          <p:cNvPr id="10" name="Text 4"/>
          <p:cNvSpPr txBox="1"/>
          <p:nvPr/>
        </p:nvSpPr>
        <p:spPr>
          <a:xfrm>
            <a:off x="436500" y="213575"/>
            <a:ext cx="6231000" cy="879900"/>
          </a:xfrm>
          <a:prstGeom prst="rect">
            <a:avLst/>
          </a:prstGeom>
          <a:noFill/>
          <a:ln/>
        </p:spPr>
        <p:txBody>
          <a:bodyPr wrap="square" lIns="0" tIns="0" rIns="0" bIns="0" rtlCol="0" anchor="t"/>
          <a:lstStyle/>
          <a:p>
            <a:pPr algn="l" indent="0" marL="0">
              <a:lnSpc>
                <a:spcPct val="100000"/>
              </a:lnSpc>
              <a:buNone/>
            </a:pPr>
            <a:r>
              <a:rPr lang="en-US" sz="3000" b="1" dirty="0">
                <a:solidFill>
                  <a:srgbClr val="3030D0"/>
                </a:solidFill>
                <a:latin typeface="Arial" pitchFamily="34" charset="0"/>
                <a:ea typeface="Arial" pitchFamily="34" charset="-122"/>
                <a:cs typeface="Arial" pitchFamily="34" charset="-120"/>
              </a:rPr>
              <a:t>Пример прямой пропорциональности в числах
</a:t>
            </a:r>
            <a:endParaRPr lang="en-US" sz="3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DCB8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768850" y="1888150"/>
            <a:ext cx="3606300" cy="791400"/>
          </a:xfrm>
          <a:prstGeom prst="rect">
            <a:avLst/>
          </a:prstGeom>
          <a:noFill/>
          <a:ln/>
        </p:spPr>
        <p:txBody>
          <a:bodyPr wrap="square" lIns="0" tIns="0" rIns="0" bIns="0" rtlCol="0" anchor="ctr"/>
          <a:lstStyle/>
          <a:p>
            <a:pPr algn="ctr" indent="0" marL="0">
              <a:lnSpc>
                <a:spcPct val="100000"/>
              </a:lnSpc>
              <a:buNone/>
            </a:pPr>
            <a:r>
              <a:rPr lang="en-US" sz="4000" b="1" dirty="0">
                <a:solidFill>
                  <a:srgbClr val="3030D0"/>
                </a:solidFill>
                <a:latin typeface="Arial" pitchFamily="34" charset="0"/>
                <a:ea typeface="Arial" pitchFamily="34" charset="-122"/>
                <a:cs typeface="Arial" pitchFamily="34" charset="-120"/>
              </a:rPr>
              <a:t>120
</a:t>
            </a:r>
            <a:endParaRPr lang="en-US" sz="4000" dirty="0"/>
          </a:p>
        </p:txBody>
      </p:sp>
      <p:sp>
        <p:nvSpPr>
          <p:cNvPr id="5" name="Text 1"/>
          <p:cNvSpPr txBox="1"/>
          <p:nvPr/>
        </p:nvSpPr>
        <p:spPr>
          <a:xfrm>
            <a:off x="1960350" y="4268175"/>
            <a:ext cx="5223300" cy="500400"/>
          </a:xfrm>
          <a:prstGeom prst="rect">
            <a:avLst/>
          </a:prstGeom>
          <a:noFill/>
          <a:ln/>
        </p:spPr>
        <p:txBody>
          <a:bodyPr wrap="square" lIns="0" tIns="0" rIns="0" bIns="0" rtlCol="0" anchor="ctr"/>
          <a:lstStyle/>
          <a:p>
            <a:pPr algn="ctr" indent="0" marL="0">
              <a:lnSpc>
                <a:spcPct val="100000"/>
              </a:lnSpc>
              <a:buNone/>
            </a:pPr>
            <a:r>
              <a:rPr lang="en-US" sz="1300" dirty="0">
                <a:solidFill>
                  <a:srgbClr val="3030D0"/>
                </a:solidFill>
                <a:latin typeface="Arial" pitchFamily="34" charset="0"/>
                <a:ea typeface="Arial" pitchFamily="34" charset="-122"/>
                <a:cs typeface="Arial" pitchFamily="34" charset="-120"/>
              </a:rPr>
              <a:t>Коэффициент пропорциональности показывает цену за одну единицу, скорость за один час или другой постоянный множитель в формуле y = kx.
</a:t>
            </a:r>
            <a:endParaRPr lang="en-US" sz="1300" dirty="0"/>
          </a:p>
        </p:txBody>
      </p:sp>
      <p:sp>
        <p:nvSpPr>
          <p:cNvPr id="6" name="Text 2"/>
          <p:cNvSpPr txBox="1"/>
          <p:nvPr/>
        </p:nvSpPr>
        <p:spPr>
          <a:xfrm>
            <a:off x="2984450" y="2716775"/>
            <a:ext cx="3168600" cy="431100"/>
          </a:xfrm>
          <a:prstGeom prst="rect">
            <a:avLst/>
          </a:prstGeom>
          <a:noFill/>
          <a:ln/>
        </p:spPr>
        <p:txBody>
          <a:bodyPr wrap="square" lIns="0" tIns="0" rIns="0" bIns="0" rtlCol="0" anchor="ctr"/>
          <a:lstStyle/>
          <a:p>
            <a:pPr algn="ctr" indent="0" marL="0">
              <a:lnSpc>
                <a:spcPct val="100000"/>
              </a:lnSpc>
              <a:buNone/>
            </a:pPr>
            <a:r>
              <a:rPr lang="en-US" sz="1462" dirty="0">
                <a:solidFill>
                  <a:srgbClr val="3030D0"/>
                </a:solidFill>
                <a:latin typeface="Arial" pitchFamily="34" charset="0"/>
                <a:ea typeface="Arial" pitchFamily="34" charset="-122"/>
                <a:cs typeface="Arial" pitchFamily="34" charset="-120"/>
              </a:rPr>
              <a:t>рублей — это цена за 1 килограмм яблок и постоянный коэффициент k.
</a:t>
            </a:r>
            <a:endParaRPr lang="en-US" sz="1462" dirty="0"/>
          </a:p>
        </p:txBody>
      </p:sp>
      <p:sp>
        <p:nvSpPr>
          <p:cNvPr id="7" name="Text 3"/>
          <p:cNvSpPr txBox="1"/>
          <p:nvPr/>
        </p:nvSpPr>
        <p:spPr>
          <a:xfrm>
            <a:off x="2987850" y="3446850"/>
            <a:ext cx="3168600" cy="169200"/>
          </a:xfrm>
          <a:prstGeom prst="rect">
            <a:avLst/>
          </a:prstGeom>
          <a:noFill/>
          <a:ln/>
        </p:spPr>
        <p:txBody>
          <a:bodyPr wrap="square" lIns="0" tIns="0" rIns="0" bIns="0" rtlCol="0" anchor="ctr"/>
          <a:lstStyle/>
          <a:p>
            <a:pPr algn="ctr" indent="0" marL="0">
              <a:lnSpc>
                <a:spcPct val="100000"/>
              </a:lnSpc>
              <a:buNone/>
            </a:pPr>
            <a:r>
              <a:rPr lang="en-US" sz="1000" dirty="0">
                <a:solidFill>
                  <a:srgbClr val="3030D0"/>
                </a:solidFill>
                <a:latin typeface="Arial" pitchFamily="34" charset="0"/>
                <a:ea typeface="Arial" pitchFamily="34" charset="-122"/>
                <a:cs typeface="Arial" pitchFamily="34" charset="-120"/>
              </a:rPr>
              <a:t>Учебный пример: 1 кг яблок стоит 120 рублей
</a:t>
            </a:r>
            <a:endParaRPr lang="en-US" sz="1000" dirty="0"/>
          </a:p>
        </p:txBody>
      </p:sp>
      <p:sp>
        <p:nvSpPr>
          <p:cNvPr id="8" name="Text 4"/>
          <p:cNvSpPr txBox="1"/>
          <p:nvPr/>
        </p:nvSpPr>
        <p:spPr>
          <a:xfrm>
            <a:off x="8518411" y="4563200"/>
            <a:ext cx="543000" cy="451800"/>
          </a:xfrm>
          <a:prstGeom prst="rect">
            <a:avLst/>
          </a:prstGeom>
          <a:noFill/>
          <a:ln/>
        </p:spPr>
        <p:txBody>
          <a:bodyPr wrap="square" lIns="0" tIns="0" rIns="0" bIns="0" rtlCol="0" anchor="t"/>
          <a:lstStyle/>
          <a:p>
            <a:pPr algn="ctr" indent="0" marL="0">
              <a:lnSpc>
                <a:spcPct val="100000"/>
              </a:lnSpc>
              <a:buNone/>
            </a:pPr>
            <a:r>
              <a:rPr lang="en-US" sz="2000" b="1" dirty="0">
                <a:solidFill>
                  <a:srgbClr val="3030D0"/>
                </a:solidFill>
                <a:latin typeface="Arial" pitchFamily="34" charset="0"/>
                <a:ea typeface="Arial" pitchFamily="34" charset="-122"/>
                <a:cs typeface="Arial" pitchFamily="34" charset="-120"/>
              </a:rPr>
              <a:t>6</a:t>
            </a:r>
            <a:endParaRPr 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A0D8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838580" y="2477750"/>
            <a:ext cx="3519941" cy="1402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900000" y="1647575"/>
            <a:ext cx="3602100" cy="677400"/>
          </a:xfrm>
          <a:prstGeom prst="rect">
            <a:avLst/>
          </a:prstGeom>
          <a:noFill/>
          <a:ln/>
        </p:spPr>
        <p:txBody>
          <a:bodyPr wrap="square" lIns="0" tIns="0" rIns="0" bIns="0" rtlCol="0" anchor="t"/>
          <a:lstStyle/>
          <a:p>
            <a:pPr algn="l" indent="0" marL="0">
              <a:lnSpc>
                <a:spcPct val="100000"/>
              </a:lnSpc>
              <a:buNone/>
            </a:pPr>
            <a:r>
              <a:rPr lang="en-US" sz="1100" dirty="0">
                <a:solidFill>
                  <a:srgbClr val="3030D0"/>
                </a:solidFill>
                <a:latin typeface="Arial" pitchFamily="34" charset="0"/>
                <a:ea typeface="Arial" pitchFamily="34" charset="-122"/>
                <a:cs typeface="Arial" pitchFamily="34" charset="-120"/>
              </a:rPr>
              <a:t>По таблице легко увидеть, что стоимость растёт вместе с количеством, а отношение y/x не меняется.
</a:t>
            </a:r>
            <a:endParaRPr lang="en-US" sz="1100" dirty="0"/>
          </a:p>
        </p:txBody>
      </p:sp>
      <p:sp>
        <p:nvSpPr>
          <p:cNvPr id="6" name="Text 1"/>
          <p:cNvSpPr txBox="1"/>
          <p:nvPr/>
        </p:nvSpPr>
        <p:spPr>
          <a:xfrm>
            <a:off x="4768511" y="1647575"/>
            <a:ext cx="3542700" cy="677400"/>
          </a:xfrm>
          <a:prstGeom prst="rect">
            <a:avLst/>
          </a:prstGeom>
          <a:noFill/>
          <a:ln/>
        </p:spPr>
        <p:txBody>
          <a:bodyPr wrap="square" lIns="0" tIns="0" rIns="0" bIns="0" rtlCol="0" anchor="t"/>
          <a:lstStyle/>
          <a:p>
            <a:pPr algn="l" indent="0" marL="0">
              <a:lnSpc>
                <a:spcPct val="100000"/>
              </a:lnSpc>
              <a:buNone/>
            </a:pPr>
            <a:r>
              <a:rPr lang="en-US" sz="1100" dirty="0">
                <a:solidFill>
                  <a:srgbClr val="3030D0"/>
                </a:solidFill>
                <a:latin typeface="Arial" pitchFamily="34" charset="0"/>
                <a:ea typeface="Arial" pitchFamily="34" charset="-122"/>
                <a:cs typeface="Arial" pitchFamily="34" charset="-120"/>
              </a:rPr>
              <a:t>Во всех строках стоимость делится на количество одинаково: это признак прямой пропорциональности.
</a:t>
            </a:r>
            <a:endParaRPr lang="en-US" sz="1100" dirty="0"/>
          </a:p>
        </p:txBody>
      </p:sp>
      <p:sp>
        <p:nvSpPr>
          <p:cNvPr id="7" name="Text 2"/>
          <p:cNvSpPr txBox="1"/>
          <p:nvPr/>
        </p:nvSpPr>
        <p:spPr>
          <a:xfrm>
            <a:off x="1211575" y="4168425"/>
            <a:ext cx="7085700" cy="153900"/>
          </a:xfrm>
          <a:prstGeom prst="rect">
            <a:avLst/>
          </a:prstGeom>
          <a:noFill/>
          <a:ln/>
        </p:spPr>
        <p:txBody>
          <a:bodyPr wrap="square" lIns="0" tIns="0" rIns="0" bIns="0" rtlCol="0" anchor="ctr"/>
          <a:lstStyle/>
          <a:p>
            <a:pPr algn="l" indent="0" marL="0">
              <a:lnSpc>
                <a:spcPct val="100000"/>
              </a:lnSpc>
              <a:buNone/>
            </a:pPr>
            <a:r>
              <a:rPr lang="en-US" sz="1000" b="1" dirty="0">
                <a:solidFill>
                  <a:srgbClr val="3030D0"/>
                </a:solidFill>
                <a:latin typeface="Arial" pitchFamily="34" charset="0"/>
                <a:ea typeface="Arial" pitchFamily="34" charset="-122"/>
                <a:cs typeface="Arial" pitchFamily="34" charset="-120"/>
              </a:rPr>
              <a:t>Учебная модель по формуле y = 15x
</a:t>
            </a:r>
            <a:endParaRPr lang="en-US" sz="1000" dirty="0"/>
          </a:p>
        </p:txBody>
      </p:sp>
      <p:sp>
        <p:nvSpPr>
          <p:cNvPr id="8" name="Text 3"/>
          <p:cNvSpPr txBox="1"/>
          <p:nvPr/>
        </p:nvSpPr>
        <p:spPr>
          <a:xfrm>
            <a:off x="8518411" y="4563200"/>
            <a:ext cx="543000" cy="451800"/>
          </a:xfrm>
          <a:prstGeom prst="rect">
            <a:avLst/>
          </a:prstGeom>
          <a:noFill/>
          <a:ln/>
        </p:spPr>
        <p:txBody>
          <a:bodyPr wrap="square" lIns="0" tIns="0" rIns="0" bIns="0" rtlCol="0" anchor="t"/>
          <a:lstStyle/>
          <a:p>
            <a:pPr algn="ctr" indent="0" marL="0">
              <a:lnSpc>
                <a:spcPct val="100000"/>
              </a:lnSpc>
              <a:buNone/>
            </a:pPr>
            <a:r>
              <a:rPr lang="en-US" sz="2000" b="1" dirty="0">
                <a:solidFill>
                  <a:srgbClr val="3030D0"/>
                </a:solidFill>
                <a:latin typeface="Arial" pitchFamily="34" charset="0"/>
                <a:ea typeface="Arial" pitchFamily="34" charset="-122"/>
                <a:cs typeface="Arial" pitchFamily="34" charset="-120"/>
              </a:rPr>
              <a:t>7</a:t>
            </a:r>
            <a:endParaRPr lang="en-US" sz="2000" dirty="0"/>
          </a:p>
        </p:txBody>
      </p:sp>
      <p:sp>
        <p:nvSpPr>
          <p:cNvPr id="9" name="Text 4"/>
          <p:cNvSpPr txBox="1"/>
          <p:nvPr/>
        </p:nvSpPr>
        <p:spPr>
          <a:xfrm>
            <a:off x="885950" y="785900"/>
            <a:ext cx="7411200" cy="646200"/>
          </a:xfrm>
          <a:prstGeom prst="rect">
            <a:avLst/>
          </a:prstGeom>
          <a:noFill/>
          <a:ln/>
        </p:spPr>
        <p:txBody>
          <a:bodyPr wrap="square" lIns="0" tIns="0" rIns="0" bIns="0" rtlCol="0" anchor="t"/>
          <a:lstStyle/>
          <a:p>
            <a:pPr algn="l" indent="0" marL="0">
              <a:lnSpc>
                <a:spcPct val="100000"/>
              </a:lnSpc>
              <a:buNone/>
            </a:pPr>
            <a:r>
              <a:rPr lang="en-US" sz="2600" b="1" dirty="0">
                <a:solidFill>
                  <a:srgbClr val="3030D0"/>
                </a:solidFill>
                <a:latin typeface="Arial" pitchFamily="34" charset="0"/>
                <a:ea typeface="Arial" pitchFamily="34" charset="-122"/>
                <a:cs typeface="Arial" pitchFamily="34" charset="-120"/>
              </a:rPr>
              <a:t>Сравнение значений при прямой пропорции
</a:t>
            </a:r>
            <a:endParaRPr lang="en-US" sz="2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20825" y="1452342"/>
            <a:ext cx="7902300" cy="311331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518411" y="4563200"/>
            <a:ext cx="543000" cy="451800"/>
          </a:xfrm>
          <a:prstGeom prst="rect">
            <a:avLst/>
          </a:prstGeom>
          <a:noFill/>
          <a:ln/>
        </p:spPr>
        <p:txBody>
          <a:bodyPr wrap="square" lIns="0" tIns="0" rIns="0" bIns="0" rtlCol="0" anchor="t"/>
          <a:lstStyle/>
          <a:p>
            <a:pPr algn="l" indent="0" marL="0">
              <a:lnSpc>
                <a:spcPct val="100000"/>
              </a:lnSpc>
              <a:buNone/>
            </a:pPr>
            <a:r>
              <a:rPr lang="en-US" sz="2000" b="1" dirty="0">
                <a:solidFill>
                  <a:srgbClr val="3030D0"/>
                </a:solidFill>
                <a:latin typeface="Arial" pitchFamily="34" charset="0"/>
                <a:ea typeface="Arial" pitchFamily="34" charset="-122"/>
                <a:cs typeface="Arial" pitchFamily="34" charset="-120"/>
              </a:rPr>
              <a:t>8</a:t>
            </a:r>
            <a:endParaRPr lang="en-US" sz="2000" dirty="0"/>
          </a:p>
        </p:txBody>
      </p:sp>
      <p:sp>
        <p:nvSpPr>
          <p:cNvPr id="6" name="Text 1"/>
          <p:cNvSpPr txBox="1"/>
          <p:nvPr/>
        </p:nvSpPr>
        <p:spPr>
          <a:xfrm>
            <a:off x="370025" y="216900"/>
            <a:ext cx="7296000" cy="451800"/>
          </a:xfrm>
          <a:prstGeom prst="rect">
            <a:avLst/>
          </a:prstGeom>
          <a:noFill/>
          <a:ln/>
        </p:spPr>
        <p:txBody>
          <a:bodyPr wrap="square" lIns="0" tIns="0" rIns="0" bIns="0" rtlCol="0" anchor="t"/>
          <a:lstStyle/>
          <a:p>
            <a:pPr algn="l" indent="0" marL="0">
              <a:lnSpc>
                <a:spcPct val="100000"/>
              </a:lnSpc>
              <a:buNone/>
            </a:pPr>
            <a:r>
              <a:rPr lang="en-US" sz="2509" b="1" dirty="0">
                <a:solidFill>
                  <a:srgbClr val="3030D0"/>
                </a:solidFill>
                <a:latin typeface="Arial" pitchFamily="34" charset="0"/>
                <a:ea typeface="Arial" pitchFamily="34" charset="-122"/>
                <a:cs typeface="Arial" pitchFamily="34" charset="-120"/>
              </a:rPr>
              <a:t>Как распознать прямую пропорциональность
</a:t>
            </a:r>
            <a:endParaRPr lang="en-US" sz="2509" dirty="0"/>
          </a:p>
        </p:txBody>
      </p:sp>
      <p:sp>
        <p:nvSpPr>
          <p:cNvPr id="7" name="Text 2"/>
          <p:cNvSpPr txBox="1"/>
          <p:nvPr/>
        </p:nvSpPr>
        <p:spPr>
          <a:xfrm>
            <a:off x="370025" y="748175"/>
            <a:ext cx="7296000" cy="451800"/>
          </a:xfrm>
          <a:prstGeom prst="rect">
            <a:avLst/>
          </a:prstGeom>
          <a:noFill/>
          <a:ln/>
        </p:spPr>
        <p:txBody>
          <a:bodyPr wrap="square" lIns="0" tIns="0" rIns="0" bIns="0" rtlCol="0" anchor="t"/>
          <a:lstStyle/>
          <a:p>
            <a:pPr algn="l" indent="0" marL="0">
              <a:lnSpc>
                <a:spcPct val="100000"/>
              </a:lnSpc>
              <a:buNone/>
            </a:pPr>
            <a:r>
              <a:rPr lang="en-US" sz="1400" dirty="0">
                <a:solidFill>
                  <a:srgbClr val="3030D0"/>
                </a:solidFill>
                <a:latin typeface="Arial" pitchFamily="34" charset="0"/>
                <a:ea typeface="Arial" pitchFamily="34" charset="-122"/>
                <a:cs typeface="Arial" pitchFamily="34" charset="-120"/>
              </a:rPr>
              <a:t>Схема показывает проверку зависимости по таблице, условию и формуле.
</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402994" y="1026325"/>
            <a:ext cx="2762313" cy="36927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518411" y="4563200"/>
            <a:ext cx="543000" cy="451800"/>
          </a:xfrm>
          <a:prstGeom prst="rect">
            <a:avLst/>
          </a:prstGeom>
          <a:noFill/>
          <a:ln/>
        </p:spPr>
        <p:txBody>
          <a:bodyPr wrap="square" lIns="0" tIns="0" rIns="0" bIns="0" rtlCol="0" anchor="t"/>
          <a:lstStyle/>
          <a:p>
            <a:pPr algn="ctr" indent="0" marL="0">
              <a:lnSpc>
                <a:spcPct val="100000"/>
              </a:lnSpc>
              <a:buNone/>
            </a:pPr>
            <a:r>
              <a:rPr lang="en-US" sz="2000" b="1" dirty="0">
                <a:solidFill>
                  <a:srgbClr val="3030D0"/>
                </a:solidFill>
                <a:latin typeface="Arial" pitchFamily="34" charset="0"/>
                <a:ea typeface="Arial" pitchFamily="34" charset="-122"/>
                <a:cs typeface="Arial" pitchFamily="34" charset="-120"/>
              </a:rPr>
              <a:t>9</a:t>
            </a:r>
            <a:endParaRPr lang="en-US" sz="2000" dirty="0"/>
          </a:p>
        </p:txBody>
      </p:sp>
      <p:sp>
        <p:nvSpPr>
          <p:cNvPr id="11" name="Text 1"/>
          <p:cNvSpPr txBox="1"/>
          <p:nvPr/>
        </p:nvSpPr>
        <p:spPr>
          <a:xfrm>
            <a:off x="436500" y="240274"/>
            <a:ext cx="8352900" cy="751500"/>
          </a:xfrm>
          <a:prstGeom prst="rect">
            <a:avLst/>
          </a:prstGeom>
          <a:noFill/>
          <a:ln/>
        </p:spPr>
        <p:txBody>
          <a:bodyPr wrap="square" lIns="0" tIns="0" rIns="0" bIns="0" rtlCol="0" anchor="t"/>
          <a:lstStyle/>
          <a:p>
            <a:pPr algn="l" indent="0" marL="0">
              <a:lnSpc>
                <a:spcPct val="100000"/>
              </a:lnSpc>
              <a:buNone/>
            </a:pPr>
            <a:r>
              <a:rPr lang="en-US" sz="2956" b="1" dirty="0">
                <a:solidFill>
                  <a:srgbClr val="3030D0"/>
                </a:solidFill>
                <a:latin typeface="Arial" pitchFamily="34" charset="0"/>
                <a:ea typeface="Arial" pitchFamily="34" charset="-122"/>
                <a:cs typeface="Arial" pitchFamily="34" charset="-120"/>
              </a:rPr>
              <a:t>Обратная пропорциональность: одна величина растёт, другая уменьшается
</a:t>
            </a:r>
            <a:endParaRPr lang="en-US" sz="2956" dirty="0"/>
          </a:p>
        </p:txBody>
      </p:sp>
      <p:sp>
        <p:nvSpPr>
          <p:cNvPr id="12" name="Text 2"/>
          <p:cNvSpPr txBox="1"/>
          <p:nvPr/>
        </p:nvSpPr>
        <p:spPr>
          <a:xfrm>
            <a:off x="6726975" y="1218050"/>
            <a:ext cx="1985100" cy="361200"/>
          </a:xfrm>
          <a:prstGeom prst="rect">
            <a:avLst/>
          </a:prstGeom>
          <a:noFill/>
          <a:ln/>
        </p:spPr>
        <p:txBody>
          <a:bodyPr wrap="square" lIns="0" tIns="0" rIns="0" bIns="0" rtlCol="0" anchor="ctr"/>
          <a:lstStyle/>
          <a:p>
            <a:pPr algn="l" indent="0" marL="0">
              <a:lnSpc>
                <a:spcPct val="100000"/>
              </a:lnSpc>
              <a:buNone/>
            </a:pPr>
            <a:r>
              <a:rPr lang="en-US" sz="1100" b="1" dirty="0">
                <a:solidFill>
                  <a:srgbClr val="3030D0"/>
                </a:solidFill>
                <a:latin typeface="Arial" pitchFamily="34" charset="0"/>
                <a:ea typeface="Arial" pitchFamily="34" charset="-122"/>
                <a:cs typeface="Arial" pitchFamily="34" charset="-120"/>
              </a:rPr>
              <a:t>Формула зависимости
</a:t>
            </a:r>
            <a:endParaRPr lang="en-US" sz="1100" dirty="0"/>
          </a:p>
        </p:txBody>
      </p:sp>
      <p:sp>
        <p:nvSpPr>
          <p:cNvPr id="13" name="Text 3"/>
          <p:cNvSpPr txBox="1"/>
          <p:nvPr/>
        </p:nvSpPr>
        <p:spPr>
          <a:xfrm>
            <a:off x="6239975" y="1753700"/>
            <a:ext cx="2472000" cy="934500"/>
          </a:xfrm>
          <a:prstGeom prst="rect">
            <a:avLst/>
          </a:prstGeom>
          <a:noFill/>
          <a:ln/>
        </p:spPr>
        <p:txBody>
          <a:bodyPr wrap="square" lIns="0" tIns="0" rIns="0" bIns="0" rtlCol="0" anchor="t"/>
          <a:lstStyle/>
          <a:p>
            <a:pPr algn="l" indent="0" marL="0">
              <a:lnSpc>
                <a:spcPct val="100000"/>
              </a:lnSpc>
              <a:buNone/>
            </a:pPr>
            <a:r>
              <a:rPr lang="en-US" sz="900" dirty="0">
                <a:solidFill>
                  <a:srgbClr val="3030D0"/>
                </a:solidFill>
                <a:latin typeface="Arial" pitchFamily="34" charset="0"/>
                <a:ea typeface="Arial" pitchFamily="34" charset="-122"/>
                <a:cs typeface="Arial" pitchFamily="34" charset="-120"/>
              </a:rPr>
              <a:t>Такую связь записывают формулой y = k/x. Здесь значение y зависит от x так, что их произведение остаётся одним и тем же для всех пар.
</a:t>
            </a:r>
            <a:endParaRPr lang="en-US" sz="900" dirty="0"/>
          </a:p>
        </p:txBody>
      </p:sp>
      <p:sp>
        <p:nvSpPr>
          <p:cNvPr id="14" name="Text 4"/>
          <p:cNvSpPr txBox="1"/>
          <p:nvPr/>
        </p:nvSpPr>
        <p:spPr>
          <a:xfrm>
            <a:off x="3900525" y="1218050"/>
            <a:ext cx="1985100" cy="361200"/>
          </a:xfrm>
          <a:prstGeom prst="rect">
            <a:avLst/>
          </a:prstGeom>
          <a:noFill/>
          <a:ln/>
        </p:spPr>
        <p:txBody>
          <a:bodyPr wrap="square" lIns="0" tIns="0" rIns="0" bIns="0" rtlCol="0" anchor="ctr"/>
          <a:lstStyle/>
          <a:p>
            <a:pPr algn="l" indent="0" marL="0">
              <a:lnSpc>
                <a:spcPct val="100000"/>
              </a:lnSpc>
              <a:buNone/>
            </a:pPr>
            <a:r>
              <a:rPr lang="en-US" sz="1100" b="1" dirty="0">
                <a:solidFill>
                  <a:srgbClr val="3030D0"/>
                </a:solidFill>
                <a:latin typeface="Arial" pitchFamily="34" charset="0"/>
                <a:ea typeface="Arial" pitchFamily="34" charset="-122"/>
                <a:cs typeface="Arial" pitchFamily="34" charset="-120"/>
              </a:rPr>
              <a:t>Главный признак
</a:t>
            </a:r>
            <a:endParaRPr lang="en-US" sz="1100" dirty="0"/>
          </a:p>
        </p:txBody>
      </p:sp>
      <p:sp>
        <p:nvSpPr>
          <p:cNvPr id="15" name="Text 5"/>
          <p:cNvSpPr txBox="1"/>
          <p:nvPr/>
        </p:nvSpPr>
        <p:spPr>
          <a:xfrm>
            <a:off x="3413525" y="1753700"/>
            <a:ext cx="2472000" cy="934500"/>
          </a:xfrm>
          <a:prstGeom prst="rect">
            <a:avLst/>
          </a:prstGeom>
          <a:noFill/>
          <a:ln/>
        </p:spPr>
        <p:txBody>
          <a:bodyPr wrap="square" lIns="0" tIns="0" rIns="0" bIns="0" rtlCol="0" anchor="t"/>
          <a:lstStyle/>
          <a:p>
            <a:pPr algn="l" indent="0" marL="0">
              <a:lnSpc>
                <a:spcPct val="100000"/>
              </a:lnSpc>
              <a:buNone/>
            </a:pPr>
            <a:r>
              <a:rPr lang="en-US" sz="900" dirty="0">
                <a:solidFill>
                  <a:srgbClr val="3030D0"/>
                </a:solidFill>
                <a:latin typeface="Arial" pitchFamily="34" charset="0"/>
                <a:ea typeface="Arial" pitchFamily="34" charset="-122"/>
                <a:cs typeface="Arial" pitchFamily="34" charset="-120"/>
              </a:rPr>
              <a:t>При обратной пропорциональности рост одной величины ведёт к уменьшению другой. Это происходит тогда, когда рассматривают один и тот же объём работы, путь или порцию.
</a:t>
            </a:r>
            <a:endParaRPr lang="en-US" sz="900" dirty="0"/>
          </a:p>
        </p:txBody>
      </p:sp>
      <p:sp>
        <p:nvSpPr>
          <p:cNvPr id="16" name="Text 6"/>
          <p:cNvSpPr txBox="1"/>
          <p:nvPr/>
        </p:nvSpPr>
        <p:spPr>
          <a:xfrm>
            <a:off x="6726975" y="3101625"/>
            <a:ext cx="1985100" cy="361200"/>
          </a:xfrm>
          <a:prstGeom prst="rect">
            <a:avLst/>
          </a:prstGeom>
          <a:noFill/>
          <a:ln/>
        </p:spPr>
        <p:txBody>
          <a:bodyPr wrap="square" lIns="0" tIns="0" rIns="0" bIns="0" rtlCol="0" anchor="ctr"/>
          <a:lstStyle/>
          <a:p>
            <a:pPr algn="l" indent="0" marL="0">
              <a:lnSpc>
                <a:spcPct val="100000"/>
              </a:lnSpc>
              <a:buNone/>
            </a:pPr>
            <a:r>
              <a:rPr lang="en-US" sz="1100" b="1" dirty="0">
                <a:solidFill>
                  <a:srgbClr val="3030D0"/>
                </a:solidFill>
                <a:latin typeface="Arial" pitchFamily="34" charset="0"/>
                <a:ea typeface="Arial" pitchFamily="34" charset="-122"/>
                <a:cs typeface="Arial" pitchFamily="34" charset="-120"/>
              </a:rPr>
              <a:t>Что проверяют в таблице
</a:t>
            </a:r>
            <a:endParaRPr lang="en-US" sz="1100" dirty="0"/>
          </a:p>
        </p:txBody>
      </p:sp>
      <p:sp>
        <p:nvSpPr>
          <p:cNvPr id="17" name="Text 7"/>
          <p:cNvSpPr txBox="1"/>
          <p:nvPr/>
        </p:nvSpPr>
        <p:spPr>
          <a:xfrm>
            <a:off x="6239975" y="3637275"/>
            <a:ext cx="2472000" cy="934500"/>
          </a:xfrm>
          <a:prstGeom prst="rect">
            <a:avLst/>
          </a:prstGeom>
          <a:noFill/>
          <a:ln/>
        </p:spPr>
        <p:txBody>
          <a:bodyPr wrap="square" lIns="0" tIns="0" rIns="0" bIns="0" rtlCol="0" anchor="t"/>
          <a:lstStyle/>
          <a:p>
            <a:pPr algn="l" indent="0" marL="0">
              <a:lnSpc>
                <a:spcPct val="100000"/>
              </a:lnSpc>
              <a:buNone/>
            </a:pPr>
            <a:r>
              <a:rPr lang="en-US" sz="900" dirty="0">
                <a:solidFill>
                  <a:srgbClr val="3030D0"/>
                </a:solidFill>
                <a:latin typeface="Arial" pitchFamily="34" charset="0"/>
                <a:ea typeface="Arial" pitchFamily="34" charset="-122"/>
                <a:cs typeface="Arial" pitchFamily="34" charset="-120"/>
              </a:rPr>
              <a:t>Чтобы распознать такую зависимость, сравнивают произведение x · y для нескольких пар значений. Если оно постоянно, зависимость является обратной пропорциональностью.
</a:t>
            </a:r>
            <a:endParaRPr lang="en-US" sz="900" dirty="0"/>
          </a:p>
        </p:txBody>
      </p:sp>
      <p:sp>
        <p:nvSpPr>
          <p:cNvPr id="18" name="Text 8"/>
          <p:cNvSpPr txBox="1"/>
          <p:nvPr/>
        </p:nvSpPr>
        <p:spPr>
          <a:xfrm>
            <a:off x="3900525" y="3101625"/>
            <a:ext cx="1985100" cy="361200"/>
          </a:xfrm>
          <a:prstGeom prst="rect">
            <a:avLst/>
          </a:prstGeom>
          <a:noFill/>
          <a:ln/>
        </p:spPr>
        <p:txBody>
          <a:bodyPr wrap="square" lIns="0" tIns="0" rIns="0" bIns="0" rtlCol="0" anchor="ctr"/>
          <a:lstStyle/>
          <a:p>
            <a:pPr algn="l" indent="0" marL="0">
              <a:lnSpc>
                <a:spcPct val="100000"/>
              </a:lnSpc>
              <a:buNone/>
            </a:pPr>
            <a:r>
              <a:rPr lang="en-US" sz="1100" b="1" dirty="0">
                <a:solidFill>
                  <a:srgbClr val="3030D0"/>
                </a:solidFill>
                <a:latin typeface="Arial" pitchFamily="34" charset="0"/>
                <a:ea typeface="Arial" pitchFamily="34" charset="-122"/>
                <a:cs typeface="Arial" pitchFamily="34" charset="-120"/>
              </a:rPr>
              <a:t>Примеры из задач
</a:t>
            </a:r>
            <a:endParaRPr lang="en-US" sz="1100" dirty="0"/>
          </a:p>
        </p:txBody>
      </p:sp>
      <p:sp>
        <p:nvSpPr>
          <p:cNvPr id="19" name="Text 9"/>
          <p:cNvSpPr txBox="1"/>
          <p:nvPr/>
        </p:nvSpPr>
        <p:spPr>
          <a:xfrm>
            <a:off x="3413525" y="3637275"/>
            <a:ext cx="2472000" cy="934500"/>
          </a:xfrm>
          <a:prstGeom prst="rect">
            <a:avLst/>
          </a:prstGeom>
          <a:noFill/>
          <a:ln/>
        </p:spPr>
        <p:txBody>
          <a:bodyPr wrap="square" lIns="0" tIns="0" rIns="0" bIns="0" rtlCol="0" anchor="t"/>
          <a:lstStyle/>
          <a:p>
            <a:pPr algn="l" indent="0" marL="0">
              <a:lnSpc>
                <a:spcPct val="100000"/>
              </a:lnSpc>
              <a:buNone/>
            </a:pPr>
            <a:r>
              <a:rPr lang="en-US" sz="900" dirty="0">
                <a:solidFill>
                  <a:srgbClr val="3030D0"/>
                </a:solidFill>
                <a:latin typeface="Arial" pitchFamily="34" charset="0"/>
                <a:ea typeface="Arial" pitchFamily="34" charset="-122"/>
                <a:cs typeface="Arial" pitchFamily="34" charset="-120"/>
              </a:rPr>
              <a:t>Обратная пропорциональность встречается в задачах о числе работников и времени работы, скорости и времени пути, а также о делении порции между разным количеством людей.
</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DCB8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56900" y="1262586"/>
            <a:ext cx="2465700" cy="163737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354700" y="1262586"/>
            <a:ext cx="2465700" cy="1637379"/>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6152500" y="1262586"/>
            <a:ext cx="2465700" cy="1637379"/>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518411" y="4563200"/>
            <a:ext cx="543000" cy="451800"/>
          </a:xfrm>
          <a:prstGeom prst="rect">
            <a:avLst/>
          </a:prstGeom>
          <a:noFill/>
          <a:ln/>
        </p:spPr>
        <p:txBody>
          <a:bodyPr wrap="square" lIns="0" tIns="0" rIns="0" bIns="0" rtlCol="0" anchor="t"/>
          <a:lstStyle/>
          <a:p>
            <a:pPr algn="ctr" indent="0" marL="0">
              <a:lnSpc>
                <a:spcPct val="100000"/>
              </a:lnSpc>
              <a:buNone/>
            </a:pPr>
            <a:r>
              <a:rPr lang="en-US" sz="2000" b="1" dirty="0">
                <a:solidFill>
                  <a:srgbClr val="3030D0"/>
                </a:solidFill>
                <a:latin typeface="Arial" pitchFamily="34" charset="0"/>
                <a:ea typeface="Arial" pitchFamily="34" charset="-122"/>
                <a:cs typeface="Arial" pitchFamily="34" charset="-120"/>
              </a:rPr>
              <a:t>10</a:t>
            </a:r>
            <a:endParaRPr lang="en-US" sz="2000" dirty="0"/>
          </a:p>
        </p:txBody>
      </p:sp>
      <p:sp>
        <p:nvSpPr>
          <p:cNvPr id="10" name="Text 1"/>
          <p:cNvSpPr txBox="1"/>
          <p:nvPr/>
        </p:nvSpPr>
        <p:spPr>
          <a:xfrm>
            <a:off x="634300" y="3042075"/>
            <a:ext cx="2300100" cy="954300"/>
          </a:xfrm>
          <a:prstGeom prst="rect">
            <a:avLst/>
          </a:prstGeom>
          <a:noFill/>
          <a:ln/>
        </p:spPr>
        <p:txBody>
          <a:bodyPr wrap="square" lIns="0" tIns="0" rIns="0" bIns="0" rtlCol="0" anchor="t"/>
          <a:lstStyle/>
          <a:p>
            <a:pPr algn="l" indent="0" marL="0">
              <a:lnSpc>
                <a:spcPct val="100000"/>
              </a:lnSpc>
              <a:buNone/>
            </a:pPr>
            <a:r>
              <a:rPr lang="en-US" sz="874" b="1" dirty="0">
                <a:solidFill>
                  <a:srgbClr val="3030D0"/>
                </a:solidFill>
                <a:latin typeface="Arial" pitchFamily="34" charset="0"/>
                <a:ea typeface="Arial" pitchFamily="34" charset="-122"/>
                <a:cs typeface="Arial" pitchFamily="34" charset="-120"/>
              </a:rPr>
              <a:t>Шесть человек и четыре часа
</a:t>
            </a:r>
            <a:pPr algn="l" indent="0" marL="0">
              <a:lnSpc>
                <a:spcPct val="100000"/>
              </a:lnSpc>
              <a:buNone/>
            </a:pPr>
            <a:r>
              <a:rPr lang="en-US" sz="749" dirty="0">
                <a:solidFill>
                  <a:srgbClr val="3030D0"/>
                </a:solidFill>
                <a:latin typeface="Arial" pitchFamily="34" charset="0"/>
                <a:ea typeface="Arial" pitchFamily="34" charset="-122"/>
                <a:cs typeface="Arial" pitchFamily="34" charset="-120"/>
              </a:rPr>
              <a:t>
</a:t>
            </a:r>
            <a:pPr algn="l" indent="0" marL="0">
              <a:lnSpc>
                <a:spcPct val="100000"/>
              </a:lnSpc>
              <a:buNone/>
            </a:pPr>
            <a:r>
              <a:rPr lang="en-US" sz="749" dirty="0">
                <a:solidFill>
                  <a:srgbClr val="3030D0"/>
                </a:solidFill>
                <a:latin typeface="Arial" pitchFamily="34" charset="0"/>
                <a:ea typeface="Arial" pitchFamily="34" charset="-122"/>
                <a:cs typeface="Arial" pitchFamily="34" charset="-120"/>
              </a:rPr>
              <a:t>Если шестеро учеников выполняют одинаковую работу за четыре часа, это означает, что на каждый час приходится определённый общий объём. При неизменной производительности произведение числа работников на время остаётся постоянным. Такой вывод удобно показать на схеме с противоположно направленными стрелками.
</a:t>
            </a:r>
            <a:endParaRPr lang="en-US" sz="874" dirty="0"/>
          </a:p>
        </p:txBody>
      </p:sp>
      <p:sp>
        <p:nvSpPr>
          <p:cNvPr id="11" name="Text 2"/>
          <p:cNvSpPr txBox="1"/>
          <p:nvPr/>
        </p:nvSpPr>
        <p:spPr>
          <a:xfrm>
            <a:off x="3432100" y="3042075"/>
            <a:ext cx="2300100" cy="954300"/>
          </a:xfrm>
          <a:prstGeom prst="rect">
            <a:avLst/>
          </a:prstGeom>
          <a:noFill/>
          <a:ln/>
        </p:spPr>
        <p:txBody>
          <a:bodyPr wrap="square" lIns="0" tIns="0" rIns="0" bIns="0" rtlCol="0" anchor="t"/>
          <a:lstStyle/>
          <a:p>
            <a:pPr algn="l" indent="0" marL="0">
              <a:lnSpc>
                <a:spcPct val="100000"/>
              </a:lnSpc>
              <a:buNone/>
            </a:pPr>
            <a:r>
              <a:rPr lang="en-US" sz="939" b="1" dirty="0">
                <a:solidFill>
                  <a:srgbClr val="3030D0"/>
                </a:solidFill>
                <a:latin typeface="Arial" pitchFamily="34" charset="0"/>
                <a:ea typeface="Arial" pitchFamily="34" charset="-122"/>
                <a:cs typeface="Arial" pitchFamily="34" charset="-120"/>
              </a:rPr>
              <a:t>Почему двенадцать человек справятся быстрее
</a:t>
            </a:r>
            <a:pPr algn="l" indent="0" marL="0">
              <a:lnSpc>
                <a:spcPct val="100000"/>
              </a:lnSpc>
              <a:buNone/>
            </a:pPr>
            <a:r>
              <a:rPr lang="en-US" sz="805" dirty="0">
                <a:solidFill>
                  <a:srgbClr val="3030D0"/>
                </a:solidFill>
                <a:latin typeface="Arial" pitchFamily="34" charset="0"/>
                <a:ea typeface="Arial" pitchFamily="34" charset="-122"/>
                <a:cs typeface="Arial" pitchFamily="34" charset="-120"/>
              </a:rPr>
              <a:t>
</a:t>
            </a:r>
            <a:pPr algn="l" indent="0" marL="0">
              <a:lnSpc>
                <a:spcPct val="100000"/>
              </a:lnSpc>
              <a:buNone/>
            </a:pPr>
            <a:r>
              <a:rPr lang="en-US" sz="805" dirty="0">
                <a:solidFill>
                  <a:srgbClr val="3030D0"/>
                </a:solidFill>
                <a:latin typeface="Arial" pitchFamily="34" charset="0"/>
                <a:ea typeface="Arial" pitchFamily="34" charset="-122"/>
                <a:cs typeface="Arial" pitchFamily="34" charset="-120"/>
              </a:rPr>
              <a:t>Когда работников становится вдвое больше, время обычно уменьшается вдвое. Поэтому двенадцать человек могут выполнить ту же работу за два часа, если условия остаются одинаковыми. В таблице это видно сразу: 6 · 4 и 12 · 2 дают одно и то же число.
</a:t>
            </a:r>
            <a:endParaRPr lang="en-US" sz="939" dirty="0"/>
          </a:p>
        </p:txBody>
      </p:sp>
      <p:sp>
        <p:nvSpPr>
          <p:cNvPr id="12" name="Text 3"/>
          <p:cNvSpPr txBox="1"/>
          <p:nvPr/>
        </p:nvSpPr>
        <p:spPr>
          <a:xfrm>
            <a:off x="6229900" y="3042075"/>
            <a:ext cx="2300100" cy="954300"/>
          </a:xfrm>
          <a:prstGeom prst="rect">
            <a:avLst/>
          </a:prstGeom>
          <a:noFill/>
          <a:ln/>
        </p:spPr>
        <p:txBody>
          <a:bodyPr wrap="square" lIns="0" tIns="0" rIns="0" bIns="0" rtlCol="0" anchor="t"/>
          <a:lstStyle/>
          <a:p>
            <a:pPr algn="l" indent="0" marL="0">
              <a:lnSpc>
                <a:spcPct val="100000"/>
              </a:lnSpc>
              <a:buNone/>
            </a:pPr>
            <a:r>
              <a:rPr lang="en-US" sz="956" b="1" dirty="0">
                <a:solidFill>
                  <a:srgbClr val="3030D0"/>
                </a:solidFill>
                <a:latin typeface="Arial" pitchFamily="34" charset="0"/>
                <a:ea typeface="Arial" pitchFamily="34" charset="-122"/>
                <a:cs typeface="Arial" pitchFamily="34" charset="-120"/>
              </a:rPr>
              <a:t>Постоянство произведения
</a:t>
            </a:r>
            <a:pPr algn="l" indent="0" marL="0">
              <a:lnSpc>
                <a:spcPct val="100000"/>
              </a:lnSpc>
              <a:buNone/>
            </a:pPr>
            <a:r>
              <a:rPr lang="en-US" sz="819" dirty="0">
                <a:solidFill>
                  <a:srgbClr val="3030D0"/>
                </a:solidFill>
                <a:latin typeface="Arial" pitchFamily="34" charset="0"/>
                <a:ea typeface="Arial" pitchFamily="34" charset="-122"/>
                <a:cs typeface="Arial" pitchFamily="34" charset="-120"/>
              </a:rPr>
              <a:t>
</a:t>
            </a:r>
            <a:pPr algn="l" indent="0" marL="0">
              <a:lnSpc>
                <a:spcPct val="100000"/>
              </a:lnSpc>
              <a:buNone/>
            </a:pPr>
            <a:r>
              <a:rPr lang="en-US" sz="819" dirty="0">
                <a:solidFill>
                  <a:srgbClr val="3030D0"/>
                </a:solidFill>
                <a:latin typeface="Arial" pitchFamily="34" charset="0"/>
                <a:ea typeface="Arial" pitchFamily="34" charset="-122"/>
                <a:cs typeface="Arial" pitchFamily="34" charset="-120"/>
              </a:rPr>
              <a:t>Именно постоянное произведение помогает отличить обратную пропорциональность от других зависимостей. Если для разных пар чисел результат меняется, значит, правило другое. В задачах на работу это особенно важно, потому что неверный выбор зависимости ведёт к ошибке в ответе.
</a:t>
            </a:r>
            <a:endParaRPr lang="en-US" sz="956" dirty="0"/>
          </a:p>
        </p:txBody>
      </p:sp>
      <p:sp>
        <p:nvSpPr>
          <p:cNvPr id="13" name="Text 4"/>
          <p:cNvSpPr txBox="1"/>
          <p:nvPr/>
        </p:nvSpPr>
        <p:spPr>
          <a:xfrm>
            <a:off x="436500" y="276250"/>
            <a:ext cx="6762600" cy="791700"/>
          </a:xfrm>
          <a:prstGeom prst="rect">
            <a:avLst/>
          </a:prstGeom>
          <a:noFill/>
          <a:ln/>
        </p:spPr>
        <p:txBody>
          <a:bodyPr wrap="square" lIns="0" tIns="0" rIns="0" bIns="0" rtlCol="0" anchor="t"/>
          <a:lstStyle/>
          <a:p>
            <a:pPr algn="l" indent="0" marL="0">
              <a:lnSpc>
                <a:spcPct val="100000"/>
              </a:lnSpc>
              <a:buNone/>
            </a:pPr>
            <a:r>
              <a:rPr lang="en-US" sz="3000" b="1" dirty="0">
                <a:solidFill>
                  <a:srgbClr val="3030D0"/>
                </a:solidFill>
                <a:latin typeface="Arial" pitchFamily="34" charset="0"/>
                <a:ea typeface="Arial" pitchFamily="34" charset="-122"/>
                <a:cs typeface="Arial" pitchFamily="34" charset="-120"/>
              </a:rPr>
              <a:t>Обратная пропорциональность на примере работы
</a:t>
            </a:r>
            <a:endParaRPr lang="en-US" sz="3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BE1F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17327" y="1608425"/>
            <a:ext cx="3845945" cy="23781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62125" y="1758500"/>
            <a:ext cx="3246900" cy="923400"/>
          </a:xfrm>
          <a:prstGeom prst="rect">
            <a:avLst/>
          </a:prstGeom>
          <a:noFill/>
          <a:ln/>
        </p:spPr>
        <p:txBody>
          <a:bodyPr wrap="square" lIns="0" tIns="0" rIns="0" bIns="0" rtlCol="0" anchor="t"/>
          <a:lstStyle/>
          <a:p>
            <a:pPr algn="l" indent="0" marL="0">
              <a:lnSpc>
                <a:spcPct val="100000"/>
              </a:lnSpc>
              <a:buNone/>
            </a:pPr>
            <a:r>
              <a:rPr lang="en-US" sz="1200" dirty="0">
                <a:solidFill>
                  <a:srgbClr val="3030D0"/>
                </a:solidFill>
                <a:latin typeface="Arial" pitchFamily="34" charset="0"/>
                <a:ea typeface="Arial" pitchFamily="34" charset="-122"/>
                <a:cs typeface="Arial" pitchFamily="34" charset="-120"/>
              </a:rPr>
              <a:t>При увеличении числа рабочих каждая точка на графике смещается вниз. Это удобно для сравнения вариантов при одинаковом объёме работы.
</a:t>
            </a:r>
            <a:endParaRPr lang="en-US" sz="1200" dirty="0"/>
          </a:p>
        </p:txBody>
      </p:sp>
      <p:sp>
        <p:nvSpPr>
          <p:cNvPr id="7" name="Text 1"/>
          <p:cNvSpPr txBox="1"/>
          <p:nvPr/>
        </p:nvSpPr>
        <p:spPr>
          <a:xfrm>
            <a:off x="762125" y="2965350"/>
            <a:ext cx="3246900" cy="923400"/>
          </a:xfrm>
          <a:prstGeom prst="rect">
            <a:avLst/>
          </a:prstGeom>
          <a:noFill/>
          <a:ln/>
        </p:spPr>
        <p:txBody>
          <a:bodyPr wrap="square" lIns="0" tIns="0" rIns="0" bIns="0" rtlCol="0" anchor="t"/>
          <a:lstStyle/>
          <a:p>
            <a:pPr algn="l" indent="0" marL="0">
              <a:lnSpc>
                <a:spcPct val="100000"/>
              </a:lnSpc>
              <a:buNone/>
            </a:pPr>
            <a:r>
              <a:rPr lang="en-US" sz="1200" dirty="0">
                <a:solidFill>
                  <a:srgbClr val="3030D0"/>
                </a:solidFill>
                <a:latin typeface="Arial" pitchFamily="34" charset="0"/>
                <a:ea typeface="Arial" pitchFamily="34" charset="-122"/>
                <a:cs typeface="Arial" pitchFamily="34" charset="-120"/>
              </a:rPr>
              <a:t>Произведение числа рабочих и времени постоянно, значит зависимость обратная. График не является прямой линией.
</a:t>
            </a:r>
            <a:endParaRPr lang="en-US" sz="1200" dirty="0"/>
          </a:p>
        </p:txBody>
      </p:sp>
      <p:sp>
        <p:nvSpPr>
          <p:cNvPr id="8" name="Text 2"/>
          <p:cNvSpPr txBox="1"/>
          <p:nvPr/>
        </p:nvSpPr>
        <p:spPr>
          <a:xfrm>
            <a:off x="762125" y="4509879"/>
            <a:ext cx="7601100" cy="153900"/>
          </a:xfrm>
          <a:prstGeom prst="rect">
            <a:avLst/>
          </a:prstGeom>
          <a:noFill/>
          <a:ln/>
        </p:spPr>
        <p:txBody>
          <a:bodyPr wrap="square" lIns="0" tIns="0" rIns="0" bIns="0" rtlCol="0" anchor="t"/>
          <a:lstStyle/>
          <a:p>
            <a:pPr algn="l" indent="0" marL="0">
              <a:lnSpc>
                <a:spcPct val="100000"/>
              </a:lnSpc>
              <a:buNone/>
            </a:pPr>
            <a:r>
              <a:rPr lang="en-US" sz="1000" b="1" dirty="0">
                <a:solidFill>
                  <a:srgbClr val="3030D0"/>
                </a:solidFill>
                <a:latin typeface="Arial" pitchFamily="34" charset="0"/>
                <a:ea typeface="Arial" pitchFamily="34" charset="-122"/>
                <a:cs typeface="Arial" pitchFamily="34" charset="-120"/>
              </a:rPr>
              <a:t>Учебный пример для 7 класса: 2×12=3×8=4×6=6×4=24.
</a:t>
            </a:r>
            <a:endParaRPr lang="en-US" sz="1000" dirty="0"/>
          </a:p>
        </p:txBody>
      </p:sp>
      <p:sp>
        <p:nvSpPr>
          <p:cNvPr id="9" name="Text 3"/>
          <p:cNvSpPr txBox="1"/>
          <p:nvPr/>
        </p:nvSpPr>
        <p:spPr>
          <a:xfrm>
            <a:off x="8518411" y="4563200"/>
            <a:ext cx="543000" cy="451800"/>
          </a:xfrm>
          <a:prstGeom prst="rect">
            <a:avLst/>
          </a:prstGeom>
          <a:noFill/>
          <a:ln/>
        </p:spPr>
        <p:txBody>
          <a:bodyPr wrap="square" lIns="0" tIns="0" rIns="0" bIns="0" rtlCol="0" anchor="t"/>
          <a:lstStyle/>
          <a:p>
            <a:pPr algn="ctr" indent="0" marL="0">
              <a:lnSpc>
                <a:spcPct val="100000"/>
              </a:lnSpc>
              <a:buNone/>
            </a:pPr>
            <a:r>
              <a:rPr lang="en-US" sz="2000" b="1" dirty="0">
                <a:solidFill>
                  <a:srgbClr val="3030D0"/>
                </a:solidFill>
                <a:latin typeface="Arial" pitchFamily="34" charset="0"/>
                <a:ea typeface="Arial" pitchFamily="34" charset="-122"/>
                <a:cs typeface="Arial" pitchFamily="34" charset="-120"/>
              </a:rPr>
              <a:t>11</a:t>
            </a:r>
            <a:endParaRPr lang="en-US" sz="2000" dirty="0"/>
          </a:p>
        </p:txBody>
      </p:sp>
      <p:sp>
        <p:nvSpPr>
          <p:cNvPr id="10" name="Text 4"/>
          <p:cNvSpPr txBox="1"/>
          <p:nvPr/>
        </p:nvSpPr>
        <p:spPr>
          <a:xfrm>
            <a:off x="436500" y="213575"/>
            <a:ext cx="6231000" cy="879900"/>
          </a:xfrm>
          <a:prstGeom prst="rect">
            <a:avLst/>
          </a:prstGeom>
          <a:noFill/>
          <a:ln/>
        </p:spPr>
        <p:txBody>
          <a:bodyPr wrap="square" lIns="0" tIns="0" rIns="0" bIns="0" rtlCol="0" anchor="t"/>
          <a:lstStyle/>
          <a:p>
            <a:pPr algn="l" indent="0" marL="0">
              <a:lnSpc>
                <a:spcPct val="100000"/>
              </a:lnSpc>
              <a:buNone/>
            </a:pPr>
            <a:r>
              <a:rPr lang="en-US" sz="3000" b="1" dirty="0">
                <a:solidFill>
                  <a:srgbClr val="3030D0"/>
                </a:solidFill>
                <a:latin typeface="Arial" pitchFamily="34" charset="0"/>
                <a:ea typeface="Arial" pitchFamily="34" charset="-122"/>
                <a:cs typeface="Arial" pitchFamily="34" charset="-120"/>
              </a:rPr>
              <a:t>График обратной пропорциональности
</a:t>
            </a:r>
            <a:endParaRPr lang="en-US" sz="3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873825" y="1458775"/>
            <a:ext cx="334950" cy="3828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897750" y="3167775"/>
            <a:ext cx="287100" cy="3828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5232075" y="3175125"/>
            <a:ext cx="368100" cy="368100"/>
          </a:xfrm>
          <a:prstGeom prst="rect">
            <a:avLst/>
          </a:prstGeom>
        </p:spPr>
      </p:pic>
      <p:sp>
        <p:nvSpPr>
          <p:cNvPr id="9" name="Text 0"/>
          <p:cNvSpPr txBox="1"/>
          <p:nvPr/>
        </p:nvSpPr>
        <p:spPr>
          <a:xfrm>
            <a:off x="8518411" y="4563200"/>
            <a:ext cx="543000" cy="451800"/>
          </a:xfrm>
          <a:prstGeom prst="rect">
            <a:avLst/>
          </a:prstGeom>
          <a:noFill/>
          <a:ln/>
        </p:spPr>
        <p:txBody>
          <a:bodyPr wrap="square" lIns="0" tIns="0" rIns="0" bIns="0" rtlCol="0" anchor="t"/>
          <a:lstStyle/>
          <a:p>
            <a:pPr algn="ctr" indent="0" marL="0">
              <a:lnSpc>
                <a:spcPct val="100000"/>
              </a:lnSpc>
              <a:buNone/>
            </a:pPr>
            <a:r>
              <a:rPr lang="en-US" sz="2000" b="1" dirty="0">
                <a:solidFill>
                  <a:srgbClr val="3030D0"/>
                </a:solidFill>
                <a:latin typeface="Arial" pitchFamily="34" charset="0"/>
                <a:ea typeface="Arial" pitchFamily="34" charset="-122"/>
                <a:cs typeface="Arial" pitchFamily="34" charset="-120"/>
              </a:rPr>
              <a:t>12</a:t>
            </a:r>
            <a:endParaRPr lang="en-US" sz="2000" dirty="0"/>
          </a:p>
        </p:txBody>
      </p:sp>
      <p:sp>
        <p:nvSpPr>
          <p:cNvPr id="10" name="Text 1"/>
          <p:cNvSpPr txBox="1"/>
          <p:nvPr/>
        </p:nvSpPr>
        <p:spPr>
          <a:xfrm>
            <a:off x="436500" y="464800"/>
            <a:ext cx="5202000" cy="511800"/>
          </a:xfrm>
          <a:prstGeom prst="rect">
            <a:avLst/>
          </a:prstGeom>
          <a:noFill/>
          <a:ln/>
        </p:spPr>
        <p:txBody>
          <a:bodyPr wrap="square" lIns="0" tIns="0" rIns="0" bIns="0" rtlCol="0" anchor="t"/>
          <a:lstStyle/>
          <a:p>
            <a:pPr algn="l" indent="0" marL="0">
              <a:lnSpc>
                <a:spcPct val="100000"/>
              </a:lnSpc>
              <a:buNone/>
            </a:pPr>
            <a:r>
              <a:rPr lang="en-US" sz="2013" b="1" dirty="0">
                <a:solidFill>
                  <a:srgbClr val="3030D0"/>
                </a:solidFill>
                <a:latin typeface="Arial" pitchFamily="34" charset="0"/>
                <a:ea typeface="Arial" pitchFamily="34" charset="-122"/>
                <a:cs typeface="Arial" pitchFamily="34" charset="-120"/>
              </a:rPr>
              <a:t>Постоянное произведение в обратной пропорции
</a:t>
            </a:r>
            <a:endParaRPr lang="en-US" sz="2013" dirty="0"/>
          </a:p>
        </p:txBody>
      </p:sp>
      <p:sp>
        <p:nvSpPr>
          <p:cNvPr id="11" name="Text 2"/>
          <p:cNvSpPr txBox="1"/>
          <p:nvPr/>
        </p:nvSpPr>
        <p:spPr>
          <a:xfrm>
            <a:off x="436500" y="2131217"/>
            <a:ext cx="5668200" cy="692100"/>
          </a:xfrm>
          <a:prstGeom prst="rect">
            <a:avLst/>
          </a:prstGeom>
          <a:noFill/>
          <a:ln/>
        </p:spPr>
        <p:txBody>
          <a:bodyPr wrap="square" lIns="0" tIns="0" rIns="0" bIns="0" rtlCol="0" anchor="t"/>
          <a:lstStyle/>
          <a:p>
            <a:pPr algn="l" indent="0" marL="0">
              <a:lnSpc>
                <a:spcPct val="100000"/>
              </a:lnSpc>
              <a:buNone/>
            </a:pPr>
            <a:r>
              <a:rPr lang="en-US" sz="1200" b="1" dirty="0">
                <a:solidFill>
                  <a:srgbClr val="3030D0"/>
                </a:solidFill>
                <a:latin typeface="Arial" pitchFamily="34" charset="0"/>
                <a:ea typeface="Arial" pitchFamily="34" charset="-122"/>
                <a:cs typeface="Arial" pitchFamily="34" charset="-120"/>
              </a:rPr>
              <a:t>Проверка через произведение
</a:t>
            </a:r>
            <a:pPr algn="l" indent="0" marL="0">
              <a:lnSpc>
                <a:spcPct val="100000"/>
              </a:lnSpc>
              <a:buNone/>
            </a:pPr>
            <a:r>
              <a:rPr lang="en-US" sz="1000" dirty="0">
                <a:solidFill>
                  <a:srgbClr val="3030D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3030D0"/>
                </a:solidFill>
                <a:latin typeface="Arial" pitchFamily="34" charset="0"/>
                <a:ea typeface="Arial" pitchFamily="34" charset="-122"/>
                <a:cs typeface="Arial" pitchFamily="34" charset="-120"/>
              </a:rPr>
              <a:t>Если величины обратно пропорциональны, для каждой пары значений выполняется одно и то же произведение x · y. Это главный признак, по которому проверяют зависимость.
</a:t>
            </a:r>
            <a:endParaRPr lang="en-US" sz="1200" dirty="0"/>
          </a:p>
        </p:txBody>
      </p:sp>
      <p:sp>
        <p:nvSpPr>
          <p:cNvPr id="12" name="Text 3"/>
          <p:cNvSpPr txBox="1"/>
          <p:nvPr/>
        </p:nvSpPr>
        <p:spPr>
          <a:xfrm>
            <a:off x="436500" y="3888921"/>
            <a:ext cx="3723600" cy="831000"/>
          </a:xfrm>
          <a:prstGeom prst="rect">
            <a:avLst/>
          </a:prstGeom>
          <a:noFill/>
          <a:ln/>
        </p:spPr>
        <p:txBody>
          <a:bodyPr wrap="square" lIns="0" tIns="0" rIns="0" bIns="0" rtlCol="0" anchor="t"/>
          <a:lstStyle/>
          <a:p>
            <a:pPr algn="l" indent="0" marL="0">
              <a:lnSpc>
                <a:spcPct val="100000"/>
              </a:lnSpc>
              <a:buNone/>
            </a:pPr>
            <a:r>
              <a:rPr lang="en-US" sz="1200" b="1" dirty="0">
                <a:solidFill>
                  <a:srgbClr val="3030D0"/>
                </a:solidFill>
                <a:latin typeface="Arial" pitchFamily="34" charset="0"/>
                <a:ea typeface="Arial" pitchFamily="34" charset="-122"/>
                <a:cs typeface="Arial" pitchFamily="34" charset="-120"/>
              </a:rPr>
              <a:t>Одинаковый результат
</a:t>
            </a:r>
            <a:pPr algn="l" indent="0" marL="0">
              <a:lnSpc>
                <a:spcPct val="100000"/>
              </a:lnSpc>
              <a:buNone/>
            </a:pPr>
            <a:r>
              <a:rPr lang="en-US" sz="1000" dirty="0">
                <a:solidFill>
                  <a:srgbClr val="3030D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3030D0"/>
                </a:solidFill>
                <a:latin typeface="Arial" pitchFamily="34" charset="0"/>
                <a:ea typeface="Arial" pitchFamily="34" charset="-122"/>
                <a:cs typeface="Arial" pitchFamily="34" charset="-120"/>
              </a:rPr>
              <a:t>В примерах 2 и 12, 3 и 8, 4 и 6 получаем одно число — 24. Значит, изменение одной величины компенсируется изменением другой.
</a:t>
            </a:r>
            <a:endParaRPr lang="en-US" sz="1200" dirty="0"/>
          </a:p>
        </p:txBody>
      </p:sp>
      <p:sp>
        <p:nvSpPr>
          <p:cNvPr id="13" name="Text 4"/>
          <p:cNvSpPr txBox="1"/>
          <p:nvPr/>
        </p:nvSpPr>
        <p:spPr>
          <a:xfrm>
            <a:off x="4818925" y="3888921"/>
            <a:ext cx="3723600" cy="831000"/>
          </a:xfrm>
          <a:prstGeom prst="rect">
            <a:avLst/>
          </a:prstGeom>
          <a:noFill/>
          <a:ln/>
        </p:spPr>
        <p:txBody>
          <a:bodyPr wrap="square" lIns="0" tIns="0" rIns="0" bIns="0" rtlCol="0" anchor="t"/>
          <a:lstStyle/>
          <a:p>
            <a:pPr algn="l" indent="0" marL="0">
              <a:lnSpc>
                <a:spcPct val="100000"/>
              </a:lnSpc>
              <a:buNone/>
            </a:pPr>
            <a:r>
              <a:rPr lang="en-US" sz="1200" b="1" dirty="0">
                <a:solidFill>
                  <a:srgbClr val="3030D0"/>
                </a:solidFill>
                <a:latin typeface="Arial" pitchFamily="34" charset="0"/>
                <a:ea typeface="Arial" pitchFamily="34" charset="-122"/>
                <a:cs typeface="Arial" pitchFamily="34" charset="-120"/>
              </a:rPr>
              <a:t>Когда зависимость не подходит
</a:t>
            </a:r>
            <a:pPr algn="l" indent="0" marL="0">
              <a:lnSpc>
                <a:spcPct val="100000"/>
              </a:lnSpc>
              <a:buNone/>
            </a:pPr>
            <a:r>
              <a:rPr lang="en-US" sz="1000" dirty="0">
                <a:solidFill>
                  <a:srgbClr val="3030D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3030D0"/>
                </a:solidFill>
                <a:latin typeface="Arial" pitchFamily="34" charset="0"/>
                <a:ea typeface="Arial" pitchFamily="34" charset="-122"/>
                <a:cs typeface="Arial" pitchFamily="34" charset="-120"/>
              </a:rPr>
              <a:t>Если произведения в разных строках получаются разными, это не обратная пропорциональность. В таком случае нужно искать другой способ описать связь между величинами.
</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375050" y="2116818"/>
            <a:ext cx="4332300" cy="1382513"/>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65625" y="1826402"/>
            <a:ext cx="3159900" cy="858000"/>
          </a:xfrm>
          <a:prstGeom prst="rect">
            <a:avLst/>
          </a:prstGeom>
          <a:noFill/>
          <a:ln/>
        </p:spPr>
        <p:txBody>
          <a:bodyPr wrap="square" lIns="0" tIns="0" rIns="0" bIns="0" rtlCol="0" anchor="t"/>
          <a:lstStyle/>
          <a:p>
            <a:pPr algn="l" indent="0" marL="0">
              <a:lnSpc>
                <a:spcPct val="100000"/>
              </a:lnSpc>
              <a:buNone/>
            </a:pPr>
            <a:r>
              <a:rPr lang="en-US" sz="1200" dirty="0">
                <a:solidFill>
                  <a:srgbClr val="3030D0"/>
                </a:solidFill>
                <a:latin typeface="Arial" pitchFamily="34" charset="0"/>
                <a:ea typeface="Arial" pitchFamily="34" charset="-122"/>
                <a:cs typeface="Arial" pitchFamily="34" charset="-120"/>
              </a:rPr>
              <a:t>Сравнение помогает быстро отличить прямую и обратную пропорциональность по формуле, графику и способу проверки.
</a:t>
            </a:r>
            <a:endParaRPr lang="en-US" sz="1200" dirty="0"/>
          </a:p>
        </p:txBody>
      </p:sp>
      <p:sp>
        <p:nvSpPr>
          <p:cNvPr id="6" name="Text 1"/>
          <p:cNvSpPr txBox="1"/>
          <p:nvPr/>
        </p:nvSpPr>
        <p:spPr>
          <a:xfrm>
            <a:off x="765625" y="2999792"/>
            <a:ext cx="3159900" cy="923400"/>
          </a:xfrm>
          <a:prstGeom prst="rect">
            <a:avLst/>
          </a:prstGeom>
          <a:noFill/>
          <a:ln/>
        </p:spPr>
        <p:txBody>
          <a:bodyPr wrap="square" lIns="0" tIns="0" rIns="0" bIns="0" rtlCol="0" anchor="t"/>
          <a:lstStyle/>
          <a:p>
            <a:pPr algn="l" indent="0" marL="0">
              <a:lnSpc>
                <a:spcPct val="100000"/>
              </a:lnSpc>
              <a:buNone/>
            </a:pPr>
            <a:r>
              <a:rPr lang="en-US" sz="1200" dirty="0">
                <a:solidFill>
                  <a:srgbClr val="3030D0"/>
                </a:solidFill>
                <a:latin typeface="Arial" pitchFamily="34" charset="0"/>
                <a:ea typeface="Arial" pitchFamily="34" charset="-122"/>
                <a:cs typeface="Arial" pitchFamily="34" charset="-120"/>
              </a:rPr>
              <a:t>У зависимостей разные признаки: одинаковое отношение у прямой и одинаковое произведение у обратной.
</a:t>
            </a:r>
            <a:endParaRPr lang="en-US" sz="1200" dirty="0"/>
          </a:p>
        </p:txBody>
      </p:sp>
      <p:sp>
        <p:nvSpPr>
          <p:cNvPr id="7" name="Text 2"/>
          <p:cNvSpPr txBox="1"/>
          <p:nvPr/>
        </p:nvSpPr>
        <p:spPr>
          <a:xfrm>
            <a:off x="4375050" y="4008150"/>
            <a:ext cx="4332300" cy="396000"/>
          </a:xfrm>
          <a:prstGeom prst="rect">
            <a:avLst/>
          </a:prstGeom>
          <a:noFill/>
          <a:ln/>
        </p:spPr>
        <p:txBody>
          <a:bodyPr wrap="square" lIns="0" tIns="0" rIns="0" bIns="0" rtlCol="0" anchor="t"/>
          <a:lstStyle/>
          <a:p>
            <a:pPr algn="l" indent="0" marL="0">
              <a:lnSpc>
                <a:spcPct val="100000"/>
              </a:lnSpc>
              <a:buNone/>
            </a:pPr>
            <a:r>
              <a:rPr lang="en-US" sz="1000" b="1" dirty="0">
                <a:solidFill>
                  <a:srgbClr val="3030D0"/>
                </a:solidFill>
                <a:latin typeface="Arial" pitchFamily="34" charset="0"/>
                <a:ea typeface="Arial" pitchFamily="34" charset="-122"/>
                <a:cs typeface="Arial" pitchFamily="34" charset="-120"/>
              </a:rPr>
              <a:t>Обобщение правил темы «Прямая и обратная пропорциональность»
</a:t>
            </a:r>
            <a:endParaRPr lang="en-US" sz="1000" dirty="0"/>
          </a:p>
        </p:txBody>
      </p:sp>
      <p:sp>
        <p:nvSpPr>
          <p:cNvPr id="8" name="Text 3"/>
          <p:cNvSpPr txBox="1"/>
          <p:nvPr/>
        </p:nvSpPr>
        <p:spPr>
          <a:xfrm>
            <a:off x="8518411" y="4563200"/>
            <a:ext cx="543000" cy="451800"/>
          </a:xfrm>
          <a:prstGeom prst="rect">
            <a:avLst/>
          </a:prstGeom>
          <a:noFill/>
          <a:ln/>
        </p:spPr>
        <p:txBody>
          <a:bodyPr wrap="square" lIns="0" tIns="0" rIns="0" bIns="0" rtlCol="0" anchor="t"/>
          <a:lstStyle/>
          <a:p>
            <a:pPr algn="ctr" indent="0" marL="0">
              <a:lnSpc>
                <a:spcPct val="100000"/>
              </a:lnSpc>
              <a:buNone/>
            </a:pPr>
            <a:r>
              <a:rPr lang="en-US" sz="2000" b="1" dirty="0">
                <a:solidFill>
                  <a:srgbClr val="3030D0"/>
                </a:solidFill>
                <a:latin typeface="Arial" pitchFamily="34" charset="0"/>
                <a:ea typeface="Arial" pitchFamily="34" charset="-122"/>
                <a:cs typeface="Arial" pitchFamily="34" charset="-120"/>
              </a:rPr>
              <a:t>13</a:t>
            </a:r>
            <a:endParaRPr lang="en-US" sz="2000" dirty="0"/>
          </a:p>
        </p:txBody>
      </p:sp>
      <p:sp>
        <p:nvSpPr>
          <p:cNvPr id="9" name="Text 4"/>
          <p:cNvSpPr txBox="1"/>
          <p:nvPr/>
        </p:nvSpPr>
        <p:spPr>
          <a:xfrm>
            <a:off x="436500" y="464800"/>
            <a:ext cx="6954300" cy="923400"/>
          </a:xfrm>
          <a:prstGeom prst="rect">
            <a:avLst/>
          </a:prstGeom>
          <a:noFill/>
          <a:ln/>
        </p:spPr>
        <p:txBody>
          <a:bodyPr wrap="square" lIns="0" tIns="0" rIns="0" bIns="0" rtlCol="0" anchor="t"/>
          <a:lstStyle/>
          <a:p>
            <a:pPr algn="l" indent="0" marL="0">
              <a:lnSpc>
                <a:spcPct val="100000"/>
              </a:lnSpc>
              <a:buNone/>
            </a:pPr>
            <a:r>
              <a:rPr lang="en-US" sz="3000" b="1" dirty="0">
                <a:solidFill>
                  <a:srgbClr val="3030D0"/>
                </a:solidFill>
                <a:latin typeface="Arial" pitchFamily="34" charset="0"/>
                <a:ea typeface="Arial" pitchFamily="34" charset="-122"/>
                <a:cs typeface="Arial" pitchFamily="34" charset="-120"/>
              </a:rPr>
              <a:t>Признаки двух видов зависимости
</a:t>
            </a:r>
            <a:endParaRPr lang="en-US" sz="3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20825" y="1452342"/>
            <a:ext cx="7902300" cy="311331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518411" y="4563200"/>
            <a:ext cx="543000" cy="451800"/>
          </a:xfrm>
          <a:prstGeom prst="rect">
            <a:avLst/>
          </a:prstGeom>
          <a:noFill/>
          <a:ln/>
        </p:spPr>
        <p:txBody>
          <a:bodyPr wrap="square" lIns="0" tIns="0" rIns="0" bIns="0" rtlCol="0" anchor="t"/>
          <a:lstStyle/>
          <a:p>
            <a:pPr algn="l" indent="0" marL="0">
              <a:lnSpc>
                <a:spcPct val="100000"/>
              </a:lnSpc>
              <a:buNone/>
            </a:pPr>
            <a:r>
              <a:rPr lang="en-US" sz="2000" b="1" dirty="0">
                <a:solidFill>
                  <a:srgbClr val="3030D0"/>
                </a:solidFill>
                <a:latin typeface="Arial" pitchFamily="34" charset="0"/>
                <a:ea typeface="Arial" pitchFamily="34" charset="-122"/>
                <a:cs typeface="Arial" pitchFamily="34" charset="-120"/>
              </a:rPr>
              <a:t>14</a:t>
            </a:r>
            <a:endParaRPr lang="en-US" sz="2000" dirty="0"/>
          </a:p>
        </p:txBody>
      </p:sp>
      <p:sp>
        <p:nvSpPr>
          <p:cNvPr id="6" name="Text 1"/>
          <p:cNvSpPr txBox="1"/>
          <p:nvPr/>
        </p:nvSpPr>
        <p:spPr>
          <a:xfrm>
            <a:off x="370025" y="216900"/>
            <a:ext cx="7296000" cy="451800"/>
          </a:xfrm>
          <a:prstGeom prst="rect">
            <a:avLst/>
          </a:prstGeom>
          <a:noFill/>
          <a:ln/>
        </p:spPr>
        <p:txBody>
          <a:bodyPr wrap="square" lIns="0" tIns="0" rIns="0" bIns="0" rtlCol="0" anchor="t"/>
          <a:lstStyle/>
          <a:p>
            <a:pPr algn="l" indent="0" marL="0">
              <a:lnSpc>
                <a:spcPct val="100000"/>
              </a:lnSpc>
              <a:buNone/>
            </a:pPr>
            <a:r>
              <a:rPr lang="en-US" sz="2600" b="1" dirty="0">
                <a:solidFill>
                  <a:srgbClr val="3030D0"/>
                </a:solidFill>
                <a:latin typeface="Arial" pitchFamily="34" charset="0"/>
                <a:ea typeface="Arial" pitchFamily="34" charset="-122"/>
                <a:cs typeface="Arial" pitchFamily="34" charset="-120"/>
              </a:rPr>
              <a:t>Как определить вид зависимости в задаче
</a:t>
            </a:r>
            <a:endParaRPr lang="en-US" sz="2600" dirty="0"/>
          </a:p>
        </p:txBody>
      </p:sp>
      <p:sp>
        <p:nvSpPr>
          <p:cNvPr id="7" name="Text 2"/>
          <p:cNvSpPr txBox="1"/>
          <p:nvPr/>
        </p:nvSpPr>
        <p:spPr>
          <a:xfrm>
            <a:off x="370025" y="748175"/>
            <a:ext cx="7296000" cy="451800"/>
          </a:xfrm>
          <a:prstGeom prst="rect">
            <a:avLst/>
          </a:prstGeom>
          <a:noFill/>
          <a:ln/>
        </p:spPr>
        <p:txBody>
          <a:bodyPr wrap="square" lIns="0" tIns="0" rIns="0" bIns="0" rtlCol="0" anchor="t"/>
          <a:lstStyle/>
          <a:p>
            <a:pPr algn="l" indent="0" marL="0">
              <a:lnSpc>
                <a:spcPct val="100000"/>
              </a:lnSpc>
              <a:buNone/>
            </a:pPr>
            <a:r>
              <a:rPr lang="en-US" sz="1400" dirty="0">
                <a:solidFill>
                  <a:srgbClr val="3030D0"/>
                </a:solidFill>
                <a:latin typeface="Arial" pitchFamily="34" charset="0"/>
                <a:ea typeface="Arial" pitchFamily="34" charset="-122"/>
                <a:cs typeface="Arial" pitchFamily="34" charset="-120"/>
              </a:rPr>
              <a:t>Пошаговая проверка по данным условия помогает выбрать правильную формулу и способ решения.
</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518411" y="4563200"/>
            <a:ext cx="543000" cy="451800"/>
          </a:xfrm>
          <a:prstGeom prst="rect">
            <a:avLst/>
          </a:prstGeom>
          <a:noFill/>
          <a:ln/>
        </p:spPr>
        <p:txBody>
          <a:bodyPr wrap="square" lIns="0" tIns="0" rIns="0" bIns="0" rtlCol="0" anchor="t"/>
          <a:lstStyle/>
          <a:p>
            <a:pPr algn="ctr" indent="0" marL="0">
              <a:lnSpc>
                <a:spcPct val="100000"/>
              </a:lnSpc>
              <a:buNone/>
            </a:pPr>
            <a:r>
              <a:rPr lang="en-US" sz="2000" b="1" dirty="0">
                <a:solidFill>
                  <a:srgbClr val="3030D0"/>
                </a:solidFill>
                <a:latin typeface="Arial" pitchFamily="34" charset="0"/>
                <a:ea typeface="Arial" pitchFamily="34" charset="-122"/>
                <a:cs typeface="Arial" pitchFamily="34" charset="-120"/>
              </a:rPr>
              <a:t>15</a:t>
            </a:r>
            <a:endParaRPr lang="en-US" sz="2000" dirty="0"/>
          </a:p>
        </p:txBody>
      </p:sp>
      <p:sp>
        <p:nvSpPr>
          <p:cNvPr id="8" name="Text 1"/>
          <p:cNvSpPr txBox="1"/>
          <p:nvPr/>
        </p:nvSpPr>
        <p:spPr>
          <a:xfrm>
            <a:off x="436500" y="464800"/>
            <a:ext cx="7219800" cy="791400"/>
          </a:xfrm>
          <a:prstGeom prst="rect">
            <a:avLst/>
          </a:prstGeom>
          <a:noFill/>
          <a:ln/>
        </p:spPr>
        <p:txBody>
          <a:bodyPr wrap="square" lIns="0" tIns="0" rIns="0" bIns="0" rtlCol="0" anchor="t"/>
          <a:lstStyle/>
          <a:p>
            <a:pPr algn="l" indent="0" marL="0">
              <a:lnSpc>
                <a:spcPct val="100000"/>
              </a:lnSpc>
              <a:buNone/>
            </a:pPr>
            <a:r>
              <a:rPr lang="en-US" sz="3000" b="1" dirty="0">
                <a:solidFill>
                  <a:srgbClr val="3030D0"/>
                </a:solidFill>
                <a:latin typeface="Arial" pitchFamily="34" charset="0"/>
                <a:ea typeface="Arial" pitchFamily="34" charset="-122"/>
                <a:cs typeface="Arial" pitchFamily="34" charset="-120"/>
              </a:rPr>
              <a:t>Типичные ошибки при работе с пропорциональностью
</a:t>
            </a:r>
            <a:endParaRPr lang="en-US" sz="3000" dirty="0"/>
          </a:p>
        </p:txBody>
      </p:sp>
      <p:sp>
        <p:nvSpPr>
          <p:cNvPr id="9" name="Text 2"/>
          <p:cNvSpPr txBox="1"/>
          <p:nvPr/>
        </p:nvSpPr>
        <p:spPr>
          <a:xfrm>
            <a:off x="646200" y="2746950"/>
            <a:ext cx="1591500" cy="1412700"/>
          </a:xfrm>
          <a:prstGeom prst="rect">
            <a:avLst/>
          </a:prstGeom>
          <a:noFill/>
          <a:ln/>
        </p:spPr>
        <p:txBody>
          <a:bodyPr wrap="square" lIns="0" tIns="0" rIns="0" bIns="0" rtlCol="0" anchor="t"/>
          <a:lstStyle/>
          <a:p>
            <a:pPr algn="l" indent="0" marL="0">
              <a:lnSpc>
                <a:spcPct val="100000"/>
              </a:lnSpc>
              <a:buNone/>
            </a:pPr>
            <a:r>
              <a:rPr lang="en-US" sz="900" dirty="0">
                <a:solidFill>
                  <a:srgbClr val="3030D0"/>
                </a:solidFill>
                <a:latin typeface="Arial" pitchFamily="34" charset="0"/>
                <a:ea typeface="Arial" pitchFamily="34" charset="-122"/>
                <a:cs typeface="Arial" pitchFamily="34" charset="-120"/>
              </a:rPr>
              <a:t>Самая частая ошибка — перепутать постоянное отношение и постоянное произведение. Из-за этого выбирают неверную формулу и получают неправильный ответ в задаче.
</a:t>
            </a:r>
            <a:endParaRPr lang="en-US" sz="900" dirty="0"/>
          </a:p>
        </p:txBody>
      </p:sp>
      <p:sp>
        <p:nvSpPr>
          <p:cNvPr id="10" name="Text 3"/>
          <p:cNvSpPr txBox="1"/>
          <p:nvPr/>
        </p:nvSpPr>
        <p:spPr>
          <a:xfrm>
            <a:off x="646200" y="2286237"/>
            <a:ext cx="1591500" cy="375600"/>
          </a:xfrm>
          <a:prstGeom prst="rect">
            <a:avLst/>
          </a:prstGeom>
          <a:noFill/>
          <a:ln/>
        </p:spPr>
        <p:txBody>
          <a:bodyPr wrap="square" lIns="0" tIns="0" rIns="0" bIns="0" rtlCol="0" anchor="t"/>
          <a:lstStyle/>
          <a:p>
            <a:pPr algn="l" indent="0" marL="0">
              <a:lnSpc>
                <a:spcPct val="100000"/>
              </a:lnSpc>
              <a:buNone/>
            </a:pPr>
            <a:r>
              <a:rPr lang="en-US" sz="1200" b="1" dirty="0">
                <a:solidFill>
                  <a:srgbClr val="3030D0"/>
                </a:solidFill>
                <a:latin typeface="Arial" pitchFamily="34" charset="0"/>
                <a:ea typeface="Arial" pitchFamily="34" charset="-122"/>
                <a:cs typeface="Arial" pitchFamily="34" charset="-120"/>
              </a:rPr>
              <a:t>Путаница признаков
</a:t>
            </a:r>
            <a:endParaRPr lang="en-US" sz="1200" dirty="0"/>
          </a:p>
        </p:txBody>
      </p:sp>
      <p:sp>
        <p:nvSpPr>
          <p:cNvPr id="11" name="Text 4"/>
          <p:cNvSpPr txBox="1"/>
          <p:nvPr/>
        </p:nvSpPr>
        <p:spPr>
          <a:xfrm>
            <a:off x="2732900" y="2746950"/>
            <a:ext cx="1591500" cy="1412700"/>
          </a:xfrm>
          <a:prstGeom prst="rect">
            <a:avLst/>
          </a:prstGeom>
          <a:noFill/>
          <a:ln/>
        </p:spPr>
        <p:txBody>
          <a:bodyPr wrap="square" lIns="0" tIns="0" rIns="0" bIns="0" rtlCol="0" anchor="t"/>
          <a:lstStyle/>
          <a:p>
            <a:pPr algn="l" indent="0" marL="0">
              <a:lnSpc>
                <a:spcPct val="100000"/>
              </a:lnSpc>
              <a:buNone/>
            </a:pPr>
            <a:r>
              <a:rPr lang="en-US" sz="900" dirty="0">
                <a:solidFill>
                  <a:srgbClr val="3030D0"/>
                </a:solidFill>
                <a:latin typeface="Arial" pitchFamily="34" charset="0"/>
                <a:ea typeface="Arial" pitchFamily="34" charset="-122"/>
                <a:cs typeface="Arial" pitchFamily="34" charset="-120"/>
              </a:rPr>
              <a:t>Иногда считают прямой пропорциональностью ситуацию, где одна величина увеличивается, а другая уменьшается. Для обратной пропорции это нормальное поведение, а не ошибка.
</a:t>
            </a:r>
            <a:endParaRPr lang="en-US" sz="900" dirty="0"/>
          </a:p>
        </p:txBody>
      </p:sp>
      <p:sp>
        <p:nvSpPr>
          <p:cNvPr id="12" name="Text 5"/>
          <p:cNvSpPr txBox="1"/>
          <p:nvPr/>
        </p:nvSpPr>
        <p:spPr>
          <a:xfrm>
            <a:off x="2732900" y="2286237"/>
            <a:ext cx="1591500" cy="375600"/>
          </a:xfrm>
          <a:prstGeom prst="rect">
            <a:avLst/>
          </a:prstGeom>
          <a:noFill/>
          <a:ln/>
        </p:spPr>
        <p:txBody>
          <a:bodyPr wrap="square" lIns="0" tIns="0" rIns="0" bIns="0" rtlCol="0" anchor="t"/>
          <a:lstStyle/>
          <a:p>
            <a:pPr algn="l" indent="0" marL="0">
              <a:lnSpc>
                <a:spcPct val="100000"/>
              </a:lnSpc>
              <a:buNone/>
            </a:pPr>
            <a:r>
              <a:rPr lang="en-US" sz="1200" b="1" dirty="0">
                <a:solidFill>
                  <a:srgbClr val="3030D0"/>
                </a:solidFill>
                <a:latin typeface="Arial" pitchFamily="34" charset="0"/>
                <a:ea typeface="Arial" pitchFamily="34" charset="-122"/>
                <a:cs typeface="Arial" pitchFamily="34" charset="-120"/>
              </a:rPr>
              <a:t>Неверный тип зависимости
</a:t>
            </a:r>
            <a:endParaRPr lang="en-US" sz="1200" dirty="0"/>
          </a:p>
        </p:txBody>
      </p:sp>
      <p:sp>
        <p:nvSpPr>
          <p:cNvPr id="13" name="Text 6"/>
          <p:cNvSpPr txBox="1"/>
          <p:nvPr/>
        </p:nvSpPr>
        <p:spPr>
          <a:xfrm>
            <a:off x="4819600" y="2746950"/>
            <a:ext cx="1591500" cy="1412700"/>
          </a:xfrm>
          <a:prstGeom prst="rect">
            <a:avLst/>
          </a:prstGeom>
          <a:noFill/>
          <a:ln/>
        </p:spPr>
        <p:txBody>
          <a:bodyPr wrap="square" lIns="0" tIns="0" rIns="0" bIns="0" rtlCol="0" anchor="t"/>
          <a:lstStyle/>
          <a:p>
            <a:pPr algn="l" indent="0" marL="0">
              <a:lnSpc>
                <a:spcPct val="100000"/>
              </a:lnSpc>
              <a:buNone/>
            </a:pPr>
            <a:r>
              <a:rPr lang="en-US" sz="900" dirty="0">
                <a:solidFill>
                  <a:srgbClr val="3030D0"/>
                </a:solidFill>
                <a:latin typeface="Arial" pitchFamily="34" charset="0"/>
                <a:ea typeface="Arial" pitchFamily="34" charset="-122"/>
                <a:cs typeface="Arial" pitchFamily="34" charset="-120"/>
              </a:rPr>
              <a:t>Ошибки часто появляются из-за невнимательности к единицам измерения: рублям, штукам, часам, минутам, километрам. Сначала нужно привести данные к одинаковым единицам.
</a:t>
            </a:r>
            <a:endParaRPr lang="en-US" sz="900" dirty="0"/>
          </a:p>
        </p:txBody>
      </p:sp>
      <p:sp>
        <p:nvSpPr>
          <p:cNvPr id="14" name="Text 7"/>
          <p:cNvSpPr txBox="1"/>
          <p:nvPr/>
        </p:nvSpPr>
        <p:spPr>
          <a:xfrm>
            <a:off x="4819600" y="2286237"/>
            <a:ext cx="1591500" cy="375600"/>
          </a:xfrm>
          <a:prstGeom prst="rect">
            <a:avLst/>
          </a:prstGeom>
          <a:noFill/>
          <a:ln/>
        </p:spPr>
        <p:txBody>
          <a:bodyPr wrap="square" lIns="0" tIns="0" rIns="0" bIns="0" rtlCol="0" anchor="t"/>
          <a:lstStyle/>
          <a:p>
            <a:pPr algn="l" indent="0" marL="0">
              <a:lnSpc>
                <a:spcPct val="100000"/>
              </a:lnSpc>
              <a:buNone/>
            </a:pPr>
            <a:r>
              <a:rPr lang="en-US" sz="1200" b="1" dirty="0">
                <a:solidFill>
                  <a:srgbClr val="3030D0"/>
                </a:solidFill>
                <a:latin typeface="Arial" pitchFamily="34" charset="0"/>
                <a:ea typeface="Arial" pitchFamily="34" charset="-122"/>
                <a:cs typeface="Arial" pitchFamily="34" charset="-120"/>
              </a:rPr>
              <a:t>Смешение единиц
</a:t>
            </a:r>
            <a:endParaRPr lang="en-US" sz="1200" dirty="0"/>
          </a:p>
        </p:txBody>
      </p:sp>
      <p:sp>
        <p:nvSpPr>
          <p:cNvPr id="15" name="Text 8"/>
          <p:cNvSpPr txBox="1"/>
          <p:nvPr/>
        </p:nvSpPr>
        <p:spPr>
          <a:xfrm>
            <a:off x="6906300" y="2746950"/>
            <a:ext cx="1591500" cy="1412700"/>
          </a:xfrm>
          <a:prstGeom prst="rect">
            <a:avLst/>
          </a:prstGeom>
          <a:noFill/>
          <a:ln/>
        </p:spPr>
        <p:txBody>
          <a:bodyPr wrap="square" lIns="0" tIns="0" rIns="0" bIns="0" rtlCol="0" anchor="t"/>
          <a:lstStyle/>
          <a:p>
            <a:pPr algn="l" indent="0" marL="0">
              <a:lnSpc>
                <a:spcPct val="100000"/>
              </a:lnSpc>
              <a:buNone/>
            </a:pPr>
            <a:r>
              <a:rPr lang="en-US" sz="900" dirty="0">
                <a:solidFill>
                  <a:srgbClr val="3030D0"/>
                </a:solidFill>
                <a:latin typeface="Arial" pitchFamily="34" charset="0"/>
                <a:ea typeface="Arial" pitchFamily="34" charset="-122"/>
                <a:cs typeface="Arial" pitchFamily="34" charset="-120"/>
              </a:rPr>
              <a:t>Если данные записаны в разных единицах или неясно, что именно сравнивается, формулу легко выбрать неверно. Поэтому важно сначала понять смысл величин, а затем считать.
</a:t>
            </a:r>
            <a:endParaRPr lang="en-US" sz="900" dirty="0"/>
          </a:p>
        </p:txBody>
      </p:sp>
      <p:sp>
        <p:nvSpPr>
          <p:cNvPr id="16" name="Text 9"/>
          <p:cNvSpPr txBox="1"/>
          <p:nvPr/>
        </p:nvSpPr>
        <p:spPr>
          <a:xfrm>
            <a:off x="6906300" y="2286237"/>
            <a:ext cx="1591500" cy="375600"/>
          </a:xfrm>
          <a:prstGeom prst="rect">
            <a:avLst/>
          </a:prstGeom>
          <a:noFill/>
          <a:ln/>
        </p:spPr>
        <p:txBody>
          <a:bodyPr wrap="square" lIns="0" tIns="0" rIns="0" bIns="0" rtlCol="0" anchor="t"/>
          <a:lstStyle/>
          <a:p>
            <a:pPr algn="l" indent="0" marL="0">
              <a:lnSpc>
                <a:spcPct val="100000"/>
              </a:lnSpc>
              <a:buNone/>
            </a:pPr>
            <a:r>
              <a:rPr lang="en-US" sz="1200" b="1" dirty="0">
                <a:solidFill>
                  <a:srgbClr val="3030D0"/>
                </a:solidFill>
                <a:latin typeface="Arial" pitchFamily="34" charset="0"/>
                <a:ea typeface="Arial" pitchFamily="34" charset="-122"/>
                <a:cs typeface="Arial" pitchFamily="34" charset="-120"/>
              </a:rPr>
              <a:t>Не та формула
</a:t>
            </a:r>
            <a:endParaRPr lang="en-US"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56900" y="1262586"/>
            <a:ext cx="2465700" cy="163737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354700" y="1262586"/>
            <a:ext cx="2465700" cy="1637379"/>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152500" y="1262586"/>
            <a:ext cx="2465700" cy="1637379"/>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518411" y="4563200"/>
            <a:ext cx="543000" cy="451800"/>
          </a:xfrm>
          <a:prstGeom prst="rect">
            <a:avLst/>
          </a:prstGeom>
          <a:noFill/>
          <a:ln/>
        </p:spPr>
        <p:txBody>
          <a:bodyPr wrap="square" lIns="0" tIns="0" rIns="0" bIns="0" rtlCol="0" anchor="t"/>
          <a:lstStyle/>
          <a:p>
            <a:pPr algn="ctr" indent="0" marL="0">
              <a:lnSpc>
                <a:spcPct val="100000"/>
              </a:lnSpc>
              <a:buNone/>
            </a:pPr>
            <a:r>
              <a:rPr lang="en-US" sz="2000" b="1" dirty="0">
                <a:solidFill>
                  <a:srgbClr val="3030D0"/>
                </a:solidFill>
                <a:latin typeface="Arial" pitchFamily="34" charset="0"/>
                <a:ea typeface="Arial" pitchFamily="34" charset="-122"/>
                <a:cs typeface="Arial" pitchFamily="34" charset="-120"/>
              </a:rPr>
              <a:t>16</a:t>
            </a:r>
            <a:endParaRPr lang="en-US" sz="2000" dirty="0"/>
          </a:p>
        </p:txBody>
      </p:sp>
      <p:sp>
        <p:nvSpPr>
          <p:cNvPr id="11" name="Text 1"/>
          <p:cNvSpPr txBox="1"/>
          <p:nvPr/>
        </p:nvSpPr>
        <p:spPr>
          <a:xfrm>
            <a:off x="534726" y="3365500"/>
            <a:ext cx="2465700" cy="1051800"/>
          </a:xfrm>
          <a:prstGeom prst="rect">
            <a:avLst/>
          </a:prstGeom>
          <a:noFill/>
          <a:ln/>
        </p:spPr>
        <p:txBody>
          <a:bodyPr wrap="square" lIns="0" tIns="0" rIns="0" bIns="0" rtlCol="0" anchor="t"/>
          <a:lstStyle/>
          <a:p>
            <a:pPr algn="l" indent="0" marL="0">
              <a:lnSpc>
                <a:spcPct val="100000"/>
              </a:lnSpc>
              <a:buNone/>
            </a:pPr>
            <a:r>
              <a:rPr lang="en-US" sz="1100" dirty="0">
                <a:solidFill>
                  <a:srgbClr val="3030D0"/>
                </a:solidFill>
                <a:latin typeface="Arial" pitchFamily="34" charset="0"/>
                <a:ea typeface="Arial" pitchFamily="34" charset="-122"/>
                <a:cs typeface="Arial" pitchFamily="34" charset="-120"/>
              </a:rPr>
              <a:t>Если тетради стоят одинаково, то цена растёт вместе с количеством. Купили больше — заплатили больше. Здесь хорошо работает формула прямой пропорциональности: стоимость зависит от числа товаров.
</a:t>
            </a:r>
            <a:endParaRPr lang="en-US" sz="1100" dirty="0"/>
          </a:p>
        </p:txBody>
      </p:sp>
      <p:sp>
        <p:nvSpPr>
          <p:cNvPr id="12" name="Text 2"/>
          <p:cNvSpPr txBox="1"/>
          <p:nvPr/>
        </p:nvSpPr>
        <p:spPr>
          <a:xfrm>
            <a:off x="534725" y="3022553"/>
            <a:ext cx="2465700" cy="298500"/>
          </a:xfrm>
          <a:prstGeom prst="rect">
            <a:avLst/>
          </a:prstGeom>
          <a:noFill/>
          <a:ln/>
        </p:spPr>
        <p:txBody>
          <a:bodyPr wrap="square" lIns="0" tIns="0" rIns="0" bIns="0" rtlCol="0" anchor="t"/>
          <a:lstStyle/>
          <a:p>
            <a:pPr algn="l" indent="0" marL="0">
              <a:lnSpc>
                <a:spcPct val="100000"/>
              </a:lnSpc>
              <a:buNone/>
            </a:pPr>
            <a:r>
              <a:rPr lang="en-US" sz="1300" b="1" dirty="0">
                <a:solidFill>
                  <a:srgbClr val="3030D0"/>
                </a:solidFill>
                <a:latin typeface="Arial" pitchFamily="34" charset="0"/>
                <a:ea typeface="Arial" pitchFamily="34" charset="-122"/>
                <a:cs typeface="Arial" pitchFamily="34" charset="-120"/>
              </a:rPr>
              <a:t>Покупка тетрадей в магазине
</a:t>
            </a:r>
            <a:endParaRPr lang="en-US" sz="1300" dirty="0"/>
          </a:p>
        </p:txBody>
      </p:sp>
      <p:sp>
        <p:nvSpPr>
          <p:cNvPr id="13" name="Text 3"/>
          <p:cNvSpPr txBox="1"/>
          <p:nvPr/>
        </p:nvSpPr>
        <p:spPr>
          <a:xfrm>
            <a:off x="3354701" y="3365500"/>
            <a:ext cx="2465700" cy="1051800"/>
          </a:xfrm>
          <a:prstGeom prst="rect">
            <a:avLst/>
          </a:prstGeom>
          <a:noFill/>
          <a:ln/>
        </p:spPr>
        <p:txBody>
          <a:bodyPr wrap="square" lIns="0" tIns="0" rIns="0" bIns="0" rtlCol="0" anchor="t"/>
          <a:lstStyle/>
          <a:p>
            <a:pPr algn="l" indent="0" marL="0">
              <a:lnSpc>
                <a:spcPct val="100000"/>
              </a:lnSpc>
              <a:buNone/>
            </a:pPr>
            <a:r>
              <a:rPr lang="en-US" sz="1100" dirty="0">
                <a:solidFill>
                  <a:srgbClr val="3030D0"/>
                </a:solidFill>
                <a:latin typeface="Arial" pitchFamily="34" charset="0"/>
                <a:ea typeface="Arial" pitchFamily="34" charset="-122"/>
                <a:cs typeface="Arial" pitchFamily="34" charset="-120"/>
              </a:rPr>
              <a:t>Когда один и тот же объём работы выполняют разные по числу группы, больше работников означает меньше времени. При одинаковой производительности это удобный пример обратной пропорциональности.
</a:t>
            </a:r>
            <a:endParaRPr lang="en-US" sz="1100" dirty="0"/>
          </a:p>
        </p:txBody>
      </p:sp>
      <p:sp>
        <p:nvSpPr>
          <p:cNvPr id="14" name="Text 4"/>
          <p:cNvSpPr txBox="1"/>
          <p:nvPr/>
        </p:nvSpPr>
        <p:spPr>
          <a:xfrm>
            <a:off x="3354700" y="3022553"/>
            <a:ext cx="2465700" cy="298500"/>
          </a:xfrm>
          <a:prstGeom prst="rect">
            <a:avLst/>
          </a:prstGeom>
          <a:noFill/>
          <a:ln/>
        </p:spPr>
        <p:txBody>
          <a:bodyPr wrap="square" lIns="0" tIns="0" rIns="0" bIns="0" rtlCol="0" anchor="t"/>
          <a:lstStyle/>
          <a:p>
            <a:pPr algn="l" indent="0" marL="0">
              <a:lnSpc>
                <a:spcPct val="100000"/>
              </a:lnSpc>
              <a:buNone/>
            </a:pPr>
            <a:r>
              <a:rPr lang="en-US" sz="1300" b="1" dirty="0">
                <a:solidFill>
                  <a:srgbClr val="3030D0"/>
                </a:solidFill>
                <a:latin typeface="Arial" pitchFamily="34" charset="0"/>
                <a:ea typeface="Arial" pitchFamily="34" charset="-122"/>
                <a:cs typeface="Arial" pitchFamily="34" charset="-120"/>
              </a:rPr>
              <a:t>Работа команды и время
</a:t>
            </a:r>
            <a:endParaRPr lang="en-US" sz="1300" dirty="0"/>
          </a:p>
        </p:txBody>
      </p:sp>
      <p:sp>
        <p:nvSpPr>
          <p:cNvPr id="15" name="Text 5"/>
          <p:cNvSpPr txBox="1"/>
          <p:nvPr/>
        </p:nvSpPr>
        <p:spPr>
          <a:xfrm>
            <a:off x="6152501" y="3365500"/>
            <a:ext cx="2465700" cy="1051800"/>
          </a:xfrm>
          <a:prstGeom prst="rect">
            <a:avLst/>
          </a:prstGeom>
          <a:noFill/>
          <a:ln/>
        </p:spPr>
        <p:txBody>
          <a:bodyPr wrap="square" lIns="0" tIns="0" rIns="0" bIns="0" rtlCol="0" anchor="t"/>
          <a:lstStyle/>
          <a:p>
            <a:pPr algn="l" indent="0" marL="0">
              <a:lnSpc>
                <a:spcPct val="100000"/>
              </a:lnSpc>
              <a:buNone/>
            </a:pPr>
            <a:r>
              <a:rPr lang="en-US" sz="1100" dirty="0">
                <a:solidFill>
                  <a:srgbClr val="3030D0"/>
                </a:solidFill>
                <a:latin typeface="Arial" pitchFamily="34" charset="0"/>
                <a:ea typeface="Arial" pitchFamily="34" charset="-122"/>
                <a:cs typeface="Arial" pitchFamily="34" charset="-120"/>
              </a:rPr>
              <a:t>На одном и том же расстоянии быстрее ехать — значит тратить меньше времени. Поэтому скорость и время связаны обратно пропорционально, а их произведение остаётся постоянным для одного пути.
</a:t>
            </a:r>
            <a:endParaRPr lang="en-US" sz="1100" dirty="0"/>
          </a:p>
        </p:txBody>
      </p:sp>
      <p:sp>
        <p:nvSpPr>
          <p:cNvPr id="16" name="Text 6"/>
          <p:cNvSpPr txBox="1"/>
          <p:nvPr/>
        </p:nvSpPr>
        <p:spPr>
          <a:xfrm>
            <a:off x="6152500" y="3022553"/>
            <a:ext cx="2465700" cy="298500"/>
          </a:xfrm>
          <a:prstGeom prst="rect">
            <a:avLst/>
          </a:prstGeom>
          <a:noFill/>
          <a:ln/>
        </p:spPr>
        <p:txBody>
          <a:bodyPr wrap="square" lIns="0" tIns="0" rIns="0" bIns="0" rtlCol="0" anchor="t"/>
          <a:lstStyle/>
          <a:p>
            <a:pPr algn="l" indent="0" marL="0">
              <a:lnSpc>
                <a:spcPct val="100000"/>
              </a:lnSpc>
              <a:buNone/>
            </a:pPr>
            <a:r>
              <a:rPr lang="en-US" sz="1300" b="1" dirty="0">
                <a:solidFill>
                  <a:srgbClr val="3030D0"/>
                </a:solidFill>
                <a:latin typeface="Arial" pitchFamily="34" charset="0"/>
                <a:ea typeface="Arial" pitchFamily="34" charset="-122"/>
                <a:cs typeface="Arial" pitchFamily="34" charset="-120"/>
              </a:rPr>
              <a:t>Поездка и скорость
</a:t>
            </a:r>
            <a:endParaRPr lang="en-US" sz="1300" dirty="0"/>
          </a:p>
        </p:txBody>
      </p:sp>
      <p:sp>
        <p:nvSpPr>
          <p:cNvPr id="17" name="Text 7"/>
          <p:cNvSpPr txBox="1"/>
          <p:nvPr/>
        </p:nvSpPr>
        <p:spPr>
          <a:xfrm>
            <a:off x="436500" y="276250"/>
            <a:ext cx="7225500" cy="791700"/>
          </a:xfrm>
          <a:prstGeom prst="rect">
            <a:avLst/>
          </a:prstGeom>
          <a:noFill/>
          <a:ln/>
        </p:spPr>
        <p:txBody>
          <a:bodyPr wrap="square" lIns="0" tIns="0" rIns="0" bIns="0" rtlCol="0" anchor="t"/>
          <a:lstStyle/>
          <a:p>
            <a:pPr algn="l" indent="0" marL="0">
              <a:lnSpc>
                <a:spcPct val="100000"/>
              </a:lnSpc>
              <a:buNone/>
            </a:pPr>
            <a:r>
              <a:rPr lang="en-US" sz="3000" b="1" dirty="0">
                <a:solidFill>
                  <a:srgbClr val="3030D0"/>
                </a:solidFill>
                <a:latin typeface="Arial" pitchFamily="34" charset="0"/>
                <a:ea typeface="Arial" pitchFamily="34" charset="-122"/>
                <a:cs typeface="Arial" pitchFamily="34" charset="-120"/>
              </a:rPr>
              <a:t>Жизненные примеры двух зависимостей
</a:t>
            </a:r>
            <a:endParaRPr lang="en-US" sz="3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BE1F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17327" y="1608425"/>
            <a:ext cx="3845945" cy="23781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62125" y="1758500"/>
            <a:ext cx="3246900" cy="923400"/>
          </a:xfrm>
          <a:prstGeom prst="rect">
            <a:avLst/>
          </a:prstGeom>
          <a:noFill/>
          <a:ln/>
        </p:spPr>
        <p:txBody>
          <a:bodyPr wrap="square" lIns="0" tIns="0" rIns="0" bIns="0" rtlCol="0" anchor="t"/>
          <a:lstStyle/>
          <a:p>
            <a:pPr algn="l" indent="0" marL="0">
              <a:lnSpc>
                <a:spcPct val="100000"/>
              </a:lnSpc>
              <a:buNone/>
            </a:pPr>
            <a:r>
              <a:rPr lang="en-US" sz="1200" dirty="0">
                <a:solidFill>
                  <a:srgbClr val="3030D0"/>
                </a:solidFill>
                <a:latin typeface="Arial" pitchFamily="34" charset="0"/>
                <a:ea typeface="Arial" pitchFamily="34" charset="-122"/>
                <a:cs typeface="Arial" pitchFamily="34" charset="-120"/>
              </a:rPr>
              <a:t>Обе зависимости можно нанести на одну сетку, чтобы увидеть различие не только по формулам, но и по форме линий.
</a:t>
            </a:r>
            <a:endParaRPr lang="en-US" sz="1200" dirty="0"/>
          </a:p>
        </p:txBody>
      </p:sp>
      <p:sp>
        <p:nvSpPr>
          <p:cNvPr id="7" name="Text 1"/>
          <p:cNvSpPr txBox="1"/>
          <p:nvPr/>
        </p:nvSpPr>
        <p:spPr>
          <a:xfrm>
            <a:off x="762125" y="2965350"/>
            <a:ext cx="3246900" cy="923400"/>
          </a:xfrm>
          <a:prstGeom prst="rect">
            <a:avLst/>
          </a:prstGeom>
          <a:noFill/>
          <a:ln/>
        </p:spPr>
        <p:txBody>
          <a:bodyPr wrap="square" lIns="0" tIns="0" rIns="0" bIns="0" rtlCol="0" anchor="t"/>
          <a:lstStyle/>
          <a:p>
            <a:pPr algn="l" indent="0" marL="0">
              <a:lnSpc>
                <a:spcPct val="100000"/>
              </a:lnSpc>
              <a:buNone/>
            </a:pPr>
            <a:r>
              <a:rPr lang="en-US" sz="1200" dirty="0">
                <a:solidFill>
                  <a:srgbClr val="3030D0"/>
                </a:solidFill>
                <a:latin typeface="Arial" pitchFamily="34" charset="0"/>
                <a:ea typeface="Arial" pitchFamily="34" charset="-122"/>
                <a:cs typeface="Arial" pitchFamily="34" charset="-120"/>
              </a:rPr>
              <a:t>Прямая идёт через начало координат, а обратная образует кривую. По точкам легко определить характер зависимости.
</a:t>
            </a:r>
            <a:endParaRPr lang="en-US" sz="1200" dirty="0"/>
          </a:p>
        </p:txBody>
      </p:sp>
      <p:sp>
        <p:nvSpPr>
          <p:cNvPr id="8" name="Text 2"/>
          <p:cNvSpPr txBox="1"/>
          <p:nvPr/>
        </p:nvSpPr>
        <p:spPr>
          <a:xfrm>
            <a:off x="762125" y="4509879"/>
            <a:ext cx="7601100" cy="153900"/>
          </a:xfrm>
          <a:prstGeom prst="rect">
            <a:avLst/>
          </a:prstGeom>
          <a:noFill/>
          <a:ln/>
        </p:spPr>
        <p:txBody>
          <a:bodyPr wrap="square" lIns="0" tIns="0" rIns="0" bIns="0" rtlCol="0" anchor="t"/>
          <a:lstStyle/>
          <a:p>
            <a:pPr algn="l" indent="0" marL="0">
              <a:lnSpc>
                <a:spcPct val="100000"/>
              </a:lnSpc>
              <a:buNone/>
            </a:pPr>
            <a:r>
              <a:rPr lang="en-US" sz="1000" b="1" dirty="0">
                <a:solidFill>
                  <a:srgbClr val="3030D0"/>
                </a:solidFill>
                <a:latin typeface="Arial" pitchFamily="34" charset="0"/>
                <a:ea typeface="Arial" pitchFamily="34" charset="-122"/>
                <a:cs typeface="Arial" pitchFamily="34" charset="-120"/>
              </a:rPr>
              <a:t>Учебная модель для сравнения графиков: y=2x и y=24/x.
</a:t>
            </a:r>
            <a:endParaRPr lang="en-US" sz="1000" dirty="0"/>
          </a:p>
        </p:txBody>
      </p:sp>
      <p:sp>
        <p:nvSpPr>
          <p:cNvPr id="9" name="Text 3"/>
          <p:cNvSpPr txBox="1"/>
          <p:nvPr/>
        </p:nvSpPr>
        <p:spPr>
          <a:xfrm>
            <a:off x="8518411" y="4563200"/>
            <a:ext cx="543000" cy="451800"/>
          </a:xfrm>
          <a:prstGeom prst="rect">
            <a:avLst/>
          </a:prstGeom>
          <a:noFill/>
          <a:ln/>
        </p:spPr>
        <p:txBody>
          <a:bodyPr wrap="square" lIns="0" tIns="0" rIns="0" bIns="0" rtlCol="0" anchor="t"/>
          <a:lstStyle/>
          <a:p>
            <a:pPr algn="ctr" indent="0" marL="0">
              <a:lnSpc>
                <a:spcPct val="100000"/>
              </a:lnSpc>
              <a:buNone/>
            </a:pPr>
            <a:r>
              <a:rPr lang="en-US" sz="2000" b="1" dirty="0">
                <a:solidFill>
                  <a:srgbClr val="3030D0"/>
                </a:solidFill>
                <a:latin typeface="Arial" pitchFamily="34" charset="0"/>
                <a:ea typeface="Arial" pitchFamily="34" charset="-122"/>
                <a:cs typeface="Arial" pitchFamily="34" charset="-120"/>
              </a:rPr>
              <a:t>17</a:t>
            </a:r>
            <a:endParaRPr lang="en-US" sz="2000" dirty="0"/>
          </a:p>
        </p:txBody>
      </p:sp>
      <p:sp>
        <p:nvSpPr>
          <p:cNvPr id="10" name="Text 4"/>
          <p:cNvSpPr txBox="1"/>
          <p:nvPr/>
        </p:nvSpPr>
        <p:spPr>
          <a:xfrm>
            <a:off x="436500" y="213575"/>
            <a:ext cx="6231000" cy="879900"/>
          </a:xfrm>
          <a:prstGeom prst="rect">
            <a:avLst/>
          </a:prstGeom>
          <a:noFill/>
          <a:ln/>
        </p:spPr>
        <p:txBody>
          <a:bodyPr wrap="square" lIns="0" tIns="0" rIns="0" bIns="0" rtlCol="0" anchor="t"/>
          <a:lstStyle/>
          <a:p>
            <a:pPr algn="l" indent="0" marL="0">
              <a:lnSpc>
                <a:spcPct val="100000"/>
              </a:lnSpc>
              <a:buNone/>
            </a:pPr>
            <a:r>
              <a:rPr lang="en-US" sz="3000" b="1" dirty="0">
                <a:solidFill>
                  <a:srgbClr val="3030D0"/>
                </a:solidFill>
                <a:latin typeface="Arial" pitchFamily="34" charset="0"/>
                <a:ea typeface="Arial" pitchFamily="34" charset="-122"/>
                <a:cs typeface="Arial" pitchFamily="34" charset="-120"/>
              </a:rPr>
              <a:t>Сравнение графиков на одной координатной плоскости
</a:t>
            </a:r>
            <a:endParaRPr lang="en-US" sz="3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A0D8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400615" y="2477750"/>
            <a:ext cx="4395871" cy="1402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900000" y="1647575"/>
            <a:ext cx="3602100" cy="677400"/>
          </a:xfrm>
          <a:prstGeom prst="rect">
            <a:avLst/>
          </a:prstGeom>
          <a:noFill/>
          <a:ln/>
        </p:spPr>
        <p:txBody>
          <a:bodyPr wrap="square" lIns="0" tIns="0" rIns="0" bIns="0" rtlCol="0" anchor="t"/>
          <a:lstStyle/>
          <a:p>
            <a:pPr algn="l" indent="0" marL="0">
              <a:lnSpc>
                <a:spcPct val="100000"/>
              </a:lnSpc>
              <a:buNone/>
            </a:pPr>
            <a:r>
              <a:rPr lang="en-US" sz="1100" dirty="0">
                <a:solidFill>
                  <a:srgbClr val="3030D0"/>
                </a:solidFill>
                <a:latin typeface="Arial" pitchFamily="34" charset="0"/>
                <a:ea typeface="Arial" pitchFamily="34" charset="-122"/>
                <a:cs typeface="Arial" pitchFamily="34" charset="-120"/>
              </a:rPr>
              <a:t>Сравните пары значений и проверьте, сохраняется ли отношение или произведение.
</a:t>
            </a:r>
            <a:endParaRPr lang="en-US" sz="1100" dirty="0"/>
          </a:p>
        </p:txBody>
      </p:sp>
      <p:sp>
        <p:nvSpPr>
          <p:cNvPr id="6" name="Text 1"/>
          <p:cNvSpPr txBox="1"/>
          <p:nvPr/>
        </p:nvSpPr>
        <p:spPr>
          <a:xfrm>
            <a:off x="4768511" y="1647575"/>
            <a:ext cx="3542700" cy="677400"/>
          </a:xfrm>
          <a:prstGeom prst="rect">
            <a:avLst/>
          </a:prstGeom>
          <a:noFill/>
          <a:ln/>
        </p:spPr>
        <p:txBody>
          <a:bodyPr wrap="square" lIns="0" tIns="0" rIns="0" bIns="0" rtlCol="0" anchor="t"/>
          <a:lstStyle/>
          <a:p>
            <a:pPr algn="l" indent="0" marL="0">
              <a:lnSpc>
                <a:spcPct val="100000"/>
              </a:lnSpc>
              <a:buNone/>
            </a:pPr>
            <a:r>
              <a:rPr lang="en-US" sz="1100" dirty="0">
                <a:solidFill>
                  <a:srgbClr val="3030D0"/>
                </a:solidFill>
                <a:latin typeface="Arial" pitchFamily="34" charset="0"/>
                <a:ea typeface="Arial" pitchFamily="34" charset="-122"/>
                <a:cs typeface="Arial" pitchFamily="34" charset="-120"/>
              </a:rPr>
              <a:t>Если сохраняется отношение, зависимость прямая; если сохраняется произведение, зависимость обратная.
</a:t>
            </a:r>
            <a:endParaRPr lang="en-US" sz="1100" dirty="0"/>
          </a:p>
        </p:txBody>
      </p:sp>
      <p:sp>
        <p:nvSpPr>
          <p:cNvPr id="7" name="Text 2"/>
          <p:cNvSpPr txBox="1"/>
          <p:nvPr/>
        </p:nvSpPr>
        <p:spPr>
          <a:xfrm>
            <a:off x="1211575" y="4168425"/>
            <a:ext cx="7085700" cy="153900"/>
          </a:xfrm>
          <a:prstGeom prst="rect">
            <a:avLst/>
          </a:prstGeom>
          <a:noFill/>
          <a:ln/>
        </p:spPr>
        <p:txBody>
          <a:bodyPr wrap="square" lIns="0" tIns="0" rIns="0" bIns="0" rtlCol="0" anchor="ctr"/>
          <a:lstStyle/>
          <a:p>
            <a:pPr algn="l" indent="0" marL="0">
              <a:lnSpc>
                <a:spcPct val="100000"/>
              </a:lnSpc>
              <a:buNone/>
            </a:pPr>
            <a:r>
              <a:rPr lang="en-US" sz="1000" b="1" dirty="0">
                <a:solidFill>
                  <a:srgbClr val="3030D0"/>
                </a:solidFill>
                <a:latin typeface="Arial" pitchFamily="34" charset="0"/>
                <a:ea typeface="Arial" pitchFamily="34" charset="-122"/>
                <a:cs typeface="Arial" pitchFamily="34" charset="-120"/>
              </a:rPr>
              <a:t>Учебные примеры по теме пропорциональности
</a:t>
            </a:r>
            <a:endParaRPr lang="en-US" sz="1000" dirty="0"/>
          </a:p>
        </p:txBody>
      </p:sp>
      <p:sp>
        <p:nvSpPr>
          <p:cNvPr id="8" name="Text 3"/>
          <p:cNvSpPr txBox="1"/>
          <p:nvPr/>
        </p:nvSpPr>
        <p:spPr>
          <a:xfrm>
            <a:off x="8518411" y="4563200"/>
            <a:ext cx="543000" cy="451800"/>
          </a:xfrm>
          <a:prstGeom prst="rect">
            <a:avLst/>
          </a:prstGeom>
          <a:noFill/>
          <a:ln/>
        </p:spPr>
        <p:txBody>
          <a:bodyPr wrap="square" lIns="0" tIns="0" rIns="0" bIns="0" rtlCol="0" anchor="t"/>
          <a:lstStyle/>
          <a:p>
            <a:pPr algn="ctr" indent="0" marL="0">
              <a:lnSpc>
                <a:spcPct val="100000"/>
              </a:lnSpc>
              <a:buNone/>
            </a:pPr>
            <a:r>
              <a:rPr lang="en-US" sz="2000" b="1" dirty="0">
                <a:solidFill>
                  <a:srgbClr val="3030D0"/>
                </a:solidFill>
                <a:latin typeface="Arial" pitchFamily="34" charset="0"/>
                <a:ea typeface="Arial" pitchFamily="34" charset="-122"/>
                <a:cs typeface="Arial" pitchFamily="34" charset="-120"/>
              </a:rPr>
              <a:t>18</a:t>
            </a:r>
            <a:endParaRPr lang="en-US" sz="2000" dirty="0"/>
          </a:p>
        </p:txBody>
      </p:sp>
      <p:sp>
        <p:nvSpPr>
          <p:cNvPr id="9" name="Text 4"/>
          <p:cNvSpPr txBox="1"/>
          <p:nvPr/>
        </p:nvSpPr>
        <p:spPr>
          <a:xfrm>
            <a:off x="885950" y="785900"/>
            <a:ext cx="7411200" cy="646200"/>
          </a:xfrm>
          <a:prstGeom prst="rect">
            <a:avLst/>
          </a:prstGeom>
          <a:noFill/>
          <a:ln/>
        </p:spPr>
        <p:txBody>
          <a:bodyPr wrap="square" lIns="0" tIns="0" rIns="0" bIns="0" rtlCol="0" anchor="t"/>
          <a:lstStyle/>
          <a:p>
            <a:pPr algn="l" indent="0" marL="0">
              <a:lnSpc>
                <a:spcPct val="100000"/>
              </a:lnSpc>
              <a:buNone/>
            </a:pPr>
            <a:r>
              <a:rPr lang="en-US" sz="2542" b="1" dirty="0">
                <a:solidFill>
                  <a:srgbClr val="3030D0"/>
                </a:solidFill>
                <a:latin typeface="Arial" pitchFamily="34" charset="0"/>
                <a:ea typeface="Arial" pitchFamily="34" charset="-122"/>
                <a:cs typeface="Arial" pitchFamily="34" charset="-120"/>
              </a:rPr>
              <a:t>Мини-практика: определяем зависимость по таблице
</a:t>
            </a:r>
            <a:endParaRPr lang="en-US" sz="2542"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A0D8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518411" y="4563200"/>
            <a:ext cx="543000" cy="451800"/>
          </a:xfrm>
          <a:prstGeom prst="rect">
            <a:avLst/>
          </a:prstGeom>
          <a:noFill/>
          <a:ln/>
        </p:spPr>
        <p:txBody>
          <a:bodyPr wrap="square" lIns="0" tIns="0" rIns="0" bIns="0" rtlCol="0" anchor="t"/>
          <a:lstStyle/>
          <a:p>
            <a:pPr algn="ctr" indent="0" marL="0">
              <a:lnSpc>
                <a:spcPct val="100000"/>
              </a:lnSpc>
              <a:buNone/>
            </a:pPr>
            <a:r>
              <a:rPr lang="en-US" sz="2000" b="1" dirty="0">
                <a:solidFill>
                  <a:srgbClr val="3030D0"/>
                </a:solidFill>
                <a:latin typeface="Arial" pitchFamily="34" charset="0"/>
                <a:ea typeface="Arial" pitchFamily="34" charset="-122"/>
                <a:cs typeface="Arial" pitchFamily="34" charset="-120"/>
              </a:rPr>
              <a:t>19</a:t>
            </a:r>
            <a:endParaRPr lang="en-US" sz="2000" dirty="0"/>
          </a:p>
        </p:txBody>
      </p:sp>
      <p:sp>
        <p:nvSpPr>
          <p:cNvPr id="8" name="Text 1"/>
          <p:cNvSpPr txBox="1"/>
          <p:nvPr/>
        </p:nvSpPr>
        <p:spPr>
          <a:xfrm>
            <a:off x="885950" y="2670900"/>
            <a:ext cx="1617600" cy="1476000"/>
          </a:xfrm>
          <a:prstGeom prst="rect">
            <a:avLst/>
          </a:prstGeom>
          <a:noFill/>
          <a:ln/>
        </p:spPr>
        <p:txBody>
          <a:bodyPr wrap="square" lIns="0" tIns="0" rIns="0" bIns="0" rtlCol="0" anchor="t"/>
          <a:lstStyle/>
          <a:p>
            <a:pPr algn="l" indent="0" marL="0">
              <a:lnSpc>
                <a:spcPct val="100000"/>
              </a:lnSpc>
              <a:buNone/>
            </a:pPr>
            <a:r>
              <a:rPr lang="en-US" sz="1200" b="1" dirty="0">
                <a:solidFill>
                  <a:srgbClr val="3030D0"/>
                </a:solidFill>
                <a:latin typeface="Arial" pitchFamily="34" charset="0"/>
                <a:ea typeface="Arial" pitchFamily="34" charset="-122"/>
                <a:cs typeface="Arial" pitchFamily="34" charset="-120"/>
              </a:rPr>
              <a:t>1. Понять условие
</a:t>
            </a:r>
            <a:pPr algn="l" indent="0" marL="0">
              <a:lnSpc>
                <a:spcPct val="100000"/>
              </a:lnSpc>
              <a:buNone/>
            </a:pPr>
            <a:r>
              <a:rPr lang="en-US" sz="1200" b="1" dirty="0">
                <a:solidFill>
                  <a:srgbClr val="3030D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3030D0"/>
                </a:solidFill>
                <a:latin typeface="Arial" pitchFamily="34" charset="0"/>
                <a:ea typeface="Arial" pitchFamily="34" charset="-122"/>
                <a:cs typeface="Arial" pitchFamily="34" charset="-120"/>
              </a:rPr>
              <a:t>Сначала выделяют две связанные величины и выясняют, что именно меняется: количество, цена, время, скорость или объём работы.
</a:t>
            </a:r>
            <a:endParaRPr lang="en-US" sz="1200" dirty="0"/>
          </a:p>
        </p:txBody>
      </p:sp>
      <p:sp>
        <p:nvSpPr>
          <p:cNvPr id="9" name="Text 2"/>
          <p:cNvSpPr txBox="1"/>
          <p:nvPr/>
        </p:nvSpPr>
        <p:spPr>
          <a:xfrm>
            <a:off x="2817150" y="2670900"/>
            <a:ext cx="1617600" cy="1476000"/>
          </a:xfrm>
          <a:prstGeom prst="rect">
            <a:avLst/>
          </a:prstGeom>
          <a:noFill/>
          <a:ln/>
        </p:spPr>
        <p:txBody>
          <a:bodyPr wrap="square" lIns="0" tIns="0" rIns="0" bIns="0" rtlCol="0" anchor="t"/>
          <a:lstStyle/>
          <a:p>
            <a:pPr algn="l" indent="0" marL="0">
              <a:lnSpc>
                <a:spcPct val="100000"/>
              </a:lnSpc>
              <a:buNone/>
            </a:pPr>
            <a:r>
              <a:rPr lang="en-US" sz="1200" b="1" dirty="0">
                <a:solidFill>
                  <a:srgbClr val="3030D0"/>
                </a:solidFill>
                <a:latin typeface="Arial" pitchFamily="34" charset="0"/>
                <a:ea typeface="Arial" pitchFamily="34" charset="-122"/>
                <a:cs typeface="Arial" pitchFamily="34" charset="-120"/>
              </a:rPr>
              <a:t>2. Проверить зависимость
</a:t>
            </a:r>
            <a:pPr algn="l" indent="0" marL="0">
              <a:lnSpc>
                <a:spcPct val="100000"/>
              </a:lnSpc>
              <a:buNone/>
            </a:pPr>
            <a:r>
              <a:rPr lang="en-US" sz="1200" b="1" dirty="0">
                <a:solidFill>
                  <a:srgbClr val="3030D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3030D0"/>
                </a:solidFill>
                <a:latin typeface="Arial" pitchFamily="34" charset="0"/>
                <a:ea typeface="Arial" pitchFamily="34" charset="-122"/>
                <a:cs typeface="Arial" pitchFamily="34" charset="-120"/>
              </a:rPr>
              <a:t>Затем вычисляют отношение y/x или произведение x · y и смотрят, что остаётся постоянным для данных значений.
</a:t>
            </a:r>
            <a:endParaRPr lang="en-US" sz="1200" dirty="0"/>
          </a:p>
        </p:txBody>
      </p:sp>
      <p:sp>
        <p:nvSpPr>
          <p:cNvPr id="10" name="Text 3"/>
          <p:cNvSpPr txBox="1"/>
          <p:nvPr/>
        </p:nvSpPr>
        <p:spPr>
          <a:xfrm>
            <a:off x="4748350" y="2670900"/>
            <a:ext cx="1617600" cy="1476000"/>
          </a:xfrm>
          <a:prstGeom prst="rect">
            <a:avLst/>
          </a:prstGeom>
          <a:noFill/>
          <a:ln/>
        </p:spPr>
        <p:txBody>
          <a:bodyPr wrap="square" lIns="0" tIns="0" rIns="0" bIns="0" rtlCol="0" anchor="t"/>
          <a:lstStyle/>
          <a:p>
            <a:pPr algn="l" indent="0" marL="0">
              <a:lnSpc>
                <a:spcPct val="100000"/>
              </a:lnSpc>
              <a:buNone/>
            </a:pPr>
            <a:r>
              <a:rPr lang="en-US" sz="1200" b="1" dirty="0">
                <a:solidFill>
                  <a:srgbClr val="3030D0"/>
                </a:solidFill>
                <a:latin typeface="Arial" pitchFamily="34" charset="0"/>
                <a:ea typeface="Arial" pitchFamily="34" charset="-122"/>
                <a:cs typeface="Arial" pitchFamily="34" charset="-120"/>
              </a:rPr>
              <a:t>3. Записать формулу
</a:t>
            </a:r>
            <a:pPr algn="l" indent="0" marL="0">
              <a:lnSpc>
                <a:spcPct val="100000"/>
              </a:lnSpc>
              <a:buNone/>
            </a:pPr>
            <a:r>
              <a:rPr lang="en-US" sz="1200" b="1" dirty="0">
                <a:solidFill>
                  <a:srgbClr val="3030D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3030D0"/>
                </a:solidFill>
                <a:latin typeface="Arial" pitchFamily="34" charset="0"/>
                <a:ea typeface="Arial" pitchFamily="34" charset="-122"/>
                <a:cs typeface="Arial" pitchFamily="34" charset="-120"/>
              </a:rPr>
              <a:t>Если постоянным является отношение, используют y = kx. Если постоянным является произведение, записывают y = k/x.
</a:t>
            </a:r>
            <a:endParaRPr lang="en-US" sz="1200" dirty="0"/>
          </a:p>
        </p:txBody>
      </p:sp>
      <p:sp>
        <p:nvSpPr>
          <p:cNvPr id="11" name="Text 4"/>
          <p:cNvSpPr txBox="1"/>
          <p:nvPr/>
        </p:nvSpPr>
        <p:spPr>
          <a:xfrm>
            <a:off x="6679550" y="2670900"/>
            <a:ext cx="1617600" cy="1476000"/>
          </a:xfrm>
          <a:prstGeom prst="rect">
            <a:avLst/>
          </a:prstGeom>
          <a:noFill/>
          <a:ln/>
        </p:spPr>
        <p:txBody>
          <a:bodyPr wrap="square" lIns="0" tIns="0" rIns="0" bIns="0" rtlCol="0" anchor="t"/>
          <a:lstStyle/>
          <a:p>
            <a:pPr algn="l" indent="0" marL="0">
              <a:lnSpc>
                <a:spcPct val="100000"/>
              </a:lnSpc>
              <a:buNone/>
            </a:pPr>
            <a:r>
              <a:rPr lang="en-US" sz="1200" b="1" dirty="0">
                <a:solidFill>
                  <a:srgbClr val="3030D0"/>
                </a:solidFill>
                <a:latin typeface="Arial" pitchFamily="34" charset="0"/>
                <a:ea typeface="Arial" pitchFamily="34" charset="-122"/>
                <a:cs typeface="Arial" pitchFamily="34" charset="-120"/>
              </a:rPr>
              <a:t>4. Найти ответ
</a:t>
            </a:r>
            <a:pPr algn="l" indent="0" marL="0">
              <a:lnSpc>
                <a:spcPct val="100000"/>
              </a:lnSpc>
              <a:buNone/>
            </a:pPr>
            <a:r>
              <a:rPr lang="en-US" sz="1200" b="1" dirty="0">
                <a:solidFill>
                  <a:srgbClr val="3030D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3030D0"/>
                </a:solidFill>
                <a:latin typeface="Arial" pitchFamily="34" charset="0"/>
                <a:ea typeface="Arial" pitchFamily="34" charset="-122"/>
                <a:cs typeface="Arial" pitchFamily="34" charset="-120"/>
              </a:rPr>
              <a:t>После выбора формулы подставляют известные значения и вычисляют неизвестную величину. Такой порядок помогает решать задачи без лишних действий.
</a:t>
            </a:r>
            <a:endParaRPr lang="en-US" sz="1200" dirty="0"/>
          </a:p>
        </p:txBody>
      </p:sp>
      <p:sp>
        <p:nvSpPr>
          <p:cNvPr id="12" name="Text 5"/>
          <p:cNvSpPr txBox="1"/>
          <p:nvPr/>
        </p:nvSpPr>
        <p:spPr>
          <a:xfrm>
            <a:off x="885950" y="785900"/>
            <a:ext cx="7411200" cy="726600"/>
          </a:xfrm>
          <a:prstGeom prst="rect">
            <a:avLst/>
          </a:prstGeom>
          <a:noFill/>
          <a:ln/>
        </p:spPr>
        <p:txBody>
          <a:bodyPr wrap="square" lIns="0" tIns="0" rIns="0" bIns="0" rtlCol="0" anchor="t"/>
          <a:lstStyle/>
          <a:p>
            <a:pPr algn="l" indent="0" marL="0">
              <a:lnSpc>
                <a:spcPct val="100000"/>
              </a:lnSpc>
              <a:buNone/>
            </a:pPr>
            <a:r>
              <a:rPr lang="en-US" sz="2600" b="1" dirty="0">
                <a:solidFill>
                  <a:srgbClr val="3030D0"/>
                </a:solidFill>
                <a:latin typeface="Arial" pitchFamily="34" charset="0"/>
                <a:ea typeface="Arial" pitchFamily="34" charset="-122"/>
                <a:cs typeface="Arial" pitchFamily="34" charset="-120"/>
              </a:rPr>
              <a:t>Алгоритм решения задач на пропорциональность
</a:t>
            </a:r>
            <a:endParaRPr lang="en-US" sz="2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A0D8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41325" y="2434175"/>
            <a:ext cx="6486000" cy="1023300"/>
          </a:xfrm>
          <a:prstGeom prst="rect">
            <a:avLst/>
          </a:prstGeom>
          <a:noFill/>
          <a:ln/>
        </p:spPr>
        <p:txBody>
          <a:bodyPr wrap="square" lIns="0" tIns="0" rIns="0" bIns="0" rtlCol="0" anchor="b"/>
          <a:lstStyle/>
          <a:p>
            <a:pPr algn="l" indent="0" marL="0">
              <a:lnSpc>
                <a:spcPct val="100000"/>
              </a:lnSpc>
              <a:buNone/>
            </a:pPr>
            <a:r>
              <a:rPr lang="en-US" sz="3000" b="1" dirty="0">
                <a:solidFill>
                  <a:srgbClr val="3030D0"/>
                </a:solidFill>
                <a:latin typeface="Arial" pitchFamily="34" charset="0"/>
                <a:ea typeface="Arial" pitchFamily="34" charset="-122"/>
                <a:cs typeface="Arial" pitchFamily="34" charset="-120"/>
              </a:rPr>
              <a:t>Что важно запомнить
</a:t>
            </a:r>
            <a:endParaRPr lang="en-US" sz="3000" dirty="0"/>
          </a:p>
        </p:txBody>
      </p:sp>
      <p:sp>
        <p:nvSpPr>
          <p:cNvPr id="5" name="Text 1"/>
          <p:cNvSpPr txBox="1"/>
          <p:nvPr/>
        </p:nvSpPr>
        <p:spPr>
          <a:xfrm>
            <a:off x="441325" y="3623600"/>
            <a:ext cx="6486000" cy="792600"/>
          </a:xfrm>
          <a:prstGeom prst="rect">
            <a:avLst/>
          </a:prstGeom>
          <a:noFill/>
          <a:ln/>
        </p:spPr>
        <p:txBody>
          <a:bodyPr wrap="square" lIns="0" tIns="0" rIns="0" bIns="0" rtlCol="0" anchor="t"/>
          <a:lstStyle/>
          <a:p>
            <a:pPr algn="l" indent="0" marL="0">
              <a:lnSpc>
                <a:spcPct val="100000"/>
              </a:lnSpc>
              <a:buNone/>
            </a:pPr>
            <a:r>
              <a:rPr lang="en-US" sz="1200" dirty="0">
                <a:solidFill>
                  <a:srgbClr val="3030D0"/>
                </a:solidFill>
                <a:latin typeface="Arial" pitchFamily="34" charset="0"/>
                <a:ea typeface="Arial" pitchFamily="34" charset="-122"/>
                <a:cs typeface="Arial" pitchFamily="34" charset="-120"/>
              </a:rPr>
              <a:t>Прямая пропорциональность связана с формулой y = kx, а обратная — с y = k/x. Умение различать их помогает уверенно решать задачи и понимать графики.
</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2026-05-29T23:25:32Z</dcterms:created>
  <dcterms:modified xsi:type="dcterms:W3CDTF">2026-05-29T23:25:32Z</dcterms:modified>
</cp:coreProperties>
</file>