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человека и репродуктивное здоровье: основные темы урока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зиготы до зрелости: как развивается организм и сохраняется репродуктивное здоровье.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показывает, как организм проходит путь от эмбрионального развития до старения, а репродуктивное здоровье определяет способность к продолжению рода и качество жизни. Для подростков особенно важны знания о профилактике нарушений и ответственном поведении.
</a:t>
            </a:r>
            <a:endParaRPr lang="en-US" sz="1441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сегодня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
</a:t>
            </a:r>
            <a:pPr algn="ctr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начинается после оплодотворения, когда образуется зигота с уникальным набором генетической информации. С этого момента запускается программа индивидуального развития организма.
</a:t>
            </a:r>
            <a:endParaRPr lang="en-US" sz="1340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Постэмбриональное развитие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организм последовательно проходит детство, зрелость и старение. Эти этапы различаются темпом роста, уровнем функциональной зрелости и изменениями в работе систем органов.
</a:t>
            </a:r>
            <a:endParaRPr lang="en-US" sz="1348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рождения формируются зародышевые листки, органы и системы, а плод проходит этапы интенсивного роста. На этой стадии особенно заметно влияние наследственности и факторов среды.
</a:t>
            </a:r>
            <a:endParaRPr lang="en-US" sz="1348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онтогенеза: определение, этапы и особенности
</a:t>
            </a:r>
            <a:endParaRPr lang="en-US" sz="24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984" y="1225646"/>
            <a:ext cx="1942505" cy="195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81074" y="1225646"/>
            <a:ext cx="1942505" cy="195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0164" y="1225646"/>
            <a:ext cx="1942505" cy="195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9254" y="1225646"/>
            <a:ext cx="1942505" cy="1957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45827" y="3624755"/>
            <a:ext cx="17148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объединяет наследственный материал родителей и приводит к образованию зиготы. Уже на этом этапе задаются основные особенности будущего организма, поэтому любые сбои в первые дни развития могут иметь долговременные последствия для строения и здоровья человека. Именно ранний эмбриональный период считается наиболее чувствительным к внешним воздействиям.
</a:t>
            </a:r>
            <a:endParaRPr lang="en-US" sz="626" dirty="0"/>
          </a:p>
        </p:txBody>
      </p:sp>
      <p:sp>
        <p:nvSpPr>
          <p:cNvPr id="13" name="Text 1"/>
          <p:cNvSpPr txBox="1"/>
          <p:nvPr/>
        </p:nvSpPr>
        <p:spPr>
          <a:xfrm>
            <a:off x="645827" y="3225099"/>
            <a:ext cx="17148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новой жизни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2694917" y="3624755"/>
            <a:ext cx="17148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дробления зигота быстро делится, не увеличиваясь в размерах, и превращается в морулу, а затем в бластулу. Из небольшого числа клеток постепенно складывается основа для дальнейшего развития зародыша. Этот этап показывает, насколько точно координируются ранние клеточные процессы и насколько хрупок их баланс.
</a:t>
            </a:r>
            <a:endParaRPr lang="en-US" sz="695" dirty="0"/>
          </a:p>
        </p:txBody>
      </p:sp>
      <p:sp>
        <p:nvSpPr>
          <p:cNvPr id="15" name="Text 3"/>
          <p:cNvSpPr txBox="1"/>
          <p:nvPr/>
        </p:nvSpPr>
        <p:spPr>
          <a:xfrm>
            <a:off x="2694917" y="3225099"/>
            <a:ext cx="17148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клеточного шара к зачаткам тканей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44007" y="3624755"/>
            <a:ext cx="17148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гаструляции появляются зародышевые листки, из которых позже образуются ткани и органы. Затем начинается органогенез: сердце, нервная система, конечности и другие структуры приобретают собственные контуры и функции. Именно здесь закладывается будущая целостность организма и его способность к согласованной работе.
</a:t>
            </a:r>
            <a:endParaRPr lang="en-US" sz="695" dirty="0"/>
          </a:p>
        </p:txBody>
      </p:sp>
      <p:sp>
        <p:nvSpPr>
          <p:cNvPr id="17" name="Text 5"/>
          <p:cNvSpPr txBox="1"/>
          <p:nvPr/>
        </p:nvSpPr>
        <p:spPr>
          <a:xfrm>
            <a:off x="4744007" y="3225099"/>
            <a:ext cx="17148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органов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6793135" y="3624755"/>
            <a:ext cx="17148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эмбриональном этапе организм особенно чувствителен к лекарствам, вирусным инфекциям, алкоголю и другим тератогенам. Их воздействие может нарушить закладку органов и привести к врождённым аномалиям. Поэтому контроль среды, питания и медицинских назначений в этот период особенно важен для сохранения нормального развития плода.
</a:t>
            </a:r>
            <a:endParaRPr lang="en-US" sz="657" dirty="0"/>
          </a:p>
        </p:txBody>
      </p:sp>
      <p:sp>
        <p:nvSpPr>
          <p:cNvPr id="19" name="Text 7"/>
          <p:cNvSpPr txBox="1"/>
          <p:nvPr/>
        </p:nvSpPr>
        <p:spPr>
          <a:xfrm>
            <a:off x="6793135" y="3225099"/>
            <a:ext cx="17148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к тератогенам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этап развития: последовательность стадий и факторы риска
</a:t>
            </a:r>
            <a:endParaRPr lang="en-US" sz="22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2185" y="1753568"/>
            <a:ext cx="2694900" cy="16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Постэмбриональные этапы: физиологические и психоэмоциональные изменения
</a:t>
            </a:r>
            <a:endParaRPr lang="en-US" sz="2573" dirty="0"/>
          </a:p>
        </p:txBody>
      </p:sp>
      <p:sp>
        <p:nvSpPr>
          <p:cNvPr id="11" name="Text 1"/>
          <p:cNvSpPr txBox="1"/>
          <p:nvPr/>
        </p:nvSpPr>
        <p:spPr>
          <a:xfrm>
            <a:off x="6611211" y="519113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Новорождённость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6611211" y="887444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адаптируется к внеутробной жизни: запускаются дыхание, кровообращение и терморегуляция. Формируется первый контакт с окружающей средой, а все системы работают в режиме быстрого приспособления.
</a:t>
            </a:r>
            <a:endParaRPr lang="en-US" sz="860" dirty="0"/>
          </a:p>
        </p:txBody>
      </p:sp>
      <p:sp>
        <p:nvSpPr>
          <p:cNvPr id="13" name="Text 3"/>
          <p:cNvSpPr txBox="1"/>
          <p:nvPr/>
        </p:nvSpPr>
        <p:spPr>
          <a:xfrm>
            <a:off x="3658651" y="1280046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Младенчество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3658651" y="1648376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Идёт особенно интенсивный рост, развиваются органы чувств, движения и речь в зачаточном виде. В этот период закладывается основа иммунитета и нервной регуляции.
</a:t>
            </a:r>
            <a:endParaRPr lang="en-US" sz="973" dirty="0"/>
          </a:p>
        </p:txBody>
      </p:sp>
      <p:sp>
        <p:nvSpPr>
          <p:cNvPr id="15" name="Text 5"/>
          <p:cNvSpPr txBox="1"/>
          <p:nvPr/>
        </p:nvSpPr>
        <p:spPr>
          <a:xfrm>
            <a:off x="6611211" y="1957061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611211" y="2325392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Укрепляются кости и мышцы, совершенствуются навыки обучения и общения. Организм накапливает резерв здоровья, а развитие становится более равномерным.
</a:t>
            </a:r>
            <a:endParaRPr lang="en-US" sz="973" dirty="0"/>
          </a:p>
        </p:txBody>
      </p:sp>
      <p:sp>
        <p:nvSpPr>
          <p:cNvPr id="17" name="Text 7"/>
          <p:cNvSpPr txBox="1"/>
          <p:nvPr/>
        </p:nvSpPr>
        <p:spPr>
          <a:xfrm>
            <a:off x="3658651" y="2717993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3658651" y="3086324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половое созревание, меняется гормональный фон, формируются вторичные половые признаки. Психоэмоциональная сфера становится особенно чувствительной к стрессу и социальным влияниям.
</a:t>
            </a:r>
            <a:endParaRPr lang="en-US" sz="885" dirty="0"/>
          </a:p>
        </p:txBody>
      </p:sp>
      <p:sp>
        <p:nvSpPr>
          <p:cNvPr id="19" name="Text 9"/>
          <p:cNvSpPr txBox="1"/>
          <p:nvPr/>
        </p:nvSpPr>
        <p:spPr>
          <a:xfrm>
            <a:off x="6611211" y="3395008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 и старение
</a:t>
            </a:r>
            <a:endParaRPr lang="en-US" sz="1400" dirty="0"/>
          </a:p>
        </p:txBody>
      </p:sp>
      <p:sp>
        <p:nvSpPr>
          <p:cNvPr id="20" name="Text 10"/>
          <p:cNvSpPr txBox="1"/>
          <p:nvPr/>
        </p:nvSpPr>
        <p:spPr>
          <a:xfrm>
            <a:off x="6611211" y="3763339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роста организм достигает функциональной зрелости, затем постепенно снижаются скорость обмена веществ и восстановительные возможности. В старшем возрасте возрастает роль профилактики и контроля хронических процессов.
</a:t>
            </a:r>
            <a:endParaRPr lang="en-US" sz="811" dirty="0"/>
          </a:p>
        </p:txBody>
      </p:sp>
      <p:sp>
        <p:nvSpPr>
          <p:cNvPr id="21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 начинается с активации гипоталамо-гипофизарной системы. Гонадотропины стимулируют работу половых желёз, а уровень половых гормонов быстро растёт. Именно это запускает развитие вторичных половых признаков и подготовку организма к фертильности. Изменения идут поэтапно и отражают созревание всей регуляторной системы.
</a:t>
            </a:r>
            <a:endParaRPr lang="en-US" sz="846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гормональной оси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девочек первые изменения обычно появляются в 10–14 лет, у мальчиков — в 12–16 лет. Темпы созревания индивидуальны: на них влияют наследственность, питание, состояние здоровья и условия жизни. Нормальный ход процесса важен для будущей репродуктивной функции и общего самочувствия, поэтому резкие отклонения от возрастной нормы требуют внимания врача.
</a:t>
            </a:r>
            <a:endParaRPr lang="en-US" sz="855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ориентиры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и сроки полового созревания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Семенники образуют сперматозоиды и тестостерон, а придатки обеспечивают их созревание. Семявыносящие протоки, семенные пузырьки, простата и половой член участвуют в транспортировке и введении семенной жидкости.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Анатомическое строение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Мужская репродуктивная система отвечает за оплодотворение и развитие вторичных половых признаков. Под влиянием тестостерона формируются более выраженная мускулатура, рост волос и изменение тембра голоса.
</a:t>
            </a:r>
            <a:endParaRPr lang="en-US" sz="988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мужской половой системы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 образуют яйцеклетки и выделяют гормоны, маточные трубы помогают встретиться гаметам, а матка предназначена для вынашивания плода. Влагалище и наружные половые органы обеспечивают родовой путь и защиту внутренних структур. Слаженность этих органов определяет репродуктивную способность женщины и её физиологическое благополучие.
</a:t>
            </a:r>
            <a:endParaRPr lang="en-US" sz="741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Органы, обеспечивающие зачатие и вынашивание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половая система работает в тесной связи с эндокринной и нервной регуляцией. Эстрогены и прогестерон управляют циклическими изменениями, а после рождения ребёнка поддерживают лактацию и восстановление организма. Именно поэтому любое нарушение гормонального баланса отражается сразу на нескольких функциях и требует комплексной оценки.
</a:t>
            </a:r>
            <a:endParaRPr lang="en-US" sz="741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и нервная координация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женской половой системы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цикла под действием ФСГ созревают фолликулы, а уровень эстрогенов постепенно растёт. Внутренняя оболочка матки готовится к возможной беременности, поэтому этот этап задаёт основу всего цикла. Именно здесь формируется «стартовая площадка» для овуляции и последующих изменений.
</a:t>
            </a:r>
            <a:endParaRPr lang="en-US" sz="918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Фолликулярная фаза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месте лопнувшего фолликула формируется жёлтое тело, которое вырабатывает прогестерон. Он поддерживает подготовку эндометрия и помогает сохранить возможную беременность; при отсутствии зачатия гормональный фон снижается и начинается менструация. Так цикл завершается и запускается снова.
</a:t>
            </a:r>
            <a:endParaRPr lang="en-US" sz="867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Лютеиновая фаза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ЛГ вызывает разрыв зрелого фолликула и выход яйцеклетки из яичника. Этот момент длится недолго, но именно он создаёт наибольшую вероятность оплодотворения. Овуляция обычно приходится на середину цикла и служит ключевой точкой репродуктивного процесса для зачатия.
</a:t>
            </a:r>
            <a:endParaRPr lang="en-US" sz="984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Овуляция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Менструальный цикл, его фазы и гормональная регуляция
</a:t>
            </a:r>
            <a:endParaRPr lang="en-US" sz="232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Наступление фертильности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девочек способность к зачатию появляется раньше, обычно в 10–14 лет, у мальчиков — в 12–16 лет. В этот период репродуктивная система только достигает функциональной зрелости.
</a:t>
            </a:r>
            <a:endParaRPr lang="en-US" sz="1348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8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репродуктивного периода
</a:t>
            </a:r>
            <a:pPr algn="ctr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45–55 лет у женщин репродуктивная функция постепенно угасает; у мужчин возрастные изменения обычно наступают позже. Образ жизни и состояние здоровья заметно влияют на сроки и выраженность этих процессов.
</a:t>
            </a:r>
            <a:endParaRPr lang="en-US" sz="1218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репродуктивной функции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20–35 лет репродуктивная функция обычно наиболее стабильна. Организм лучше переносит беременность, а вероятность успешного зачатия и вынашивания в среднем выше.
</a:t>
            </a:r>
            <a:endParaRPr lang="en-US" sz="1348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репродуктивного периода в жизни человека
</a:t>
            </a:r>
            <a:endParaRPr lang="en-US" sz="268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3167" y="1710453"/>
            <a:ext cx="378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2830" y="1710453"/>
            <a:ext cx="378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репродуктивного здоровья человека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хронических заболеваний органов репродуктивной системы снижает риск воспалений, нарушений цикла и осложнений беременности. Регулярное наблюдение помогает заметить изменения раньше, чем они повлияют на фертильность.
</a:t>
            </a:r>
            <a:endParaRPr lang="en-US" sz="971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органы и ткани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поведение включает знание способов профилактики ИППП, уважение к партнёру и готовность обращаться за медицинской помощью при симптомах. Именно это помогает сохранить здоровье на долгие годы.
</a:t>
            </a:r>
            <a:endParaRPr lang="en-US" sz="1021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поведение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Репродуктивное здоровье проявляется не только в возможности зачатия, но и в способности выносить беременность и родить здорового ребёнка. Здесь важны возраст, общее состояние организма и отсутствие тяжёлых нарушений.
</a:t>
            </a:r>
            <a:endParaRPr lang="en-US" sz="98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продолжению рода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гормональный фон поддерживает созревание половых клеток, работу яичников и семенников, а также нормальное течение менструального цикла и сперматогенеза. Любые сбои отражаются на способности к зачатию.
</a:t>
            </a:r>
            <a:endParaRPr lang="en-US" sz="982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Гормональный баланс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984" y="1225646"/>
            <a:ext cx="1942505" cy="195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81074" y="1225646"/>
            <a:ext cx="1942505" cy="195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0164" y="1225646"/>
            <a:ext cx="1942505" cy="195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9254" y="1225646"/>
            <a:ext cx="1942505" cy="1957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45827" y="3624755"/>
            <a:ext cx="17148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может долго не связывать дискомфорт с инфекцией, передающейся половым путём: симптомы бывают слабыми или исчезают. Между тем воспаление постепенно повреждает ткани и повышает риск бесплодия. Именно поэтому раннее обследование важнее ожидания заметных признаков.
</a:t>
            </a:r>
            <a:endParaRPr lang="en-US" sz="695" dirty="0"/>
          </a:p>
        </p:txBody>
      </p:sp>
      <p:sp>
        <p:nvSpPr>
          <p:cNvPr id="13" name="Text 1"/>
          <p:cNvSpPr txBox="1"/>
          <p:nvPr/>
        </p:nvSpPr>
        <p:spPr>
          <a:xfrm>
            <a:off x="645827" y="3225099"/>
            <a:ext cx="17148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Инфекция, которую не заметили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2694917" y="3624755"/>
            <a:ext cx="17148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вечеринке или в переписке легко принять импульсивное решение и отказаться от средств защиты. Но один рискованный контакт способен изменить здоровье надолго, особенно если человек не знает о статусе партнёра и не планирует последствия. Ответственное поведение снижает вероятность заражения и незапланированной беременности в реальной жизни.
</a:t>
            </a:r>
            <a:endParaRPr lang="en-US" sz="626" dirty="0"/>
          </a:p>
        </p:txBody>
      </p:sp>
      <p:sp>
        <p:nvSpPr>
          <p:cNvPr id="15" name="Text 3"/>
          <p:cNvSpPr txBox="1"/>
          <p:nvPr/>
        </p:nvSpPr>
        <p:spPr>
          <a:xfrm>
            <a:off x="2694917" y="3225099"/>
            <a:ext cx="17148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защита кажется лишней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44007" y="3624755"/>
            <a:ext cx="17148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железа, йода, фолатов и белка незаметно ослабляет репродуктивную систему. На фоне хронического стресса и недосыпания это проявляется утомляемостью, гормональными сбоями и снижением способности к нормальному развитию будущей беременности. Особенно у подростков, чей организм растёт, дефицит питания быстро отражается на общем здоровье и запасе прочности.
</a:t>
            </a:r>
            <a:endParaRPr lang="en-US" sz="626" dirty="0"/>
          </a:p>
        </p:txBody>
      </p:sp>
      <p:sp>
        <p:nvSpPr>
          <p:cNvPr id="17" name="Text 5"/>
          <p:cNvSpPr txBox="1"/>
          <p:nvPr/>
        </p:nvSpPr>
        <p:spPr>
          <a:xfrm>
            <a:off x="4744007" y="3225099"/>
            <a:ext cx="17148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на дефиците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6793135" y="3624755"/>
            <a:ext cx="17148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воздух, химические вещества на производстве и ионизирующее излучение действуют медленно, но системно. Если к ним добавляются наследственные особенности и недостаток полового просвещения, риск нарушений возрастает ещё сильнее. Вред складывается из нескольких факторов, а не из одного источника и проявляется не сразу, поэтому профилактика особенно важна.
</a:t>
            </a:r>
            <a:endParaRPr lang="en-US" sz="626" dirty="0"/>
          </a:p>
        </p:txBody>
      </p:sp>
      <p:sp>
        <p:nvSpPr>
          <p:cNvPr id="19" name="Text 7"/>
          <p:cNvSpPr txBox="1"/>
          <p:nvPr/>
        </p:nvSpPr>
        <p:spPr>
          <a:xfrm>
            <a:off x="6793135" y="3225099"/>
            <a:ext cx="17148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Среда, которая влияет издалека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для репродуктивного здоровья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92517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осмотры, вакцинация против ВПЧ и соблюдение личной гигиены помогают предотвратить многие проблемы ещё до появления симптомов. Чем раньше человек обращается к специалисту, тем выше шанс сохранить функцию органов.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4892517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начинается рано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4892517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информированность, отказ от случайных рисков, сбалансированное питание и физическая активность. Эти меры поддерживают гормональный баланс, укрепляют организм и делают профилактику частью повседневной ответственности.
</a:t>
            </a:r>
            <a:endParaRPr lang="en-US" sz="988" dirty="0"/>
          </a:p>
        </p:txBody>
      </p:sp>
      <p:sp>
        <p:nvSpPr>
          <p:cNvPr id="11" name="Text 3"/>
          <p:cNvSpPr txBox="1"/>
          <p:nvPr/>
        </p:nvSpPr>
        <p:spPr>
          <a:xfrm>
            <a:off x="4892517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как защита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начинается с повседневных привычек
</a:t>
            </a:r>
            <a:endParaRPr lang="en-US" sz="257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половое созревание начинается слишком рано, организм ребёнка ещё не готов к резкому гормональному подъёму. Это может сопровождаться психологическим напряжением и быстрым истощением ресурсов, а в дальнейшем — нарушением роста и фертильности. Такие ситуации требуют оценки эндокринолога и наблюдения, а не ожидания, что всё пройдёт само.
</a:t>
            </a:r>
            <a:endParaRPr lang="en-US" sz="840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раннее взросление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Крипторхизм, гипогонадизм и другие аномалии строения не всегда видны сразу, но позже отражаются на способности к оплодотворению и вынашиванию потомства. Без лечения они могут привести к бесплодию и осложнениям во взрослой жизни. Поэтому раннее обследование после осмотра хирурга и уролога особенно важно.
</a:t>
            </a:r>
            <a:endParaRPr lang="en-US" sz="86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функция не совпадают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Запоздалое половое созревание часто становится первым сигналом о гормональном или наследственном нарушении. Подросток переживает из-за отличий от сверстников, а семья замечает отставание в формировании вторичных половых признаков. Своевременная диагностика помогает понять причину.
</a:t>
            </a:r>
            <a:endParaRPr lang="en-US" sz="906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Задержка развития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Расстройства и аномалии полового развития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показывают разрыв между знанием о рисках и реальным поведением подростков, поэтому профилактика должна начинаться раньше первых самостоятельных решений.
</a:t>
            </a:r>
            <a:endParaRPr lang="en-US" sz="1307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использование защиты и заметная частота ИППП требуют раннего просвещения, доступной диагностики и доверительного обращения к врачу.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условия: Россия, 2020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8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Репродуктивное здоровье подростков: статистика и вызовы
</a:t>
            </a:r>
            <a:endParaRPr lang="en-US" sz="22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беременность чаще протекает на фоне незавершённого развития организма и дефицита питательных веществ. Это повышает нагрузку на сердце, сосуды и обмен веществ, а также усложняет подготовку к родам. Поэтому наблюдение врача особенно важно с первых недель беременности и даёт больше времени для помощи матери и ребёнку.
</a:t>
            </a:r>
            <a:endParaRPr lang="en-US" sz="775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Подростковая беременность под особым контролем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Плановые анализы, измерение давления и оценка развития плода позволяют заметить осложнения до того, как они станут опасными. Подросткам и взрослым женщинам одинаково важно не пропускать визиты, выполнять рекомендации и сразу сообщать о тревожных симптомах. Это снижает вероятность тяжёлых последствий для здоровья семьи.
</a:t>
            </a:r>
            <a:endParaRPr lang="en-US" sz="797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регулярный надзор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Повышенное давление, отёки, инфекции и анемия могут нарастать быстро и незаметно. Если не реагировать вовремя, возрастает риск преждевременных родов и угрозы прерывания беременности. Раннее лечение помогает сохранить здоровье матери и ребёнка. Даже умеренные жалобы требуют проверки, а не ожидания улучшения.
</a:t>
            </a:r>
            <a:endParaRPr lang="en-US" sz="816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Гестоз, инфекции и анемия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Осложнения беременности и влияние возраста матери
</a:t>
            </a:r>
            <a:endParaRPr lang="en-US" sz="24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причин нарушения фертильности у мужчин и женщин показывает, что распределение факторов неодинаково, но затрагивает обе стороны.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бесплодия распределяются между обоими полами, поэтому обследование должно быть комплексным и касаться обоих партнёров.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2023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причин нарушения фертильности у мужчин и женщин
</a:t>
            </a:r>
            <a:endParaRPr lang="en-US" sz="22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984" y="1225646"/>
            <a:ext cx="1942505" cy="195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1074" y="1225646"/>
            <a:ext cx="1942505" cy="195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0164" y="1225646"/>
            <a:ext cx="1942505" cy="195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9254" y="1225646"/>
            <a:ext cx="1942505" cy="195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1236" y="3662855"/>
            <a:ext cx="19440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Экстракорпоральное оплодотворение помогает, когда естественное зачатие невозможно из-за трубного фактора, тяжёлой мужской патологии или длительного бесплодия. Процедура требует подготовки, наблюдения и точного соблюдения этапов, но для многих пар становится реальным путём к рождению ребёнка после многих лет ожидания и лечения.
</a:t>
            </a:r>
            <a:endParaRPr lang="en-US" sz="695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3255579"/>
            <a:ext cx="195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ЭКО: шанс после долгого ожидания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580326" y="3662855"/>
            <a:ext cx="19440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ИКСИ один выбранный сперматозоид вводят непосредственно в яйцеклетку. Метод применяют при выраженном снижении качества спермы, когда обычное оплодотворение маловероятно. Важны лабораторная точность и индивидуальный подбор тактики для каждой пары, потому что даже небольшая ошибка влияет на результат.
</a:t>
            </a:r>
            <a:endParaRPr lang="en-US" sz="714" dirty="0"/>
          </a:p>
        </p:txBody>
      </p:sp>
      <p:sp>
        <p:nvSpPr>
          <p:cNvPr id="12" name="Text 3"/>
          <p:cNvSpPr txBox="1"/>
          <p:nvPr/>
        </p:nvSpPr>
        <p:spPr>
          <a:xfrm>
            <a:off x="2580326" y="3255579"/>
            <a:ext cx="19440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ИКСИ и точная работа эмбриолога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629414" y="3662855"/>
            <a:ext cx="19440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для беременности необходимы донорские гаметы или помощь суррогатной матери. Эти решения затрагивают не только медицинские, но и правовые, этические вопросы, поэтому требуют ясных договорённостей и профессионального сопровождения. В центре остаются интересы будущего ребёнка и уважение к участникам процесса.
</a:t>
            </a:r>
            <a:endParaRPr lang="en-US" sz="695" dirty="0"/>
          </a:p>
        </p:txBody>
      </p:sp>
      <p:sp>
        <p:nvSpPr>
          <p:cNvPr id="14" name="Text 5"/>
          <p:cNvSpPr txBox="1"/>
          <p:nvPr/>
        </p:nvSpPr>
        <p:spPr>
          <a:xfrm>
            <a:off x="4629415" y="3255579"/>
            <a:ext cx="19440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Донорство и суррогатное материнство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678501" y="3662855"/>
            <a:ext cx="19440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Замораживание ооцитов и сперматозоидов позволяет сохранить репродуктивный потенциал перед лечением, которое может повлиять на фертильность, или отложить родительство. По данным из условия, в России в 2023 году выполнено более 60 000 процедур ЭКО, а результативность составила около 40%.
</a:t>
            </a:r>
            <a:endParaRPr lang="en-US" sz="754" dirty="0"/>
          </a:p>
        </p:txBody>
      </p:sp>
      <p:sp>
        <p:nvSpPr>
          <p:cNvPr id="16" name="Text 7"/>
          <p:cNvSpPr txBox="1"/>
          <p:nvPr/>
        </p:nvSpPr>
        <p:spPr>
          <a:xfrm>
            <a:off x="6678502" y="3255579"/>
            <a:ext cx="19440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Криоконсервация как резерв будущего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репродуктивные технологии: возможности и статистика
</a:t>
            </a:r>
            <a:endParaRPr lang="en-US" sz="22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69994"/>
            <a:ext cx="324000" cy="25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69994"/>
            <a:ext cx="324000" cy="25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71883"/>
            <a:ext cx="324000" cy="25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71883"/>
            <a:ext cx="324000" cy="25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 социальные аспекты репродуктивного здоровья
</a:t>
            </a:r>
            <a:endParaRPr lang="en-US" sz="2268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Суррогатное материнство и донорство гамет вызывают вопросы о границах помощи и ответственности. Важно, чтобы решения принимались добровольно, в правовом поле и без давления на уязвимых участников.
</a:t>
            </a:r>
            <a:endParaRPr lang="en-US" sz="893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допустимого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воспитание помогает подросткам отличать факты от мифов, понимать последствия рискованного поведения и вовремя обращаться за помощью. Информированность напрямую связана с ответственным выбором.
</a:t>
            </a:r>
            <a:endParaRPr lang="en-US" sz="824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вместо догадок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диагностики, консультаций и современных методов лечения зависит от организованной системы помощи. Государство и общество вместе формируют условия, в которых репродуктивное здоровье становится реальной ценностью.
</a:t>
            </a:r>
            <a:endParaRPr lang="en-US" sz="824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и общества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медицина должна защищать интересы женщины, будущего ребёнка и семьи. Это требует понятных правил, медицинской безопасности и уважения к личной истории каждого пациента.
</a:t>
            </a:r>
            <a:endParaRPr lang="en-US" sz="881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матери и ребёнка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и репродуктивное здоровье: знания, которые работают на будущее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задаёт биологические ориентиры жизни, а репродуктивное здоровье требует профилактики, просвещения и своевременной помощи. Чем ответственнее человек и общество, тем выше шанс на здоровое поколение.
</a:t>
            </a:r>
            <a:endParaRPr lang="en-US" sz="132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2026-05-10T03:03:47Z</dcterms:created>
  <dcterms:modified xsi:type="dcterms:W3CDTF">2026-05-10T03:03:47Z</dcterms:modified>
</cp:coreProperties>
</file>