
<file path=[Content_Types].xml><?xml version="1.0" encoding="utf-8"?>
<Types xmlns="http://schemas.openxmlformats.org/package/2006/content-types">
  <Default Extension="xml" ContentType="application/xml"/>
  <Default Extension="rels" ContentType="application/vnd.openxmlformats-package.relationships+xml"/>
  <Default Extension="jpeg" ContentType="image/jpeg"/>
  <Default Extension="jpg" ContentType="image/jpg"/>
  <Default Extension="svg" ContentType="image/svg+xml"/>
  <Default Extension="png" ContentType="image/png"/>
  <Default Extension="gif" ContentType="image/gif"/>
  <Default Extension="m4v" ContentType="video/mp4"/>
  <Default Extension="mp4" ContentType="video/mp4"/>
  <Default Extension="vml" ContentType="application/vnd.openxmlformats-officedocument.vmlDrawing"/>
  <Default Extension="xlsx" ContentType="application/vnd.openxmlformats-officedocument.spreadsheetml.sheet"/>
  <Override PartName="/ppt/presentation.xml" ContentType="application/vnd.openxmlformats-officedocument.presentationml.presentation.main+xml"/>
  <Override PartName="/ppt/notesMasters/notesMaster1.xml" ContentType="application/vnd.openxmlformats-officedocument.presentationml.notesMaster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Masters/slideMaster2.xml" ContentType="application/vnd.openxmlformats-officedocument.presentationml.slideMaster+xml"/>
  <Override PartName="/ppt/slides/slide2.xml" ContentType="application/vnd.openxmlformats-officedocument.presentationml.slide+xml"/>
  <Override PartName="/ppt/slideMasters/slideMaster3.xml" ContentType="application/vnd.openxmlformats-officedocument.presentationml.slideMaster+xml"/>
  <Override PartName="/ppt/slides/slide3.xml" ContentType="application/vnd.openxmlformats-officedocument.presentationml.slide+xml"/>
  <Override PartName="/ppt/slideMasters/slideMaster4.xml" ContentType="application/vnd.openxmlformats-officedocument.presentationml.slideMaster+xml"/>
  <Override PartName="/ppt/slides/slide4.xml" ContentType="application/vnd.openxmlformats-officedocument.presentationml.slide+xml"/>
  <Override PartName="/ppt/slideMasters/slideMaster5.xml" ContentType="application/vnd.openxmlformats-officedocument.presentationml.slideMaster+xml"/>
  <Override PartName="/ppt/slides/slide5.xml" ContentType="application/vnd.openxmlformats-officedocument.presentationml.slide+xml"/>
  <Override PartName="/ppt/slideMasters/slideMaster6.xml" ContentType="application/vnd.openxmlformats-officedocument.presentationml.slideMaster+xml"/>
  <Override PartName="/ppt/slides/slide6.xml" ContentType="application/vnd.openxmlformats-officedocument.presentationml.slide+xml"/>
  <Override PartName="/ppt/slideMasters/slideMaster7.xml" ContentType="application/vnd.openxmlformats-officedocument.presentationml.slideMaster+xml"/>
  <Override PartName="/ppt/slides/slide7.xml" ContentType="application/vnd.openxmlformats-officedocument.presentationml.slide+xml"/>
  <Override PartName="/ppt/slideMasters/slideMaster8.xml" ContentType="application/vnd.openxmlformats-officedocument.presentationml.slideMaster+xml"/>
  <Override PartName="/ppt/slides/slide8.xml" ContentType="application/vnd.openxmlformats-officedocument.presentationml.slide+xml"/>
  <Override PartName="/ppt/slideMasters/slideMaster9.xml" ContentType="application/vnd.openxmlformats-officedocument.presentationml.slideMaster+xml"/>
  <Override PartName="/ppt/slides/slide9.xml" ContentType="application/vnd.openxmlformats-officedocument.presentationml.slide+xml"/>
  <Override PartName="/ppt/slideMasters/slideMaster10.xml" ContentType="application/vnd.openxmlformats-officedocument.presentationml.slideMaster+xml"/>
  <Override PartName="/ppt/slides/slide10.xml" ContentType="application/vnd.openxmlformats-officedocument.presentationml.slide+xml"/>
  <Override PartName="/ppt/slideMasters/slideMaster11.xml" ContentType="application/vnd.openxmlformats-officedocument.presentationml.slideMaster+xml"/>
  <Override PartName="/ppt/slides/slide11.xml" ContentType="application/vnd.openxmlformats-officedocument.presentationml.slide+xml"/>
  <Override PartName="/ppt/slideMasters/slideMaster12.xml" ContentType="application/vnd.openxmlformats-officedocument.presentationml.slideMaster+xml"/>
  <Override PartName="/ppt/slides/slide12.xml" ContentType="application/vnd.openxmlformats-officedocument.presentationml.slide+xml"/>
  <Override PartName="/ppt/slideMasters/slideMaster13.xml" ContentType="application/vnd.openxmlformats-officedocument.presentationml.slideMaster+xml"/>
  <Override PartName="/ppt/slides/slide13.xml" ContentType="application/vnd.openxmlformats-officedocument.presentationml.slide+xml"/>
  <Override PartName="/ppt/slideMasters/slideMaster14.xml" ContentType="application/vnd.openxmlformats-officedocument.presentationml.slideMaster+xml"/>
  <Override PartName="/ppt/slides/slide14.xml" ContentType="application/vnd.openxmlformats-officedocument.presentationml.slide+xml"/>
  <Override PartName="/ppt/slideMasters/slideMaster15.xml" ContentType="application/vnd.openxmlformats-officedocument.presentationml.slideMaster+xml"/>
  <Override PartName="/ppt/slides/slide15.xml" ContentType="application/vnd.openxmlformats-officedocument.presentationml.slide+xml"/>
  <Override PartName="/ppt/slideMasters/slideMaster16.xml" ContentType="application/vnd.openxmlformats-officedocument.presentationml.slideMaster+xml"/>
  <Override PartName="/ppt/slides/slide16.xml" ContentType="application/vnd.openxmlformats-officedocument.presentationml.slide+xml"/>
  <Override PartName="/ppt/slideMasters/slideMaster17.xml" ContentType="application/vnd.openxmlformats-officedocument.presentationml.slideMaster+xml"/>
  <Override PartName="/ppt/slides/slide17.xml" ContentType="application/vnd.openxmlformats-officedocument.presentationml.slide+xml"/>
  <Override PartName="/ppt/slideMasters/slideMaster18.xml" ContentType="application/vnd.openxmlformats-officedocument.presentationml.slideMaster+xml"/>
  <Override PartName="/ppt/slides/slide18.xml" ContentType="application/vnd.openxmlformats-officedocument.presentationml.slide+xml"/>
  <Override PartName="/ppt/slideMasters/slideMaster19.xml" ContentType="application/vnd.openxmlformats-officedocument.presentationml.slideMaster+xml"/>
  <Override PartName="/ppt/slides/slide19.xml" ContentType="application/vnd.openxmlformats-officedocument.presentationml.slide+xml"/>
  <Override PartName="/ppt/slideMasters/slideMaster20.xml" ContentType="application/vnd.openxmlformats-officedocument.presentationml.slideMaster+xml"/>
  <Override PartName="/ppt/slides/slide20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notesSlides/notesSlide8.xml" ContentType="application/vnd.openxmlformats-officedocument.presentationml.notesSlide+xml"/>
  <Override PartName="/ppt/notesSlides/notesSlide9.xml" ContentType="application/vnd.openxmlformats-officedocument.presentationml.notesSlide+xml"/>
  <Override PartName="/ppt/notesSlides/notesSlide10.xml" ContentType="application/vnd.openxmlformats-officedocument.presentationml.notesSlide+xml"/>
  <Override PartName="/ppt/notesSlides/notesSlide11.xml" ContentType="application/vnd.openxmlformats-officedocument.presentationml.notesSlide+xml"/>
  <Override PartName="/ppt/notesSlides/notesSlide12.xml" ContentType="application/vnd.openxmlformats-officedocument.presentationml.notesSlide+xml"/>
  <Override PartName="/ppt/notesSlides/notesSlide13.xml" ContentType="application/vnd.openxmlformats-officedocument.presentationml.notesSlide+xml"/>
  <Override PartName="/ppt/notesSlides/notesSlide14.xml" ContentType="application/vnd.openxmlformats-officedocument.presentationml.notesSlide+xml"/>
  <Override PartName="/ppt/notesSlides/notesSlide15.xml" ContentType="application/vnd.openxmlformats-officedocument.presentationml.notesSlide+xml"/>
  <Override PartName="/ppt/notesSlides/notesSlide16.xml" ContentType="application/vnd.openxmlformats-officedocument.presentationml.notesSlide+xml"/>
  <Override PartName="/ppt/notesSlides/notesSlide17.xml" ContentType="application/vnd.openxmlformats-officedocument.presentationml.notesSlide+xml"/>
  <Override PartName="/ppt/notesSlides/notesSlide18.xml" ContentType="application/vnd.openxmlformats-officedocument.presentationml.notesSlide+xml"/>
  <Override PartName="/ppt/notesSlides/notesSlide19.xml" ContentType="application/vnd.openxmlformats-officedocument.presentationml.notesSlide+xml"/>
  <Override PartName="/ppt/notesSlides/notesSlide20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
		<Relationship Id="rId1" Type="http://schemas.openxmlformats.org/officeDocument/2006/relationships/extended-properties" Target="docProps/app.xml"/>
		<Relationship Id="rId2" Type="http://schemas.openxmlformats.org/package/2006/relationships/metadata/core-properties" Target="docProps/core.xml"/>
		<Relationship Id="rId3" Type="http://schemas.openxmlformats.org/officeDocument/2006/relationships/officeDocument" Target="ppt/presentation.xml"/>
		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 autoCompressPictures="0">
  <p:sldMasterIdLst>
    <p:sldMasterId id="2147483648" r:id="rId1"/>
  </p:sldMasterIdLst>
  <p:sldIdLst>
    <p:sldId id="256" r:id="rId2"/>
    <p:sldId id="257" r:id="rId3"/>
    <p:sldId id="258" r:id="rId4"/>
    <p:sldId id="259" r:id="rId5"/>
    <p:sldId id="260" r:id="rId6"/>
    <p:sldId id="261" r:id="rId7"/>
    <p:sldId id="262" r:id="rId8"/>
    <p:sldId id="263" r:id="rId9"/>
    <p:sldId id="264" r:id="rId10"/>
    <p:sldId id="265" r:id="rId11"/>
    <p:sldId id="266" r:id="rId12"/>
    <p:sldId id="267" r:id="rId13"/>
    <p:sldId id="268" r:id="rId14"/>
    <p:sldId id="269" r:id="rId15"/>
    <p:sldId id="270" r:id="rId16"/>
    <p:sldId id="271" r:id="rId17"/>
    <p:sldId id="272" r:id="rId18"/>
    <p:sldId id="273" r:id="rId19"/>
    <p:sldId id="274" r:id="rId20"/>
    <p:sldId id="275" r:id="rId21"/>
  </p:sldIdLst>
  <p:notesMasterIdLst>
    <p:notesMasterId r:id="rId22"/>
  </p:notesMasterIdLst>
  <p:sldSz cx="9144000" cy="5143500"/>
  <p:notesSz cx="5143500" cy="9144000"/>
  <p:defaultTextStyle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/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5611"/>
    <p:restoredTop sz="94610"/>
  </p:normalViewPr>
  <p:slideViewPr>
    <p:cSldViewPr snapToGrid="0" snapToObjects="1">
      <p:cViewPr varScale="1">
        <p:scale>
          <a:sx n="136" d="100"/>
          <a:sy n="136" d="100"/>
        </p:scale>
        <p:origin x="216" y="312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6200" cy="76200"/>
</p:viewPr>
</file>

<file path=ppt/_rels/presentation.xml.rels><?xml version="1.0" encoding="UTF-8" standalone="yes"?>
<Relationships xmlns="http://schemas.openxmlformats.org/package/2006/relationships"><Relationship Id="rId1" Type="http://schemas.openxmlformats.org/officeDocument/2006/relationships/slideMaster" Target="slideMasters/slideMaster1.xml"/><Relationship Id="rId2" Type="http://schemas.openxmlformats.org/officeDocument/2006/relationships/slide" Target="slides/slide1.xml"/><Relationship Id="rId3" Type="http://schemas.openxmlformats.org/officeDocument/2006/relationships/slide" Target="slides/slide2.xml"/><Relationship Id="rId4" Type="http://schemas.openxmlformats.org/officeDocument/2006/relationships/slide" Target="slides/slide3.xml"/><Relationship Id="rId5" Type="http://schemas.openxmlformats.org/officeDocument/2006/relationships/slide" Target="slides/slide4.xml"/><Relationship Id="rId6" Type="http://schemas.openxmlformats.org/officeDocument/2006/relationships/slide" Target="slides/slide5.xml"/><Relationship Id="rId7" Type="http://schemas.openxmlformats.org/officeDocument/2006/relationships/slide" Target="slides/slide6.xml"/><Relationship Id="rId8" Type="http://schemas.openxmlformats.org/officeDocument/2006/relationships/slide" Target="slides/slide7.xml"/><Relationship Id="rId9" Type="http://schemas.openxmlformats.org/officeDocument/2006/relationships/slide" Target="slides/slide8.xml"/><Relationship Id="rId10" Type="http://schemas.openxmlformats.org/officeDocument/2006/relationships/slide" Target="slides/slide9.xml"/><Relationship Id="rId11" Type="http://schemas.openxmlformats.org/officeDocument/2006/relationships/slide" Target="slides/slide10.xml"/><Relationship Id="rId12" Type="http://schemas.openxmlformats.org/officeDocument/2006/relationships/slide" Target="slides/slide11.xml"/><Relationship Id="rId13" Type="http://schemas.openxmlformats.org/officeDocument/2006/relationships/slide" Target="slides/slide12.xml"/><Relationship Id="rId14" Type="http://schemas.openxmlformats.org/officeDocument/2006/relationships/slide" Target="slides/slide13.xml"/><Relationship Id="rId15" Type="http://schemas.openxmlformats.org/officeDocument/2006/relationships/slide" Target="slides/slide14.xml"/><Relationship Id="rId16" Type="http://schemas.openxmlformats.org/officeDocument/2006/relationships/slide" Target="slides/slide15.xml"/><Relationship Id="rId17" Type="http://schemas.openxmlformats.org/officeDocument/2006/relationships/slide" Target="slides/slide16.xml"/><Relationship Id="rId18" Type="http://schemas.openxmlformats.org/officeDocument/2006/relationships/slide" Target="slides/slide17.xml"/><Relationship Id="rId19" Type="http://schemas.openxmlformats.org/officeDocument/2006/relationships/slide" Target="slides/slide18.xml"/><Relationship Id="rId20" Type="http://schemas.openxmlformats.org/officeDocument/2006/relationships/slide" Target="slides/slide19.xml"/><Relationship Id="rId21" Type="http://schemas.openxmlformats.org/officeDocument/2006/relationships/slide" Target="slides/slide20.xml"/><Relationship Id="rId22" Type="http://schemas.openxmlformats.org/officeDocument/2006/relationships/notesMaster" Target="notesMasters/notesMaster1.xml"/><Relationship Id="rId23" Type="http://schemas.openxmlformats.org/officeDocument/2006/relationships/presProps" Target="presProps.xml"/><Relationship Id="rId24" Type="http://schemas.openxmlformats.org/officeDocument/2006/relationships/viewProps" Target="viewProps.xml"/><Relationship Id="rId25" Type="http://schemas.openxmlformats.org/officeDocument/2006/relationships/theme" Target="theme/theme1.xml"/><Relationship Id="rId26" Type="http://schemas.openxmlformats.org/officeDocument/2006/relationships/tableStyles" Target="tableStyles.xml"/></Relationships>
</file>

<file path=ppt/notesMasters/_rels/notesMaster1.xml.rels><?xml version="1.0" encoding="UTF-8" standalone="yes"?>
<Relationships xmlns="http://schemas.openxmlformats.org/package/2006/relationships">
		<Relationship Id="rId1" Type="http://schemas.openxmlformats.org/officeDocument/2006/relationships/theme" Target="../theme/theme1.xml"/>
		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5282F153-3F37-0F45-9E97-73ACFA13230C}" type="datetimeFigureOut">
              <a:rPr lang="en-US"/>
              <a:t>7/23/19</a:t>
            </a:fld>
            <a:endParaRPr lang="en-US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US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CE5E9CC1-C706-0F49-92D6-E571CC5EEA8F}" type="slidenum">
              <a:rPr lang="en-US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.xml"/>
		</Relationships>
</file>

<file path=ppt/notesSlides/_rels/notesSlide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.xml"/>
		</Relationships>
</file>

<file path=ppt/notesSlides/_rels/notesSlide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3.xml"/>
		</Relationships>
</file>

<file path=ppt/notesSlides/_rels/notesSlide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4.xml"/>
		</Relationships>
</file>

<file path=ppt/notesSlides/_rels/notesSlide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5.xml"/>
		</Relationships>
</file>

<file path=ppt/notesSlides/_rels/notesSlide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6.xml"/>
		</Relationships>
</file>

<file path=ppt/notesSlides/_rels/notesSlide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7.xml"/>
		</Relationships>
</file>

<file path=ppt/notesSlides/_rels/notesSlide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8.xml"/>
		</Relationships>
</file>

<file path=ppt/notesSlides/_rels/notesSlide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9.xml"/>
		</Relationships>
</file>

<file path=ppt/notesSlides/_rels/notesSlide1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0.xml"/>
		</Relationships>
</file>

<file path=ppt/notesSlides/_rels/notesSlide1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1.xml"/>
		</Relationships>
</file>

<file path=ppt/notesSlides/_rels/notesSlide1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2.xml"/>
		</Relationships>
</file>

<file path=ppt/notesSlides/_rels/notesSlide1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3.xml"/>
		</Relationships>
</file>

<file path=ppt/notesSlides/_rels/notesSlide1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4.xml"/>
		</Relationships>
</file>

<file path=ppt/notesSlides/_rels/notesSlide1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5.xml"/>
		</Relationships>
</file>

<file path=ppt/notesSlides/_rels/notesSlide1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6.xml"/>
		</Relationships>
</file>

<file path=ppt/notesSlides/_rels/notesSlide1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7.xml"/>
		</Relationships>
</file>

<file path=ppt/notesSlides/_rels/notesSlide1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8.xml"/>
		</Relationships>
</file>

<file path=ppt/notesSlides/_rels/notesSlide1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9.xml"/>
		</Relationships>
</file>

<file path=ppt/notesSlides/_rels/notesSlide2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0.xml"/>
		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DEFAULT"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Relationship Id="rId2" Type="http://schemas.openxmlformats.org/officeDocument/2006/relationships/theme" Target="../theme/theme1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</p:sldLayoutIdLst>
  <p:hf sldNum="0" hdr="0" ftr="0" dt="0"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-1.jpeg"/><Relationship Id="rId2" Type="http://schemas.openxmlformats.org/officeDocument/2006/relationships/image" Target="../media/image-1-2.png"/><Relationship Id="rId3" Type="http://schemas.openxmlformats.org/officeDocument/2006/relationships/image" Target="../media/image-1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-1.jpeg"/><Relationship Id="rId2" Type="http://schemas.openxmlformats.org/officeDocument/2006/relationships/image" Target="../media/image-2-2.png"/><Relationship Id="rId3" Type="http://schemas.openxmlformats.org/officeDocument/2006/relationships/image" Target="../media/image-2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3-1.png"/><Relationship Id="rId2" Type="http://schemas.openxmlformats.org/officeDocument/2006/relationships/image" Target="../media/image-3-2.png"/><Relationship Id="rId3" Type="http://schemas.openxmlformats.org/officeDocument/2006/relationships/image" Target="../media/image-3-3.png"/><Relationship Id="rId4" Type="http://schemas.openxmlformats.org/officeDocument/2006/relationships/image" Target="../media/image-3-4.png"/><Relationship Id="rId5" Type="http://schemas.openxmlformats.org/officeDocument/2006/relationships/image" Target="../media/image-3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3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4-1.jpeg"/><Relationship Id="rId2" Type="http://schemas.openxmlformats.org/officeDocument/2006/relationships/image" Target="../media/image-4-2.png"/><Relationship Id="rId3" Type="http://schemas.openxmlformats.org/officeDocument/2006/relationships/image" Target="../media/image-4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4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5-1.png"/><Relationship Id="rId2" Type="http://schemas.openxmlformats.org/officeDocument/2006/relationships/image" Target="../media/image-5-2.png"/><Relationship Id="rId3" Type="http://schemas.openxmlformats.org/officeDocument/2006/relationships/image" Target="../media/image-5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5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6-1.png"/><Relationship Id="rId2" Type="http://schemas.openxmlformats.org/officeDocument/2006/relationships/image" Target="../media/image-6-2.png"/><Relationship Id="rId3" Type="http://schemas.openxmlformats.org/officeDocument/2006/relationships/image" Target="../media/image-6-3.png"/><Relationship Id="rId4" Type="http://schemas.openxmlformats.org/officeDocument/2006/relationships/image" Target="../media/image-6-4.png"/><Relationship Id="rId5" Type="http://schemas.openxmlformats.org/officeDocument/2006/relationships/image" Target="../media/image-6-5.png"/><Relationship Id="rId6" Type="http://schemas.openxmlformats.org/officeDocument/2006/relationships/image" Target="../media/image-6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6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7-1.png"/><Relationship Id="rId2" Type="http://schemas.openxmlformats.org/officeDocument/2006/relationships/image" Target="../media/image-7-2.png"/><Relationship Id="rId3" Type="http://schemas.openxmlformats.org/officeDocument/2006/relationships/image" Target="../media/image-7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7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8-1.png"/><Relationship Id="rId2" Type="http://schemas.openxmlformats.org/officeDocument/2006/relationships/image" Target="../media/image-8-2.png"/><Relationship Id="rId3" Type="http://schemas.openxmlformats.org/officeDocument/2006/relationships/image" Target="../media/image-8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8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9-1.jpeg"/><Relationship Id="rId2" Type="http://schemas.openxmlformats.org/officeDocument/2006/relationships/image" Target="../media/image-9-2.png"/><Relationship Id="rId3" Type="http://schemas.openxmlformats.org/officeDocument/2006/relationships/image" Target="../media/image-9-3.png"/><Relationship Id="rId4" Type="http://schemas.openxmlformats.org/officeDocument/2006/relationships/image" Target="../media/image-9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9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0-1.png"/><Relationship Id="rId2" Type="http://schemas.openxmlformats.org/officeDocument/2006/relationships/image" Target="../media/image-10-2.png"/><Relationship Id="rId3" Type="http://schemas.openxmlformats.org/officeDocument/2006/relationships/image" Target="../media/image-10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0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1-1.png"/><Relationship Id="rId2" Type="http://schemas.openxmlformats.org/officeDocument/2006/relationships/image" Target="../media/image-11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1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2-1.png"/><Relationship Id="rId2" Type="http://schemas.openxmlformats.org/officeDocument/2006/relationships/image" Target="../media/image-12-2.png"/><Relationship Id="rId3" Type="http://schemas.openxmlformats.org/officeDocument/2006/relationships/image" Target="../media/image-12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2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3-1.png"/><Relationship Id="rId2" Type="http://schemas.openxmlformats.org/officeDocument/2006/relationships/image" Target="../media/image-13-2.png"/><Relationship Id="rId3" Type="http://schemas.openxmlformats.org/officeDocument/2006/relationships/image" Target="../media/image-13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3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4-1.png"/><Relationship Id="rId2" Type="http://schemas.openxmlformats.org/officeDocument/2006/relationships/image" Target="../media/image-14-2.png"/><Relationship Id="rId3" Type="http://schemas.openxmlformats.org/officeDocument/2006/relationships/image" Target="../media/image-14-3.png"/><Relationship Id="rId4" Type="http://schemas.openxmlformats.org/officeDocument/2006/relationships/image" Target="../media/image-14-4.png"/><Relationship Id="rId5" Type="http://schemas.openxmlformats.org/officeDocument/2006/relationships/image" Target="../media/image-14-5.png"/><Relationship Id="rId6" Type="http://schemas.openxmlformats.org/officeDocument/2006/relationships/image" Target="../media/image-14-6.png"/><Relationship Id="rId7" Type="http://schemas.openxmlformats.org/officeDocument/2006/relationships/image" Target="../media/image-14-7.png"/><Relationship Id="rId8" Type="http://schemas.openxmlformats.org/officeDocument/2006/relationships/image" Target="../media/image-14-8.png"/><Relationship Id="rId9" Type="http://schemas.openxmlformats.org/officeDocument/2006/relationships/slideLayout" Target="../slideLayouts/slideLayout1.xml"/><Relationship Id="rId10" Type="http://schemas.openxmlformats.org/officeDocument/2006/relationships/notesSlide" Target="../notesSlides/notesSlide14.xml"/></Relationships>
</file>

<file path=ppt/slides/_rels/slide1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5-1.png"/><Relationship Id="rId2" Type="http://schemas.openxmlformats.org/officeDocument/2006/relationships/image" Target="../media/image-15-2.png"/><Relationship Id="rId3" Type="http://schemas.openxmlformats.org/officeDocument/2006/relationships/image" Target="../media/image-15-3.jpeg"/><Relationship Id="rId4" Type="http://schemas.openxmlformats.org/officeDocument/2006/relationships/image" Target="../media/image-15-4.jpeg"/><Relationship Id="rId5" Type="http://schemas.openxmlformats.org/officeDocument/2006/relationships/image" Target="../media/image-15-5.jpeg"/><Relationship Id="rId6" Type="http://schemas.openxmlformats.org/officeDocument/2006/relationships/image" Target="../media/image-15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15.xml"/></Relationships>
</file>

<file path=ppt/slides/_rels/slide1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6-1.png"/><Relationship Id="rId2" Type="http://schemas.openxmlformats.org/officeDocument/2006/relationships/image" Target="../media/image-16-2.png"/><Relationship Id="rId3" Type="http://schemas.openxmlformats.org/officeDocument/2006/relationships/image" Target="../media/image-16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6.xml"/></Relationships>
</file>

<file path=ppt/slides/_rels/slide1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7-1.png"/><Relationship Id="rId2" Type="http://schemas.openxmlformats.org/officeDocument/2006/relationships/image" Target="../media/image-17-2.png"/><Relationship Id="rId3" Type="http://schemas.openxmlformats.org/officeDocument/2006/relationships/image" Target="../media/image-17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7.xml"/></Relationships>
</file>

<file path=ppt/slides/_rels/slide1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8-1.png"/><Relationship Id="rId2" Type="http://schemas.openxmlformats.org/officeDocument/2006/relationships/image" Target="../media/image-18-2.png"/><Relationship Id="rId3" Type="http://schemas.openxmlformats.org/officeDocument/2006/relationships/image" Target="../media/image-18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8.xml"/></Relationships>
</file>

<file path=ppt/slides/_rels/slide1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9-1.png"/><Relationship Id="rId2" Type="http://schemas.openxmlformats.org/officeDocument/2006/relationships/image" Target="../media/image-19-2.png"/><Relationship Id="rId3" Type="http://schemas.openxmlformats.org/officeDocument/2006/relationships/image" Target="../media/image-19-3.png"/><Relationship Id="rId4" Type="http://schemas.openxmlformats.org/officeDocument/2006/relationships/image" Target="../media/image-19-4.png"/><Relationship Id="rId5" Type="http://schemas.openxmlformats.org/officeDocument/2006/relationships/image" Target="../media/image-19-5.png"/><Relationship Id="rId6" Type="http://schemas.openxmlformats.org/officeDocument/2006/relationships/image" Target="../media/image-19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19.xml"/></Relationships>
</file>

<file path=ppt/slides/_rels/slide2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0-1.png"/><Relationship Id="rId2" Type="http://schemas.openxmlformats.org/officeDocument/2006/relationships/image" Target="../media/image-20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20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5068331" y="274425"/>
            <a:ext cx="3736037" cy="46260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333500" y="395475"/>
            <a:ext cx="4148700" cy="1437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3141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Словесное ударение: как оно помогает правильно говорить и читать
</a:t>
            </a:r>
            <a:endParaRPr lang="en-US" sz="3141" dirty="0"/>
          </a:p>
        </p:txBody>
      </p:sp>
      <p:sp>
        <p:nvSpPr>
          <p:cNvPr id="6" name="Text 1"/>
          <p:cNvSpPr txBox="1"/>
          <p:nvPr/>
        </p:nvSpPr>
        <p:spPr>
          <a:xfrm>
            <a:off x="333488" y="4620663"/>
            <a:ext cx="4425900" cy="164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endParaRPr lang="en-US" sz="900" dirty="0"/>
          </a:p>
        </p:txBody>
      </p:sp>
      <p:sp>
        <p:nvSpPr>
          <p:cNvPr id="7" name="Text 2"/>
          <p:cNvSpPr txBox="1"/>
          <p:nvPr/>
        </p:nvSpPr>
        <p:spPr>
          <a:xfrm>
            <a:off x="333500" y="2783650"/>
            <a:ext cx="4148700" cy="885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Ударение делает речь понятной, точной и выразительной.
</a:t>
            </a:r>
            <a:endParaRPr lang="en-US" sz="1000" dirty="0"/>
          </a:p>
        </p:txBody>
      </p:sp>
    </p:spTree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4975050" y="1343877"/>
            <a:ext cx="3548100" cy="3187746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579263" y="395475"/>
            <a:ext cx="7967700" cy="749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3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Слово, слог, звук: основа для понимания ударения
</a:t>
            </a:r>
            <a:endParaRPr lang="en-US" sz="3000" dirty="0"/>
          </a:p>
        </p:txBody>
      </p:sp>
      <p:sp>
        <p:nvSpPr>
          <p:cNvPr id="6" name="Text 1"/>
          <p:cNvSpPr txBox="1"/>
          <p:nvPr/>
        </p:nvSpPr>
        <p:spPr>
          <a:xfrm>
            <a:off x="900625" y="1502575"/>
            <a:ext cx="3349200" cy="2889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Слово делится на слоги, а слог строится вокруг гласного звука. В каждом слове есть ударный слог, и именно он звучит сильнее. Ударение может падать на любой слог и обычно не пишется в обычном тексте.
</a:t>
            </a:r>
            <a:endParaRPr lang="en-US" sz="1200" dirty="0"/>
          </a:p>
        </p:txBody>
      </p:sp>
      <p:sp>
        <p:nvSpPr>
          <p:cNvPr id="7" name="Text 2"/>
          <p:cNvSpPr txBox="1"/>
          <p:nvPr/>
        </p:nvSpPr>
        <p:spPr>
          <a:xfrm>
            <a:off x="8344450" y="4799375"/>
            <a:ext cx="687900" cy="195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8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2</a:t>
            </a:r>
            <a:endParaRPr lang="en-US" sz="800" dirty="0"/>
          </a:p>
        </p:txBody>
      </p:sp>
    </p:spTree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587175" y="395475"/>
            <a:ext cx="7985400" cy="749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3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Что такое ударный слог
</a:t>
            </a:r>
            <a:endParaRPr lang="en-US" sz="3000" dirty="0"/>
          </a:p>
        </p:txBody>
      </p:sp>
      <p:sp>
        <p:nvSpPr>
          <p:cNvPr id="8" name="Text 1"/>
          <p:cNvSpPr txBox="1"/>
          <p:nvPr/>
        </p:nvSpPr>
        <p:spPr>
          <a:xfrm>
            <a:off x="820200" y="1833125"/>
            <a:ext cx="1791600" cy="2820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Ударный слог — это часть слова, на которую падает ударение. В нём гласный звучит чётче, громче и дольше, поэтому его легче услышать при произнесении слова вслух.
</a:t>
            </a:r>
            <a:endParaRPr lang="en-US" sz="1200" dirty="0"/>
          </a:p>
        </p:txBody>
      </p:sp>
      <p:sp>
        <p:nvSpPr>
          <p:cNvPr id="9" name="Text 2"/>
          <p:cNvSpPr txBox="1"/>
          <p:nvPr/>
        </p:nvSpPr>
        <p:spPr>
          <a:xfrm>
            <a:off x="8344450" y="4799375"/>
            <a:ext cx="687900" cy="195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8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3</a:t>
            </a:r>
            <a:endParaRPr lang="en-US" sz="800" dirty="0"/>
          </a:p>
        </p:txBody>
      </p:sp>
      <p:sp>
        <p:nvSpPr>
          <p:cNvPr id="10" name="Text 3"/>
          <p:cNvSpPr txBox="1"/>
          <p:nvPr/>
        </p:nvSpPr>
        <p:spPr>
          <a:xfrm>
            <a:off x="3554767" y="1833125"/>
            <a:ext cx="1791600" cy="2820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Безударные гласные произносятся слабее и нередко звучат не так ясно. Из-за этого при чтении и письме важно сразу находить ударный слог, чтобы не ошибиться в слове.
</a:t>
            </a:r>
            <a:endParaRPr lang="en-US" sz="1200" dirty="0"/>
          </a:p>
        </p:txBody>
      </p:sp>
      <p:sp>
        <p:nvSpPr>
          <p:cNvPr id="11" name="Text 4"/>
          <p:cNvSpPr txBox="1"/>
          <p:nvPr/>
        </p:nvSpPr>
        <p:spPr>
          <a:xfrm>
            <a:off x="6412247" y="1833125"/>
            <a:ext cx="1791600" cy="2820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Если ударение определено правильно, слово легче читать, произносить и запоминать. Это особенно помогает в учебных текстах, словарных словах и при устных ответах.
</a:t>
            </a:r>
            <a:endParaRPr lang="en-US" sz="1200" dirty="0"/>
          </a:p>
        </p:txBody>
      </p:sp>
    </p:spTree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5215477" y="1245950"/>
            <a:ext cx="3307345" cy="34488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579275" y="395475"/>
            <a:ext cx="7967700" cy="684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3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 выглядит ударение в слове
</a:t>
            </a:r>
            <a:endParaRPr lang="en-US" sz="3000" dirty="0"/>
          </a:p>
        </p:txBody>
      </p:sp>
      <p:sp>
        <p:nvSpPr>
          <p:cNvPr id="6" name="Text 1"/>
          <p:cNvSpPr txBox="1"/>
          <p:nvPr/>
        </p:nvSpPr>
        <p:spPr>
          <a:xfrm>
            <a:off x="674688" y="1856775"/>
            <a:ext cx="3198900" cy="1117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3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Знак над гласной
</a:t>
            </a:r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словарях ударение часто обозначают знаком над гласной: во́лк, до́м, маши́на. Такой знак показывает, какой слог нужно произносить сильнее.
</a:t>
            </a:r>
            <a:endParaRPr lang="en-US" sz="1300" dirty="0"/>
          </a:p>
        </p:txBody>
      </p:sp>
      <p:sp>
        <p:nvSpPr>
          <p:cNvPr id="7" name="Text 2"/>
          <p:cNvSpPr txBox="1"/>
          <p:nvPr/>
        </p:nvSpPr>
        <p:spPr>
          <a:xfrm>
            <a:off x="8344450" y="4799375"/>
            <a:ext cx="687900" cy="195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8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4</a:t>
            </a:r>
            <a:endParaRPr lang="en-US" sz="800" dirty="0"/>
          </a:p>
        </p:txBody>
      </p:sp>
      <p:sp>
        <p:nvSpPr>
          <p:cNvPr id="8" name="Text 3"/>
          <p:cNvSpPr txBox="1"/>
          <p:nvPr/>
        </p:nvSpPr>
        <p:spPr>
          <a:xfrm>
            <a:off x="674688" y="3187125"/>
            <a:ext cx="3198900" cy="1117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95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Ударение и схема слогов
</a:t>
            </a:r>
            <a:pPr algn="l" indent="0" marL="0">
              <a:lnSpc>
                <a:spcPct val="115000"/>
              </a:lnSpc>
              <a:buNone/>
            </a:pPr>
            <a:r>
              <a:rPr lang="en-US" sz="1103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103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Схема слогов помогает увидеть, что ударение связано не с буквой, а со звучанием слова. Поэтому одно и то же написание может читаться по-разному в зависимости от ударения.
</a:t>
            </a:r>
            <a:endParaRPr lang="en-US" sz="1195" dirty="0"/>
          </a:p>
        </p:txBody>
      </p:sp>
    </p:spTree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116212" y="1865325"/>
            <a:ext cx="3429227" cy="22671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5114675" y="4164200"/>
            <a:ext cx="3432300" cy="156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Иллюстративная схема для учебной презентации по теме орфоэпии
</a:t>
            </a:r>
            <a:endParaRPr lang="en-US" sz="800" dirty="0"/>
          </a:p>
        </p:txBody>
      </p:sp>
      <p:sp>
        <p:nvSpPr>
          <p:cNvPr id="6" name="Text 1"/>
          <p:cNvSpPr txBox="1"/>
          <p:nvPr/>
        </p:nvSpPr>
        <p:spPr>
          <a:xfrm>
            <a:off x="579275" y="395475"/>
            <a:ext cx="7967700" cy="684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3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Где может стоять ударение в словах
</a:t>
            </a:r>
            <a:endParaRPr lang="en-US" sz="3000" dirty="0"/>
          </a:p>
        </p:txBody>
      </p:sp>
      <p:sp>
        <p:nvSpPr>
          <p:cNvPr id="7" name="Text 2"/>
          <p:cNvSpPr txBox="1"/>
          <p:nvPr/>
        </p:nvSpPr>
        <p:spPr>
          <a:xfrm>
            <a:off x="8344450" y="4799375"/>
            <a:ext cx="687900" cy="195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8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5</a:t>
            </a:r>
            <a:endParaRPr lang="en-US" sz="800" dirty="0"/>
          </a:p>
        </p:txBody>
      </p:sp>
      <p:sp>
        <p:nvSpPr>
          <p:cNvPr id="8" name="Text 3"/>
          <p:cNvSpPr txBox="1"/>
          <p:nvPr/>
        </p:nvSpPr>
        <p:spPr>
          <a:xfrm>
            <a:off x="579275" y="2106975"/>
            <a:ext cx="3432300" cy="645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Ударение не закреплено за одной позицией: оно встречается в разных частях слова.
</a:t>
            </a:r>
            <a:endParaRPr lang="en-US" sz="1200" dirty="0"/>
          </a:p>
        </p:txBody>
      </p:sp>
      <p:sp>
        <p:nvSpPr>
          <p:cNvPr id="9" name="Text 4"/>
          <p:cNvSpPr txBox="1"/>
          <p:nvPr/>
        </p:nvSpPr>
        <p:spPr>
          <a:xfrm>
            <a:off x="579275" y="3030725"/>
            <a:ext cx="3432300" cy="645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 схеме видно, что наиболее часто ударение оказывается на втором слоге, но в русском языке возможны разные варианты.
</a:t>
            </a:r>
            <a:endParaRPr lang="en-US" sz="1200" dirty="0"/>
          </a:p>
        </p:txBody>
      </p:sp>
    </p:spTree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8344450" y="4799375"/>
            <a:ext cx="687900" cy="195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8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6</a:t>
            </a:r>
            <a:endParaRPr lang="en-US" sz="800" dirty="0"/>
          </a:p>
        </p:txBody>
      </p:sp>
      <p:sp>
        <p:nvSpPr>
          <p:cNvPr id="9" name="Text 1"/>
          <p:cNvSpPr txBox="1"/>
          <p:nvPr/>
        </p:nvSpPr>
        <p:spPr>
          <a:xfrm>
            <a:off x="333450" y="395475"/>
            <a:ext cx="8477100" cy="749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90000"/>
              </a:lnSpc>
              <a:buNone/>
            </a:pPr>
            <a:r>
              <a:rPr lang="en-US" sz="3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Зачем нужно правильно ставить ударение
</a:t>
            </a:r>
            <a:endParaRPr lang="en-US" sz="3000" dirty="0"/>
          </a:p>
        </p:txBody>
      </p:sp>
      <p:sp>
        <p:nvSpPr>
          <p:cNvPr id="10" name="Text 2"/>
          <p:cNvSpPr txBox="1"/>
          <p:nvPr/>
        </p:nvSpPr>
        <p:spPr>
          <a:xfrm>
            <a:off x="786812" y="2014612"/>
            <a:ext cx="1489200" cy="2360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Правильное ударение помогает собеседнику сразу понять слово. Если поставить его неверно, речь может прозвучать неестественно или даже вызвать смешение смысла.
</a:t>
            </a:r>
            <a:endParaRPr lang="en-US" sz="1100" dirty="0"/>
          </a:p>
        </p:txBody>
      </p:sp>
      <p:sp>
        <p:nvSpPr>
          <p:cNvPr id="11" name="Text 3"/>
          <p:cNvSpPr txBox="1"/>
          <p:nvPr/>
        </p:nvSpPr>
        <p:spPr>
          <a:xfrm>
            <a:off x="2850562" y="2014612"/>
            <a:ext cx="1489200" cy="2360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 чтении вслух ударение задаёт ритм фразы и делает произношение более уверенным. Это особенно важно на уроках, при пересказе и в ответах у доски.
</a:t>
            </a:r>
            <a:endParaRPr lang="en-US" sz="1100" dirty="0"/>
          </a:p>
        </p:txBody>
      </p:sp>
      <p:sp>
        <p:nvSpPr>
          <p:cNvPr id="12" name="Text 4"/>
          <p:cNvSpPr txBox="1"/>
          <p:nvPr/>
        </p:nvSpPr>
        <p:spPr>
          <a:xfrm>
            <a:off x="4914312" y="2014612"/>
            <a:ext cx="1489200" cy="2360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Многие словарные слова запоминаются именно вместе с ударением. Так легче писать их без ошибок и не переносить разговорный вариант в школьную речь.
</a:t>
            </a:r>
            <a:endParaRPr lang="en-US" sz="1100" dirty="0"/>
          </a:p>
        </p:txBody>
      </p:sp>
      <p:sp>
        <p:nvSpPr>
          <p:cNvPr id="13" name="Text 5"/>
          <p:cNvSpPr txBox="1"/>
          <p:nvPr/>
        </p:nvSpPr>
        <p:spPr>
          <a:xfrm>
            <a:off x="6978062" y="2014612"/>
            <a:ext cx="1489200" cy="2360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Слова вроде звонИт, каталОг и тефтЕли требуют внимания. Ошибка в ударении часто заметнее, чем ошибка в букве, потому что сразу слышна.
</a:t>
            </a:r>
            <a:endParaRPr lang="en-US" sz="1100" dirty="0"/>
          </a:p>
        </p:txBody>
      </p:sp>
    </p:spTree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4878350" y="2360773"/>
            <a:ext cx="3432300" cy="1403205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579275" y="395475"/>
            <a:ext cx="7967700" cy="684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991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Слова, в которых часто ошибаются с ударением
</a:t>
            </a:r>
            <a:endParaRPr lang="en-US" sz="2991" dirty="0"/>
          </a:p>
        </p:txBody>
      </p:sp>
      <p:sp>
        <p:nvSpPr>
          <p:cNvPr id="6" name="Text 1"/>
          <p:cNvSpPr txBox="1"/>
          <p:nvPr/>
        </p:nvSpPr>
        <p:spPr>
          <a:xfrm>
            <a:off x="8344450" y="4799375"/>
            <a:ext cx="687900" cy="195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8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7</a:t>
            </a:r>
            <a:endParaRPr lang="en-US" sz="800" dirty="0"/>
          </a:p>
        </p:txBody>
      </p:sp>
      <p:sp>
        <p:nvSpPr>
          <p:cNvPr id="7" name="Text 2"/>
          <p:cNvSpPr txBox="1"/>
          <p:nvPr/>
        </p:nvSpPr>
        <p:spPr>
          <a:xfrm>
            <a:off x="880975" y="2354350"/>
            <a:ext cx="3432300" cy="645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таблице собраны слова, которые стоит запомнить вместе с правильным произношением.
</a:t>
            </a:r>
            <a:endParaRPr lang="en-US" sz="1200" dirty="0"/>
          </a:p>
        </p:txBody>
      </p:sp>
      <p:sp>
        <p:nvSpPr>
          <p:cNvPr id="8" name="Text 3"/>
          <p:cNvSpPr txBox="1"/>
          <p:nvPr/>
        </p:nvSpPr>
        <p:spPr>
          <a:xfrm>
            <a:off x="880975" y="3278100"/>
            <a:ext cx="3432300" cy="645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Эти слова нельзя надёжно проверить одним правилом. Их лучше запоминать и сверять по словарю при сомнении.
</a:t>
            </a:r>
            <a:endParaRPr lang="en-US" sz="1200" dirty="0"/>
          </a:p>
        </p:txBody>
      </p:sp>
      <p:sp>
        <p:nvSpPr>
          <p:cNvPr id="9" name="Text 4"/>
          <p:cNvSpPr txBox="1"/>
          <p:nvPr/>
        </p:nvSpPr>
        <p:spPr>
          <a:xfrm>
            <a:off x="4878350" y="4227700"/>
            <a:ext cx="3432300" cy="156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703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Школьные нормы русского литературного произношения; орфоэпические словари
</a:t>
            </a:r>
            <a:endParaRPr lang="en-US" sz="703" dirty="0"/>
          </a:p>
        </p:txBody>
      </p:sp>
    </p:spTree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01175" y="1650180"/>
            <a:ext cx="8302200" cy="2846741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579275" y="395475"/>
            <a:ext cx="7967700" cy="407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 определить ударение в слове
</a:t>
            </a:r>
            <a:endParaRPr lang="en-US" sz="2400" dirty="0"/>
          </a:p>
        </p:txBody>
      </p:sp>
      <p:sp>
        <p:nvSpPr>
          <p:cNvPr id="6" name="Text 1"/>
          <p:cNvSpPr txBox="1"/>
          <p:nvPr/>
        </p:nvSpPr>
        <p:spPr>
          <a:xfrm>
            <a:off x="8344450" y="4799375"/>
            <a:ext cx="687900" cy="195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8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8</a:t>
            </a:r>
            <a:endParaRPr lang="en-US" sz="800" dirty="0"/>
          </a:p>
        </p:txBody>
      </p:sp>
      <p:sp>
        <p:nvSpPr>
          <p:cNvPr id="7" name="Text 2"/>
          <p:cNvSpPr txBox="1"/>
          <p:nvPr/>
        </p:nvSpPr>
        <p:spPr>
          <a:xfrm>
            <a:off x="579275" y="849230"/>
            <a:ext cx="7967700" cy="195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Последовательность действий при затруднении с произношением
</a:t>
            </a:r>
            <a:endParaRPr lang="en-US" sz="1100" dirty="0"/>
          </a:p>
        </p:txBody>
      </p:sp>
    </p:spTree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579275" y="2924766"/>
            <a:ext cx="7943700" cy="1823017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579263" y="395475"/>
            <a:ext cx="7967700" cy="749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3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Ударение в разговорной речи и на письме
</a:t>
            </a:r>
            <a:endParaRPr lang="en-US" sz="3000" dirty="0"/>
          </a:p>
        </p:txBody>
      </p:sp>
      <p:sp>
        <p:nvSpPr>
          <p:cNvPr id="7" name="Text 1"/>
          <p:cNvSpPr txBox="1"/>
          <p:nvPr/>
        </p:nvSpPr>
        <p:spPr>
          <a:xfrm>
            <a:off x="784637" y="1748100"/>
            <a:ext cx="2808300" cy="854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39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устной речи ударение слышно сразу: оно помогает понять слово без дополнительных знаков. Именно поэтому правильное произношение так важно в разговоре, чтении и ответе на уроке.
</a:t>
            </a:r>
            <a:endParaRPr lang="en-US" sz="1139" dirty="0"/>
          </a:p>
        </p:txBody>
      </p:sp>
      <p:sp>
        <p:nvSpPr>
          <p:cNvPr id="8" name="Text 2"/>
          <p:cNvSpPr txBox="1"/>
          <p:nvPr/>
        </p:nvSpPr>
        <p:spPr>
          <a:xfrm>
            <a:off x="8344450" y="4799375"/>
            <a:ext cx="687900" cy="195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8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9</a:t>
            </a:r>
            <a:endParaRPr lang="en-US" sz="800" dirty="0"/>
          </a:p>
        </p:txBody>
      </p:sp>
      <p:sp>
        <p:nvSpPr>
          <p:cNvPr id="9" name="Text 3"/>
          <p:cNvSpPr txBox="1"/>
          <p:nvPr/>
        </p:nvSpPr>
        <p:spPr>
          <a:xfrm>
            <a:off x="4455137" y="1748100"/>
            <a:ext cx="2808300" cy="854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7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 письме ударение обычно не ставят, но в словарях, учебниках и стихах его могут показывать знаком над буквой. Это помогает быстрее запомнить правильный вариант произношения.
</a:t>
            </a:r>
            <a:endParaRPr lang="en-US" sz="1170" dirty="0"/>
          </a:p>
        </p:txBody>
      </p:sp>
    </p:spTree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116212" y="1865325"/>
            <a:ext cx="3429227" cy="22671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5114675" y="4164200"/>
            <a:ext cx="3432300" cy="156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Примеры из школьной орфоэпической практики и учебной лексики
</a:t>
            </a:r>
            <a:endParaRPr lang="en-US" sz="800" dirty="0"/>
          </a:p>
        </p:txBody>
      </p:sp>
      <p:sp>
        <p:nvSpPr>
          <p:cNvPr id="6" name="Text 1"/>
          <p:cNvSpPr txBox="1"/>
          <p:nvPr/>
        </p:nvSpPr>
        <p:spPr>
          <a:xfrm>
            <a:off x="579275" y="395475"/>
            <a:ext cx="7967700" cy="684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3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 ударение меняет смысл слов
</a:t>
            </a:r>
            <a:endParaRPr lang="en-US" sz="3000" dirty="0"/>
          </a:p>
        </p:txBody>
      </p:sp>
      <p:sp>
        <p:nvSpPr>
          <p:cNvPr id="7" name="Text 2"/>
          <p:cNvSpPr txBox="1"/>
          <p:nvPr/>
        </p:nvSpPr>
        <p:spPr>
          <a:xfrm>
            <a:off x="8344450" y="4799375"/>
            <a:ext cx="687900" cy="195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8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10</a:t>
            </a:r>
            <a:endParaRPr lang="en-US" sz="800" dirty="0"/>
          </a:p>
        </p:txBody>
      </p:sp>
      <p:sp>
        <p:nvSpPr>
          <p:cNvPr id="8" name="Text 3"/>
          <p:cNvSpPr txBox="1"/>
          <p:nvPr/>
        </p:nvSpPr>
        <p:spPr>
          <a:xfrm>
            <a:off x="579275" y="2106975"/>
            <a:ext cx="3432300" cy="645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Одинаковая запись не всегда означает одинаковое произношение и значение.
</a:t>
            </a:r>
            <a:endParaRPr lang="en-US" sz="1200" dirty="0"/>
          </a:p>
        </p:txBody>
      </p:sp>
      <p:sp>
        <p:nvSpPr>
          <p:cNvPr id="9" name="Text 4"/>
          <p:cNvSpPr txBox="1"/>
          <p:nvPr/>
        </p:nvSpPr>
        <p:spPr>
          <a:xfrm>
            <a:off x="579275" y="3030725"/>
            <a:ext cx="3432300" cy="645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5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Пары слов совпадают по написанию, но различаются ударением. Именно поэтому в русском языке так важно учитывать контекст и орфоэпическую норму.
</a:t>
            </a:r>
            <a:endParaRPr lang="en-US" sz="1105" dirty="0"/>
          </a:p>
        </p:txBody>
      </p:sp>
    </p:spTree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531100" y="395475"/>
            <a:ext cx="8064000" cy="749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90000"/>
              </a:lnSpc>
              <a:buNone/>
            </a:pPr>
            <a:r>
              <a:rPr lang="en-US" sz="3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Подвижное ударение в русском языке
</a:t>
            </a:r>
            <a:endParaRPr lang="en-US" sz="3000" dirty="0"/>
          </a:p>
        </p:txBody>
      </p:sp>
      <p:sp>
        <p:nvSpPr>
          <p:cNvPr id="5" name="Text 1"/>
          <p:cNvSpPr txBox="1"/>
          <p:nvPr/>
        </p:nvSpPr>
        <p:spPr>
          <a:xfrm>
            <a:off x="1374738" y="2087075"/>
            <a:ext cx="6385200" cy="708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русском языке место ударения может меняться, когда слово изменяет форму: рука́ — ру́ки, окно́ — о́кна. Поэтому нельзя запомнить только одну форму и считать её единственно верной.
</a:t>
            </a:r>
            <a:endParaRPr lang="en-US" sz="1200" dirty="0"/>
          </a:p>
        </p:txBody>
      </p:sp>
      <p:sp>
        <p:nvSpPr>
          <p:cNvPr id="6" name="Text 2"/>
          <p:cNvSpPr txBox="1"/>
          <p:nvPr/>
        </p:nvSpPr>
        <p:spPr>
          <a:xfrm>
            <a:off x="8344450" y="4799375"/>
            <a:ext cx="687900" cy="195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8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11</a:t>
            </a:r>
            <a:endParaRPr lang="en-US" sz="800" dirty="0"/>
          </a:p>
        </p:txBody>
      </p:sp>
      <p:sp>
        <p:nvSpPr>
          <p:cNvPr id="7" name="Text 3"/>
          <p:cNvSpPr txBox="1"/>
          <p:nvPr/>
        </p:nvSpPr>
        <p:spPr>
          <a:xfrm>
            <a:off x="1374738" y="2938605"/>
            <a:ext cx="6385200" cy="708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Такое ударение называют подвижным. Оно особенно заметно в словах, где в одних формах ударный слог один, а в других — другой. Это нужно учитывать при чтении, письме и устных ответах.
</a:t>
            </a:r>
            <a:endParaRPr lang="en-US" sz="1200" dirty="0"/>
          </a:p>
        </p:txBody>
      </p:sp>
      <p:sp>
        <p:nvSpPr>
          <p:cNvPr id="8" name="Text 4"/>
          <p:cNvSpPr txBox="1"/>
          <p:nvPr/>
        </p:nvSpPr>
        <p:spPr>
          <a:xfrm>
            <a:off x="1374738" y="3790148"/>
            <a:ext cx="6385200" cy="708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Для пятиклассника важно проверять не только написание, но и произношение формы слова в предложении. Если изменить окончание или число, ударение может перейти на другой слог.
</a:t>
            </a:r>
            <a:endParaRPr lang="en-US" sz="1200" dirty="0"/>
          </a:p>
        </p:txBody>
      </p:sp>
    </p:spTree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579275" y="2753745"/>
            <a:ext cx="3432300" cy="58551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579275" y="4211825"/>
            <a:ext cx="3432300" cy="156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Материал урока по орфоэпии, 5 класс
</a:t>
            </a:r>
            <a:endParaRPr lang="en-US" sz="800" dirty="0"/>
          </a:p>
        </p:txBody>
      </p:sp>
      <p:sp>
        <p:nvSpPr>
          <p:cNvPr id="6" name="Text 1"/>
          <p:cNvSpPr txBox="1"/>
          <p:nvPr/>
        </p:nvSpPr>
        <p:spPr>
          <a:xfrm>
            <a:off x="579275" y="395475"/>
            <a:ext cx="7967700" cy="684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3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Словарные и проверяемые ударения
</a:t>
            </a:r>
            <a:endParaRPr lang="en-US" sz="3000" dirty="0"/>
          </a:p>
        </p:txBody>
      </p:sp>
      <p:sp>
        <p:nvSpPr>
          <p:cNvPr id="7" name="Text 2"/>
          <p:cNvSpPr txBox="1"/>
          <p:nvPr/>
        </p:nvSpPr>
        <p:spPr>
          <a:xfrm>
            <a:off x="8344450" y="4799375"/>
            <a:ext cx="687900" cy="195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8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12</a:t>
            </a:r>
            <a:endParaRPr lang="en-US" sz="800" dirty="0"/>
          </a:p>
        </p:txBody>
      </p:sp>
      <p:sp>
        <p:nvSpPr>
          <p:cNvPr id="8" name="Text 3"/>
          <p:cNvSpPr txBox="1"/>
          <p:nvPr/>
        </p:nvSpPr>
        <p:spPr>
          <a:xfrm>
            <a:off x="4912150" y="2154600"/>
            <a:ext cx="3432300" cy="645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Таблица показывает, какие слова нужно запоминать, а какие можно проверить по форме или по словарю.
</a:t>
            </a:r>
            <a:endParaRPr lang="en-US" sz="1200" dirty="0"/>
          </a:p>
        </p:txBody>
      </p:sp>
      <p:sp>
        <p:nvSpPr>
          <p:cNvPr id="9" name="Text 4"/>
          <p:cNvSpPr txBox="1"/>
          <p:nvPr/>
        </p:nvSpPr>
        <p:spPr>
          <a:xfrm>
            <a:off x="4912150" y="3078350"/>
            <a:ext cx="3432300" cy="645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Одни ударения нужно заучивать, а другие можно проверить через родственные формы. Способ проверки зависит от конкретного слова.
</a:t>
            </a:r>
            <a:endParaRPr lang="en-US" sz="1200" dirty="0"/>
          </a:p>
        </p:txBody>
      </p:sp>
    </p:spTree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01175" y="1650180"/>
            <a:ext cx="8302200" cy="2846741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579275" y="395475"/>
            <a:ext cx="7967700" cy="407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Почему в речи возникают ошибки в ударении
</a:t>
            </a:r>
            <a:endParaRPr lang="en-US" sz="2400" dirty="0"/>
          </a:p>
        </p:txBody>
      </p:sp>
      <p:sp>
        <p:nvSpPr>
          <p:cNvPr id="6" name="Text 1"/>
          <p:cNvSpPr txBox="1"/>
          <p:nvPr/>
        </p:nvSpPr>
        <p:spPr>
          <a:xfrm>
            <a:off x="8344450" y="4799375"/>
            <a:ext cx="687900" cy="195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8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13</a:t>
            </a:r>
            <a:endParaRPr lang="en-US" sz="800" dirty="0"/>
          </a:p>
        </p:txBody>
      </p:sp>
      <p:sp>
        <p:nvSpPr>
          <p:cNvPr id="7" name="Text 2"/>
          <p:cNvSpPr txBox="1"/>
          <p:nvPr/>
        </p:nvSpPr>
        <p:spPr>
          <a:xfrm>
            <a:off x="579275" y="849230"/>
            <a:ext cx="7967700" cy="195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Схема причин, по которым школьники и взрослые путают место ударения в словах.
</a:t>
            </a:r>
            <a:endParaRPr lang="en-US" sz="1100" dirty="0"/>
          </a:p>
        </p:txBody>
      </p:sp>
    </p:spTree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722979" y="1542118"/>
            <a:ext cx="465300" cy="4653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3454650" y="1540475"/>
            <a:ext cx="468600" cy="4686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6186450" y="1562675"/>
            <a:ext cx="465300" cy="413600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10" name="Text 0"/>
          <p:cNvSpPr txBox="1"/>
          <p:nvPr/>
        </p:nvSpPr>
        <p:spPr>
          <a:xfrm>
            <a:off x="579263" y="395475"/>
            <a:ext cx="7967700" cy="749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3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Ударение в стихах и рифмах
</a:t>
            </a:r>
            <a:endParaRPr lang="en-US" sz="3000" dirty="0"/>
          </a:p>
        </p:txBody>
      </p:sp>
      <p:sp>
        <p:nvSpPr>
          <p:cNvPr id="11" name="Text 1"/>
          <p:cNvSpPr txBox="1"/>
          <p:nvPr/>
        </p:nvSpPr>
        <p:spPr>
          <a:xfrm>
            <a:off x="8344450" y="4799375"/>
            <a:ext cx="687900" cy="195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8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14</a:t>
            </a:r>
            <a:endParaRPr lang="en-US" sz="800" dirty="0"/>
          </a:p>
        </p:txBody>
      </p:sp>
      <p:sp>
        <p:nvSpPr>
          <p:cNvPr id="12" name="Text 2"/>
          <p:cNvSpPr txBox="1"/>
          <p:nvPr/>
        </p:nvSpPr>
        <p:spPr>
          <a:xfrm>
            <a:off x="1503950" y="2335875"/>
            <a:ext cx="1629300" cy="2178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385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Ритм строки
</a:t>
            </a:r>
            <a:pPr algn="l" indent="0" marL="0">
              <a:lnSpc>
                <a:spcPct val="115000"/>
              </a:lnSpc>
              <a:buNone/>
            </a:pPr>
            <a:r>
              <a:rPr lang="en-US" sz="1204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204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стихотворении ударные и безударные слоги чередуются по определённому порядку. Если поставить ударение неверно, строка начинает звучать неровно и теряет свой размер.
</a:t>
            </a:r>
            <a:endParaRPr lang="en-US" sz="1385" dirty="0"/>
          </a:p>
        </p:txBody>
      </p:sp>
      <p:sp>
        <p:nvSpPr>
          <p:cNvPr id="13" name="Text 3"/>
          <p:cNvSpPr txBox="1"/>
          <p:nvPr/>
        </p:nvSpPr>
        <p:spPr>
          <a:xfrm>
            <a:off x="4219688" y="2335875"/>
            <a:ext cx="1629300" cy="2178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Точная рифма
</a:t>
            </a:r>
            <a:pPr algn="l" indent="0" marL="0">
              <a:lnSpc>
                <a:spcPct val="115000"/>
              </a:lnSpc>
              <a:buNone/>
            </a:pPr>
            <a:r>
              <a:rPr lang="en-US" sz="1217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217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Поэт подбирает слова так, чтобы совпадали не только окончания, но и звучание ударных слогов. Поэтому правильное ударение помогает рифме звучать естественно и красиво.
</a:t>
            </a:r>
            <a:endParaRPr lang="en-US" sz="1400" dirty="0"/>
          </a:p>
        </p:txBody>
      </p:sp>
      <p:sp>
        <p:nvSpPr>
          <p:cNvPr id="14" name="Text 4"/>
          <p:cNvSpPr txBox="1"/>
          <p:nvPr/>
        </p:nvSpPr>
        <p:spPr>
          <a:xfrm>
            <a:off x="6935437" y="2335875"/>
            <a:ext cx="1629300" cy="2178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46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Школьные примеры
</a:t>
            </a:r>
            <a:pPr algn="l" indent="0" marL="0">
              <a:lnSpc>
                <a:spcPct val="115000"/>
              </a:lnSpc>
              <a:buNone/>
            </a:pPr>
            <a:r>
              <a:rPr lang="en-US" sz="1185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185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коротких стихах ошибка слышна сразу: одна неверная гласная ломает всё звучание. Такие примеры удобно использовать на уроке, чтобы показать связь произношения и смысла.
</a:t>
            </a:r>
            <a:endParaRPr lang="en-US" sz="1460" dirty="0"/>
          </a:p>
        </p:txBody>
      </p:sp>
    </p:spTree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721700" y="1554284"/>
            <a:ext cx="2265000" cy="1908882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3430625" y="1554284"/>
            <a:ext cx="2265000" cy="1908882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6186075" y="1554284"/>
            <a:ext cx="2265000" cy="1908882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579263" y="395475"/>
            <a:ext cx="7967700" cy="749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3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Орфоэпический словарь как помощник
</a:t>
            </a:r>
            <a:endParaRPr lang="en-US" sz="3000" dirty="0"/>
          </a:p>
        </p:txBody>
      </p:sp>
      <p:sp>
        <p:nvSpPr>
          <p:cNvPr id="9" name="Text 1"/>
          <p:cNvSpPr txBox="1"/>
          <p:nvPr/>
        </p:nvSpPr>
        <p:spPr>
          <a:xfrm>
            <a:off x="8344450" y="4799375"/>
            <a:ext cx="687900" cy="195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8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15</a:t>
            </a:r>
            <a:endParaRPr lang="en-US" sz="800" dirty="0"/>
          </a:p>
        </p:txBody>
      </p:sp>
      <p:sp>
        <p:nvSpPr>
          <p:cNvPr id="10" name="Text 2"/>
          <p:cNvSpPr txBox="1"/>
          <p:nvPr/>
        </p:nvSpPr>
        <p:spPr>
          <a:xfrm>
            <a:off x="893750" y="3553675"/>
            <a:ext cx="1920900" cy="1245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917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Когда слово вызывает сомнение
</a:t>
            </a:r>
            <a:pPr algn="ctr" indent="0" marL="0">
              <a:lnSpc>
                <a:spcPct val="115000"/>
              </a:lnSpc>
              <a:buNone/>
            </a:pPr>
            <a:r>
              <a:rPr lang="en-US" sz="898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15000"/>
              </a:lnSpc>
              <a:buNone/>
            </a:pPr>
            <a:r>
              <a:rPr lang="en-US" sz="834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Открыв орфоэпический словарь, ученик быстро находит нужное слово и видит, на какой слог падает ударение. Особенно полезно это для слов звонИт и красивЕе, где ошибка слышна сразу и мешает уверенной речи.
</a:t>
            </a:r>
            <a:endParaRPr lang="en-US" sz="917" dirty="0"/>
          </a:p>
        </p:txBody>
      </p:sp>
      <p:sp>
        <p:nvSpPr>
          <p:cNvPr id="11" name="Text 3"/>
          <p:cNvSpPr txBox="1"/>
          <p:nvPr/>
        </p:nvSpPr>
        <p:spPr>
          <a:xfrm>
            <a:off x="3570725" y="3553675"/>
            <a:ext cx="1920900" cy="1245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922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 выглядит словарная статья
</a:t>
            </a:r>
            <a:pPr algn="ctr" indent="0" marL="0">
              <a:lnSpc>
                <a:spcPct val="115000"/>
              </a:lnSpc>
              <a:buNone/>
            </a:pPr>
            <a:r>
              <a:rPr lang="en-US" sz="902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15000"/>
              </a:lnSpc>
              <a:buNone/>
            </a:pPr>
            <a:r>
              <a:rPr lang="en-US" sz="838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статье обычно указаны слово, ударение и помета о правильном произношении. В учебной иллюстрации удобно показать раскрытую страницу словаря, выделенную букву и аккуратный знак над гласной, чтобы подчеркнуть нормативный вариант.
</a:t>
            </a:r>
            <a:endParaRPr lang="en-US" sz="922" dirty="0"/>
          </a:p>
        </p:txBody>
      </p:sp>
      <p:sp>
        <p:nvSpPr>
          <p:cNvPr id="12" name="Text 4"/>
          <p:cNvSpPr txBox="1"/>
          <p:nvPr/>
        </p:nvSpPr>
        <p:spPr>
          <a:xfrm>
            <a:off x="6326175" y="3553675"/>
            <a:ext cx="1920900" cy="1245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1011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Почему словарь нужен даже в простых словах
</a:t>
            </a:r>
            <a:pPr algn="ctr" indent="0" marL="0">
              <a:lnSpc>
                <a:spcPct val="115000"/>
              </a:lnSpc>
              <a:buNone/>
            </a:pPr>
            <a:r>
              <a:rPr lang="en-US" sz="989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15000"/>
              </a:lnSpc>
              <a:buNone/>
            </a:pPr>
            <a:r>
              <a:rPr lang="en-US" sz="919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Иногда слово кажется знакомым, но звучит не так, как ожидают. Словарь помогает проверить облегчИть и договорЁнность, а значит, избежать ошибки в ответе, чтении вслух и записи новых слов.
</a:t>
            </a:r>
            <a:endParaRPr lang="en-US" sz="1011" dirty="0"/>
          </a:p>
        </p:txBody>
      </p:sp>
    </p:spTree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116212" y="1865325"/>
            <a:ext cx="3429227" cy="22671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5114675" y="4164200"/>
            <a:ext cx="3432300" cy="156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772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Обобщение типичных орфоэпических ошибок в учебной практике 5 класса
</a:t>
            </a:r>
            <a:endParaRPr lang="en-US" sz="772" dirty="0"/>
          </a:p>
        </p:txBody>
      </p:sp>
      <p:sp>
        <p:nvSpPr>
          <p:cNvPr id="6" name="Text 1"/>
          <p:cNvSpPr txBox="1"/>
          <p:nvPr/>
        </p:nvSpPr>
        <p:spPr>
          <a:xfrm>
            <a:off x="579275" y="395475"/>
            <a:ext cx="7967700" cy="684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991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Какие слова чаще всего требуют проверки
</a:t>
            </a:r>
            <a:endParaRPr lang="en-US" sz="2991" dirty="0"/>
          </a:p>
        </p:txBody>
      </p:sp>
      <p:sp>
        <p:nvSpPr>
          <p:cNvPr id="7" name="Text 2"/>
          <p:cNvSpPr txBox="1"/>
          <p:nvPr/>
        </p:nvSpPr>
        <p:spPr>
          <a:xfrm>
            <a:off x="8344450" y="4799375"/>
            <a:ext cx="687900" cy="195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8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16</a:t>
            </a:r>
            <a:endParaRPr lang="en-US" sz="800" dirty="0"/>
          </a:p>
        </p:txBody>
      </p:sp>
      <p:sp>
        <p:nvSpPr>
          <p:cNvPr id="8" name="Text 3"/>
          <p:cNvSpPr txBox="1"/>
          <p:nvPr/>
        </p:nvSpPr>
        <p:spPr>
          <a:xfrm>
            <a:off x="579275" y="2106975"/>
            <a:ext cx="3432300" cy="645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График показывает группы слов, которые чаще вызывают сомнение у школьников на уроках и при устных ответах.
</a:t>
            </a:r>
            <a:endParaRPr lang="en-US" sz="1200" dirty="0"/>
          </a:p>
        </p:txBody>
      </p:sp>
      <p:sp>
        <p:nvSpPr>
          <p:cNvPr id="9" name="Text 4"/>
          <p:cNvSpPr txBox="1"/>
          <p:nvPr/>
        </p:nvSpPr>
        <p:spPr>
          <a:xfrm>
            <a:off x="579275" y="3030725"/>
            <a:ext cx="3432300" cy="645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5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Больше всего ошибок возникает в заимствованных словах и глаголах с подвижным ударением. Значит, такие слова нужно специально повторять и проверять.
</a:t>
            </a:r>
            <a:endParaRPr lang="en-US" sz="1105" dirty="0"/>
          </a:p>
        </p:txBody>
      </p:sp>
    </p:spTree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769050" y="1746250"/>
            <a:ext cx="3661500" cy="1099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Часто неверно произносят знакомые слова: звони́т вместо звонИт, докуме́нт вместо докумЕнт. Ошибка появляется, когда слово слышали много раз, но не запомнили его нормативное ударение.
</a:t>
            </a:r>
            <a:endParaRPr lang="en-US" sz="1100" dirty="0"/>
          </a:p>
        </p:txBody>
      </p:sp>
      <p:sp>
        <p:nvSpPr>
          <p:cNvPr id="6" name="Text 1"/>
          <p:cNvSpPr txBox="1"/>
          <p:nvPr/>
        </p:nvSpPr>
        <p:spPr>
          <a:xfrm>
            <a:off x="4732725" y="1746250"/>
            <a:ext cx="3661500" cy="1099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Ещё одна трудность — слова, похожие на другие по звучанию. Из-за этого учащиеся ставят ударение по аналогии, хотя в русском языке похожие слова могут иметь разное произношение.
</a:t>
            </a:r>
            <a:endParaRPr lang="en-US" sz="1100" dirty="0"/>
          </a:p>
        </p:txBody>
      </p:sp>
      <p:sp>
        <p:nvSpPr>
          <p:cNvPr id="7" name="Text 2"/>
          <p:cNvSpPr txBox="1"/>
          <p:nvPr/>
        </p:nvSpPr>
        <p:spPr>
          <a:xfrm>
            <a:off x="579263" y="395475"/>
            <a:ext cx="7967700" cy="749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3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Типичные ошибки пятиклассников
</a:t>
            </a:r>
            <a:endParaRPr lang="en-US" sz="3000" dirty="0"/>
          </a:p>
        </p:txBody>
      </p:sp>
      <p:sp>
        <p:nvSpPr>
          <p:cNvPr id="8" name="Text 3"/>
          <p:cNvSpPr txBox="1"/>
          <p:nvPr/>
        </p:nvSpPr>
        <p:spPr>
          <a:xfrm>
            <a:off x="8344450" y="4799375"/>
            <a:ext cx="687900" cy="195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8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17</a:t>
            </a:r>
            <a:endParaRPr lang="en-US" sz="800" dirty="0"/>
          </a:p>
        </p:txBody>
      </p:sp>
      <p:sp>
        <p:nvSpPr>
          <p:cNvPr id="9" name="Text 4"/>
          <p:cNvSpPr txBox="1"/>
          <p:nvPr/>
        </p:nvSpPr>
        <p:spPr>
          <a:xfrm>
            <a:off x="777966" y="3272823"/>
            <a:ext cx="3661500" cy="1099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Сбои возникают и в школьной лексике: каталОг, щавЕль, свЁкла, красИвее. Такие слова нужно не угадывать, а проверять по словарю или запоминать вместе с ударением.
</a:t>
            </a:r>
            <a:endParaRPr lang="en-US" sz="1100" dirty="0"/>
          </a:p>
        </p:txBody>
      </p:sp>
      <p:sp>
        <p:nvSpPr>
          <p:cNvPr id="10" name="Text 5"/>
          <p:cNvSpPr txBox="1"/>
          <p:nvPr/>
        </p:nvSpPr>
        <p:spPr>
          <a:xfrm>
            <a:off x="4741641" y="3272823"/>
            <a:ext cx="3661500" cy="1099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Полезно замечать собственную речь на уроке, в пересказе и чтении вслух. Чем чаще слово встречается в правильном произношении, тем легче избежать привычной ошибки.
</a:t>
            </a:r>
            <a:endParaRPr lang="en-US" sz="1100" dirty="0"/>
          </a:p>
        </p:txBody>
      </p:sp>
    </p:spTree>
  </p:cSld>
  <p:clrMapOvr>
    <a:masterClrMapping/>
  </p:clrMapOvr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01175" y="1650180"/>
            <a:ext cx="8302200" cy="2846741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579275" y="395475"/>
            <a:ext cx="7967700" cy="407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 учить ударения в словах
</a:t>
            </a:r>
            <a:endParaRPr lang="en-US" sz="2400" dirty="0"/>
          </a:p>
        </p:txBody>
      </p:sp>
      <p:sp>
        <p:nvSpPr>
          <p:cNvPr id="6" name="Text 1"/>
          <p:cNvSpPr txBox="1"/>
          <p:nvPr/>
        </p:nvSpPr>
        <p:spPr>
          <a:xfrm>
            <a:off x="8344450" y="4799375"/>
            <a:ext cx="687900" cy="195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8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18</a:t>
            </a:r>
            <a:endParaRPr lang="en-US" sz="800" dirty="0"/>
          </a:p>
        </p:txBody>
      </p:sp>
      <p:sp>
        <p:nvSpPr>
          <p:cNvPr id="7" name="Text 2"/>
          <p:cNvSpPr txBox="1"/>
          <p:nvPr/>
        </p:nvSpPr>
        <p:spPr>
          <a:xfrm>
            <a:off x="579275" y="849230"/>
            <a:ext cx="7967700" cy="195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Последовательность действий, которая помогает запоминать правильное произношение новых слов.
</a:t>
            </a:r>
            <a:endParaRPr lang="en-US" sz="1100" dirty="0"/>
          </a:p>
        </p:txBody>
      </p:sp>
    </p:spTree>
  </p:cSld>
  <p:clrMapOvr>
    <a:masterClrMapping/>
  </p:clrMapOvr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1024550" y="1420539"/>
            <a:ext cx="541538" cy="6189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1024557" y="2747279"/>
            <a:ext cx="541537" cy="6189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1024557" y="4053564"/>
            <a:ext cx="541537" cy="6189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579275" y="395475"/>
            <a:ext cx="7967700" cy="618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Главные правила о словесном ударении
</a:t>
            </a:r>
            <a:endParaRPr lang="en-US" sz="2400" dirty="0"/>
          </a:p>
        </p:txBody>
      </p:sp>
      <p:sp>
        <p:nvSpPr>
          <p:cNvPr id="9" name="Text 1"/>
          <p:cNvSpPr txBox="1"/>
          <p:nvPr/>
        </p:nvSpPr>
        <p:spPr>
          <a:xfrm>
            <a:off x="8344450" y="4799375"/>
            <a:ext cx="687900" cy="195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8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19</a:t>
            </a:r>
            <a:endParaRPr lang="en-US" sz="800" dirty="0"/>
          </a:p>
        </p:txBody>
      </p:sp>
      <p:sp>
        <p:nvSpPr>
          <p:cNvPr id="10" name="Text 2"/>
          <p:cNvSpPr txBox="1"/>
          <p:nvPr/>
        </p:nvSpPr>
        <p:spPr>
          <a:xfrm>
            <a:off x="2215732" y="1347111"/>
            <a:ext cx="2118000" cy="792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38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Один слог выделяется сильнее
</a:t>
            </a:r>
            <a:pPr algn="l" indent="0" marL="0">
              <a:lnSpc>
                <a:spcPct val="115000"/>
              </a:lnSpc>
              <a:buNone/>
            </a:pPr>
            <a:r>
              <a:rPr lang="en-US" sz="818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754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Ударение делает один слог в слове более заметным и отчётливым. Именно он произносится сильнее других, поэтому слушатель легче понимает слово и его звучание.
</a:t>
            </a:r>
            <a:endParaRPr lang="en-US" sz="838" dirty="0"/>
          </a:p>
        </p:txBody>
      </p:sp>
      <p:sp>
        <p:nvSpPr>
          <p:cNvPr id="11" name="Text 3"/>
          <p:cNvSpPr txBox="1"/>
          <p:nvPr/>
        </p:nvSpPr>
        <p:spPr>
          <a:xfrm>
            <a:off x="2215732" y="2680694"/>
            <a:ext cx="2118000" cy="792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2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Ударение может перемещаться
</a:t>
            </a:r>
            <a:pPr algn="l" indent="0" marL="0">
              <a:lnSpc>
                <a:spcPct val="115000"/>
              </a:lnSpc>
              <a:buNone/>
            </a:pPr>
            <a:r>
              <a:rPr lang="en-US" sz="88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12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русском языке ударение не закреплено за одной позицией. В разных формах слова оно может переходить на другой слог, и это нужно учитывать при произношении.
</a:t>
            </a:r>
            <a:endParaRPr lang="en-US" sz="902" dirty="0"/>
          </a:p>
        </p:txBody>
      </p:sp>
      <p:sp>
        <p:nvSpPr>
          <p:cNvPr id="12" name="Text 4"/>
          <p:cNvSpPr txBox="1"/>
          <p:nvPr/>
        </p:nvSpPr>
        <p:spPr>
          <a:xfrm>
            <a:off x="2215732" y="3973379"/>
            <a:ext cx="2118000" cy="792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54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Проверка нужна всегда
</a:t>
            </a:r>
            <a:pPr algn="l" indent="0" marL="0">
              <a:lnSpc>
                <a:spcPct val="115000"/>
              </a:lnSpc>
              <a:buNone/>
            </a:pPr>
            <a:r>
              <a:rPr lang="en-US" sz="835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769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Если есть сомнение, слово проверяют по словарю, по форме или по образцу грамотной речи. Так формируется привычка говорить правильно и соблюдать нормы культуры речи.
</a:t>
            </a:r>
            <a:endParaRPr lang="en-US" sz="854" dirty="0"/>
          </a:p>
        </p:txBody>
      </p:sp>
    </p:spTree>
  </p:cSld>
  <p:clrMapOvr>
    <a:masterClrMapping/>
  </p:clrMapOvr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1028250" y="258625"/>
            <a:ext cx="7087500" cy="1968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90000"/>
              </a:lnSpc>
              <a:buNone/>
            </a:pPr>
            <a:r>
              <a:rPr lang="en-US" sz="53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Итог: зачем знать ударение
</a:t>
            </a:r>
            <a:endParaRPr lang="en-US" sz="5300" dirty="0"/>
          </a:p>
        </p:txBody>
      </p:sp>
      <p:sp>
        <p:nvSpPr>
          <p:cNvPr id="5" name="Text 1"/>
          <p:cNvSpPr txBox="1"/>
          <p:nvPr/>
        </p:nvSpPr>
        <p:spPr>
          <a:xfrm>
            <a:off x="2350163" y="2998950"/>
            <a:ext cx="4425900" cy="1234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Словесное ударение помогает говорить чётко, читать без ошибок и понимать смысл слов. Если помнить о нём, легче учиться русскому языку и уверенно пользоваться речью каждый день.
</a:t>
            </a:r>
            <a:endParaRPr lang="en-US" sz="1200" dirty="0"/>
          </a:p>
        </p:txBody>
      </p:sp>
    </p:spTree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0</TotalTime>
  <Words>0</Words>
  <Application>Microsoft Office PowerPoint</Application>
  <PresentationFormat>On-screen Show (16:9)</PresentationFormat>
  <Paragraphs>0</Paragraphs>
  <Slides>20</Slides>
  <Notes>20</Notes>
  <HiddenSlides>0</HiddenSlides>
  <MMClips>0</MMClips>
  <ScaleCrop>false</ScaleCrop>
  <HeadingPairs>
    <vt:vector size="6" baseType="variant">
      <vt:variant>
        <vt:lpstr>Fonts Used</vt:lpstr>
      </vt:variant>
      <vt:variant>
        <vt:i4>2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20</vt:i4>
      </vt:variant>
    </vt:vector>
  </HeadingPairs>
  <TitlesOfParts>
    <vt:vector size="23" baseType="lpstr">
      <vt:lpstr>Arial</vt:lpstr>
      <vt:lpstr>Calibri</vt:lpstr>
      <vt:lpstr>Office Theme</vt:lpstr>
      <vt:lpstr>Slide 1</vt:lpstr>
      <vt:lpstr>Slide 2</vt:lpstr>
      <vt:lpstr>Slide 3</vt:lpstr>
      <vt:lpstr>Slide 4</vt:lpstr>
      <vt:lpstr>Slide 5</vt:lpstr>
      <vt:lpstr>Slide 6</vt:lpstr>
      <vt:lpstr>Slide 7</vt:lpstr>
      <vt:lpstr>Slide 8</vt:lpstr>
      <vt:lpstr>Slide 9</vt:lpstr>
      <vt:lpstr>Slide 10</vt:lpstr>
      <vt:lpstr>Slide 11</vt:lpstr>
      <vt:lpstr>Slide 12</vt:lpstr>
      <vt:lpstr>Slide 13</vt:lpstr>
      <vt:lpstr>Slide 14</vt:lpstr>
      <vt:lpstr>Slide 15</vt:lpstr>
      <vt:lpstr>Slide 16</vt:lpstr>
      <vt:lpstr>Slide 17</vt:lpstr>
      <vt:lpstr>Slide 18</vt:lpstr>
      <vt:lpstr>Slide 19</vt:lpstr>
      <vt:lpstr>Slide 20</vt:lpstr>
    </vt:vector>
  </TitlesOfParts>
  <Company>PptxGenJS</Company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PptxGenJS Presentation</dc:title>
  <dc:subject>PptxGenJS Presentation</dc:subject>
  <dc:creator>PptxGenJS</dc:creator>
  <cp:lastModifiedBy>PptxGenJS</cp:lastModifiedBy>
  <cp:revision>1</cp:revision>
  <dcterms:created xsi:type="dcterms:W3CDTF">2026-05-21T14:20:44Z</dcterms:created>
  <dcterms:modified xsi:type="dcterms:W3CDTF">2026-05-21T14:20:44Z</dcterms:modified>
</cp:coreProperties>
</file>