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image" Target="../media/image-7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9760" y="0"/>
            <a:ext cx="427453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104050"/>
            <a:ext cx="4485300" cy="93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XX — начало XXI века: рынок, многопартийность, цифровая среда и меняющаяся повседневность.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245425"/>
            <a:ext cx="52788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тенденции в развитии общества в новейшей истории России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33615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22" y="0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76750" y="360000"/>
            <a:ext cx="44073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контекст: Россия после 1991 года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6850" y="2331350"/>
            <a:ext cx="4407300" cy="24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Распад СССР в декабре 1991 года запустил перестройку политической и экономической системы. В 1990-е шли рыночные преобразования, приватизация и инфляция, что ударило по уровню жизни. В 2000-е усилилась централизация, росла экономика на фоне сырьевой конъюнктуры и шла модернизация.
</a:t>
            </a:r>
            <a:endParaRPr lang="en-US" sz="1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998850" y="1703121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XX — начало XXI века в России совпал с массовым распространением компьютеров, мобильной связи и интернета. Технологии стали частью быта, а не только «отдельной отраслью» экономики, ускоряя обмен данными.
</a:t>
            </a:r>
            <a:endParaRPr lang="en-US" sz="1220" dirty="0"/>
          </a:p>
        </p:txBody>
      </p:sp>
      <p:sp>
        <p:nvSpPr>
          <p:cNvPr id="9" name="Text 2"/>
          <p:cNvSpPr txBox="1"/>
          <p:nvPr/>
        </p:nvSpPr>
        <p:spPr>
          <a:xfrm>
            <a:off x="5281650" y="1703121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2020-м годам интернет всё чаще использовали для учёбы, работы и получения государственных услуг. По данным Росстата и международных исследований, он превратился в повседневный инструмент и для школьников, и для взрослых.
</a:t>
            </a:r>
            <a:endParaRPr lang="en-US" sz="122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 индустриального к информационному обществу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5281650" y="3219897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Информационные технологии изменили структуру занятости: часть задач перешла в онлайн-формат, а скорость коммуникаций выросла. Одновременно усилилась потребность в цифровой грамотности и умении работать с цифровыми сервисами.
</a:t>
            </a:r>
            <a:endParaRPr lang="en-US" sz="122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Цифровизация и изменение структуры занятости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доступа в интернет, менялись повседневные «точки контакта» с услугами: онлайн-платежи и электронные сервисы стали привычными каналами.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Цифровой переход поддержал перестройку занятости в банках, торговле, образовании, медиа, транспорте и госуправлении: труд стал более информационным и сервисным.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7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Росстат; ITU (Международный союз электросвязи). 1998–2023: индексы приведены для сопоставимости динамики, точные проценты по годам зависят от методики.
</a:t>
            </a:r>
            <a:endParaRPr lang="en-US" sz="110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4972" y="1477975"/>
            <a:ext cx="2734056" cy="3305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формы труда: удалённая и гибридная занятость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24925" y="1784550"/>
            <a:ext cx="2406300" cy="27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Удалённая работа как массовый формат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2020 года удалённая занятость заметно расширилась в ИТ, образовании, консалтинге, медиа и части административных задач. Работодатели чаще опирались на видеокоммуникации и облачные инструменты, а сотрудники — на самоорганизацию.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6212925" y="1784400"/>
            <a:ext cx="2406300" cy="27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Гибрид и зависимость от цифровой инфраструктуры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Гибридный формат закрепился как новая норма для многих городских работников, особенно в крупных центрах — Москве, Санкт-Петербурге, Казани, Екатеринбурге. При этом выросла значимость стабильного доступа к сервисам и умения разграничивать рабочее и личное время.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5962" y="1477975"/>
            <a:ext cx="3596275" cy="3305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Демографические изменения в России: основные тенденции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Тенденции меняют состав населения и, в итоге, влияют на рынок труда, пенсионную систему, здравоохранение, школьную сеть и развитие городов.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Демографические сдвиги действуют «по цепочке»: они влияют на численность трудоспособных, образовательный спрос и социальные расходы, создавая разный темп развития регионов.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8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Росстат. Демографические показатели и тенденции (обобщённые данные по периодам 1990-х–2020-х).
</a:t>
            </a:r>
            <a:endParaRPr lang="en-US" sz="126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650" y="3231228"/>
            <a:ext cx="428400" cy="342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14550" y="3231228"/>
            <a:ext cx="428400" cy="3427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82100" y="3231228"/>
            <a:ext cx="428400" cy="3427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698325" y="1728730"/>
            <a:ext cx="428400" cy="34272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919537" y="1686040"/>
            <a:ext cx="321075" cy="4281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16" name="Text 1"/>
          <p:cNvSpPr txBox="1"/>
          <p:nvPr/>
        </p:nvSpPr>
        <p:spPr>
          <a:xfrm>
            <a:off x="449650" y="3650713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всё чаще мыслится как процесс на протяжении всей жизни. Помимо школы и вуза растёт роль курсов и переподготовки, чтобы обновлять навыки для новых профессий.
</a:t>
            </a:r>
            <a:endParaRPr lang="en-US" sz="1000" dirty="0"/>
          </a:p>
        </p:txBody>
      </p:sp>
      <p:sp>
        <p:nvSpPr>
          <p:cNvPr id="17" name="Text 2"/>
          <p:cNvSpPr txBox="1"/>
          <p:nvPr/>
        </p:nvSpPr>
        <p:spPr>
          <a:xfrm>
            <a:off x="962475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Непрерывное обучение
</a:t>
            </a:r>
            <a:endParaRPr lang="en-US" sz="1200" dirty="0"/>
          </a:p>
        </p:txBody>
      </p:sp>
      <p:sp>
        <p:nvSpPr>
          <p:cNvPr id="18" name="Text 3"/>
          <p:cNvSpPr txBox="1"/>
          <p:nvPr/>
        </p:nvSpPr>
        <p:spPr>
          <a:xfrm>
            <a:off x="6114550" y="3650713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Требования к цифровым навыкам растут: нужно уметь работать с информацией в сети, создавать материалы и безопасно использовать технологии. Это влияет на подготовку к профессиям XXI века.
</a:t>
            </a:r>
            <a:endParaRPr lang="en-US" sz="1000" dirty="0"/>
          </a:p>
        </p:txBody>
      </p:sp>
      <p:sp>
        <p:nvSpPr>
          <p:cNvPr id="19" name="Text 4"/>
          <p:cNvSpPr txBox="1"/>
          <p:nvPr/>
        </p:nvSpPr>
        <p:spPr>
          <a:xfrm>
            <a:off x="6627375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ИКТ-компетенции
</a:t>
            </a:r>
            <a:endParaRPr lang="en-US" sz="1200" dirty="0"/>
          </a:p>
        </p:txBody>
      </p:sp>
      <p:sp>
        <p:nvSpPr>
          <p:cNvPr id="20" name="Text 5"/>
          <p:cNvSpPr txBox="1"/>
          <p:nvPr/>
        </p:nvSpPr>
        <p:spPr>
          <a:xfrm>
            <a:off x="3282100" y="3650713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Широко применяются электронные дневники и дистанционные курсы, а обучение становится более гибким по формату. Для учащихся это требует самоконтроля и дисциплины, чтобы сохранять темп.
</a:t>
            </a:r>
            <a:endParaRPr lang="en-US" sz="1000" dirty="0"/>
          </a:p>
        </p:txBody>
      </p:sp>
      <p:sp>
        <p:nvSpPr>
          <p:cNvPr id="21" name="Text 6"/>
          <p:cNvSpPr txBox="1"/>
          <p:nvPr/>
        </p:nvSpPr>
        <p:spPr>
          <a:xfrm>
            <a:off x="3794925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Дистанционные инструменты и цифровые сервисы
</a:t>
            </a:r>
            <a:endParaRPr lang="en-US" sz="1070" dirty="0"/>
          </a:p>
        </p:txBody>
      </p:sp>
      <p:sp>
        <p:nvSpPr>
          <p:cNvPr id="22" name="Text 7"/>
          <p:cNvSpPr txBox="1"/>
          <p:nvPr/>
        </p:nvSpPr>
        <p:spPr>
          <a:xfrm>
            <a:off x="4698325" y="2148215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Фокус смещается к умению понимать тексты, работать с источниками и выявлять главное. Важнее становятся критическое мышление и способность обосновывать выводы фактами.
</a:t>
            </a:r>
            <a:endParaRPr lang="en-US" sz="1000" dirty="0"/>
          </a:p>
        </p:txBody>
      </p:sp>
      <p:sp>
        <p:nvSpPr>
          <p:cNvPr id="23" name="Text 8"/>
          <p:cNvSpPr txBox="1"/>
          <p:nvPr/>
        </p:nvSpPr>
        <p:spPr>
          <a:xfrm>
            <a:off x="5211150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и развитие функциональной грамотности
</a:t>
            </a:r>
            <a:endParaRPr lang="en-US" sz="1055" dirty="0"/>
          </a:p>
        </p:txBody>
      </p:sp>
      <p:sp>
        <p:nvSpPr>
          <p:cNvPr id="24" name="Text 9"/>
          <p:cNvSpPr txBox="1"/>
          <p:nvPr/>
        </p:nvSpPr>
        <p:spPr>
          <a:xfrm>
            <a:off x="2378700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Компетентностный подход
</a:t>
            </a:r>
            <a:endParaRPr lang="en-US" sz="1200" dirty="0"/>
          </a:p>
        </p:txBody>
      </p:sp>
      <p:sp>
        <p:nvSpPr>
          <p:cNvPr id="25" name="Text 10"/>
          <p:cNvSpPr txBox="1"/>
          <p:nvPr/>
        </p:nvSpPr>
        <p:spPr>
          <a:xfrm>
            <a:off x="1865875" y="2148215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результаты измеряются не только знаниями, но и умениями применять их. Это поддерживает проектная деятельность, работа с кейсами и обсуждением, где важна аргументация.
</a:t>
            </a:r>
            <a:endParaRPr lang="en-US" sz="1000" dirty="0"/>
          </a:p>
        </p:txBody>
      </p:sp>
      <p:sp>
        <p:nvSpPr>
          <p:cNvPr id="26" name="Text 11"/>
          <p:cNvSpPr txBox="1"/>
          <p:nvPr/>
        </p:nvSpPr>
        <p:spPr>
          <a:xfrm>
            <a:off x="360000" y="360000"/>
            <a:ext cx="84165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системы образования
</a:t>
            </a:r>
            <a:endParaRPr lang="en-US" sz="2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555" y="1582600"/>
            <a:ext cx="8420889" cy="320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информации к знанию и навыку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993800"/>
            <a:ext cx="77376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критического освоения: от поиска сведений до применения и обратной связи.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3222" y="-28725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44073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услуг и платформенная занятость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570475" y="2084700"/>
            <a:ext cx="3796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усилилась роль сервисного сектора и платформ: маркетплейсов, служб доставки, такси-агрегаторов и фриланс-площадок. Для подростков и студентов это часто становится первым практическим заработком и опытом работы с цифровыми сервисами.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70475" y="3604050"/>
            <a:ext cx="3796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сохраняются риски нестабильного дохода, высокой конкуренции и ограниченной социальной защищённости в части платформенной занятости. Поэтому важны грамотность в выборе условий и понимание правил платформ.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Социальное неравенство в новых условиях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Неравенство проявляется через «возможности»: доступ к образовательным программам и цифровым ресурсам может усиливать разрыв даже при сопоставимых тратах.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указывают, что ключевой фактор — не только уровень дохода, но и доступность технологий и обучения. Разница между городами и сельской местностью часто отражается именно здесь.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аналитическая модель на основе показателей доступа к образованию и цифровой инфраструктуре (Росстат и профильные исследования, период 2010-е–2020-е).
</a:t>
            </a:r>
            <a:endParaRPr lang="en-US" sz="106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998849" y="1685064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повестка стала заметной частью общественной жизни в XXI веке: развиваются раздельный сбор отходов, уборка территорий инициативными группами и волонтёрскими движениями, а также просветительские проекты в школах и городах.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281649" y="1685064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расширяются программы озеленения и поддержка природных территорий: высаживаются деревья, благоустраиваются парки, усиливается охрана территорий с важными экосистемами и редкими видами растений и животных.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повестка в современной России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5281649" y="3201851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Рациональное использование природных ресурсов становится темой общественного диалога и городской политики: это касается воды, энергопотребления, лесов и земли, где особенно важны контроль и долгосрочное планирование.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998849" y="3201851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Актуальные вызовы сохраняются: загрязнение воздуха в промышленных городах, рост объёмов отходов и недостаточная эффективность их сортировки и переработки требуют системных решений на уровне регионов и муниципалитетов.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7479" y="1477975"/>
            <a:ext cx="3324842" cy="27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Устойчивое развитие: российский и мировой контекст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1477975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Связывает экономический рост, социальную справедливость и экологическую ответственность через практические цели и меры в инфраструктуре.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2683125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Устойчивое развитие работает, когда экологические меры встроены в социальные и экономические решения: тогда эффект сохраняется дольше и охватывает больше людей.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4435800" y="4358700"/>
            <a:ext cx="43482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5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Цели устойчивого развития ООН (2015) и российские программы модернизации инфраструктуры (обобщённо, без привязки к конкретным показателям).
</a:t>
            </a:r>
            <a:endParaRPr lang="en-US" sz="111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Идентичность, многообразие и инклюзия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Россия остаётся многонациональным и многоконфессиональным государством, поэтому культурное многообразие и межэтническое согласие становятся частью общегражданской повестки и школьных практик общения.
</a:t>
            </a:r>
            <a:endParaRPr lang="en-US" sz="1700" dirty="0"/>
          </a:p>
        </p:txBody>
      </p:sp>
      <p:sp>
        <p:nvSpPr>
          <p:cNvPr id="9" name="Text 3"/>
          <p:cNvSpPr txBox="1"/>
          <p:nvPr/>
        </p:nvSpPr>
        <p:spPr>
          <a:xfrm>
            <a:off x="6048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Единство общества поддерживается признанием различий и общими правовыми нормами: когда правила одинаковы для всех, легче снижать напряжённость и находить компромиссы в повседневных ситуациях.
</a:t>
            </a:r>
            <a:endParaRPr lang="en-US" sz="1700" dirty="0"/>
          </a:p>
        </p:txBody>
      </p:sp>
      <p:sp>
        <p:nvSpPr>
          <p:cNvPr id="10" name="Text 4"/>
          <p:cNvSpPr txBox="1"/>
          <p:nvPr/>
        </p:nvSpPr>
        <p:spPr>
          <a:xfrm>
            <a:off x="3204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общественном фокусе усиливается инклюзия: доступная среда для людей с инвалидностью, равные образовательные возможности и уважение к разным социальным группам формируют чувство принадлежности и достоинства.
</a:t>
            </a:r>
            <a:endParaRPr lang="en-US" sz="1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и внутренняя мобильность населения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Миграционные потоки меняют состав городов: растёт доля жителей трудоспособного возраста в центрах и усиливается нагрузка на жильё, транспорт и социальные учреждения.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Вывод: устойчивость городов зависит от того, насколько быстро инфраструктура и сервисы адаптируются к притоку населения и меняющимся потребностям.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4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Качественная оценка динамики миграционных направлений по обзорным материалам исследовательских центров РФ и международной статистики, 2010–2020-е (без привязки к точным числам).
</a:t>
            </a:r>
            <a:endParaRPr lang="en-US" sz="89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678863"/>
            <a:ext cx="8416500" cy="21041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Медиа, интернет и общественное мнение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71250" y="1433475"/>
            <a:ext cx="3465000" cy="10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Информационное пространство в XXI веке формируется телевидением, новостными порталами, социальными сетями и видеоплатформами. Скорость распространения новостей усиливает реакции общества, но одновременно повышает риск ошибок и манипуляций.
</a:t>
            </a:r>
            <a:endParaRPr lang="en-US" sz="1214" dirty="0"/>
          </a:p>
        </p:txBody>
      </p:sp>
      <p:sp>
        <p:nvSpPr>
          <p:cNvPr id="9" name="Text 3"/>
          <p:cNvSpPr txBox="1"/>
          <p:nvPr/>
        </p:nvSpPr>
        <p:spPr>
          <a:xfrm>
            <a:off x="5319000" y="1433475"/>
            <a:ext cx="3465000" cy="10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растёт ценность медиаграмотности: важно проверять источники, сопоставлять разные точки зрения и понимать, что алгоритмы платформ могут влиять на то, какие темы попадают в ленту и в каком порядке.
</a:t>
            </a:r>
            <a:endParaRPr lang="en-US" sz="139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555" y="1582600"/>
            <a:ext cx="8420889" cy="320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гражданской активности в современной России
</a:t>
            </a:r>
            <a:endParaRPr lang="en-US" sz="2313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993800"/>
            <a:ext cx="77376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путь от выявления проблемы до оценки результата в школьных, волонтёрских и цифровых инициативах.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Психологическое благополучие и культура заботы о себе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Ускорение информационных потоков и высокая учебная нагрузка усилили внимание к психологическому благополучию подростков и взрослых. Постоянная включённость в цифровую среду делает поддержку и профилактику особенно важными.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804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качества жизни становится ценностно значимой: успех оценивается не только по внешним результатам, но и по устойчивости, способности восстанавливаться и поддерживать здоровые привычки.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656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Укрепляется культура заботы о себе: помощь со стороны семьи, педагогов и специалистов рассматривается как часть образовательной среды. Это помогает вовремя заметить трудности и снизить риск затяжного напряжения.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508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обсуждаются стресс, эмоциональное выгорание, режим сна и цифровая гигиена: как снижать перегрузку уведомлениями, выстраивать перерывы и сохранять концентрацию без постоянного «онлайна».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как центры новых социальных изменений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Концентрация возможностей в городах создаёт спрос на новые навыки: цифровые сервисы и транспортные решения требуют от жителей адаптивности и планирования своего времени.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усиливают изменения быстрее, чем посёлки и сельские районы: поэтому справедливое развитие включает не только рост, но и снижение пространственного неравенства.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5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направлениям городских программ в РФ (2015–2020-е), качественная шкала интенсивности по публичным практикам.
</a:t>
            </a:r>
            <a:endParaRPr lang="en-US" sz="111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524925" y="2161400"/>
            <a:ext cx="2406300" cy="24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общества начала XXI века характерно сочетание индивидуальной свободы, мобильности и высокой личной ответственности. Человек чаще меняет место учёбы, профессию, формат занятости и образовательную траекторию, чем в индустриальную эпоху.
</a:t>
            </a:r>
            <a:endParaRPr lang="en-US" sz="15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360000"/>
            <a:ext cx="82593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Гибкость и ответственность как новая социальная норма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6212925" y="2161400"/>
            <a:ext cx="2406300" cy="24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Важным становится сотрудничество в команде и регулярное обновление знаний. Такая гибкость требует дисциплины, умения ставить цели и сохранять устойчивость в условиях перемен.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368925" y="2161400"/>
            <a:ext cx="2406300" cy="24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Успех всё чаще зависит от способности адаптироваться: быстро разбираться в новой информации, работать с различными источниками и корректировать планы по мере появления новых требований и возможностей.
</a:t>
            </a:r>
            <a:endParaRPr lang="en-US" sz="1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298100" y="2104050"/>
            <a:ext cx="6486000" cy="93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Цифровизация, изменения рынка труда, демографические сдвиги, рост роли образования, экологическая повестка, миграция и усиление информационного общества складываются в единый комплекс. Его результат зависит от доверия, грамотности и ответственности.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2298100" y="3245425"/>
            <a:ext cx="64860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какие тенденции определяют развитие российского общества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2026-05-12T19:34:44Z</dcterms:created>
  <dcterms:modified xsi:type="dcterms:W3CDTF">2026-05-12T19:34:44Z</dcterms:modified>
</cp:coreProperties>
</file>