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1452" y="0"/>
            <a:ext cx="466129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8325" y="4328725"/>
            <a:ext cx="3791700" cy="30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68325" y="3005050"/>
            <a:ext cx="3791700" cy="11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 одежда сопровождают нас каждый день: от сырья до магазинов.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68325" y="502425"/>
            <a:ext cx="3791700" cy="2302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Пищевая и лёгкая промышленность в географии: отрасли повседневного спроса
</a:t>
            </a:r>
            <a:endParaRPr lang="en-US" sz="3248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80943" y="0"/>
            <a:ext cx="486221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40812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пищевой и лёгкой промышленности в хозяйстве страны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704700" y="2408125"/>
            <a:ext cx="3962700" cy="19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Пищевая промышленность входит в агропромышленный комплекс и перерабатывает продукты растениеводства и животноводства. Лёгкая промышленность — перерабатывающая сфера, работающая с природным, химическим и смешанным сырьём. Обе отрасли ориентированы на потребителя и распространены почти во всех регионах.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производят пищевая и лёгкая промышленность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Пищевая продукция чаще всего «быстро доходит» до людей, а лёгкая задаёт комфорт в быту и сезонные потребности.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показывает: пищевая промышленность закрывает базовые нужды, а лёгкая — повседневные вещи, без которых сложно представить жизнь.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групп продукции: обобщение по содержанию школьной географии (набор отраслей и примеров).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05945" y="1676050"/>
            <a:ext cx="2517409" cy="2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77625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Сырьё, продукция и примеры предприятий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686350" y="1610725"/>
            <a:ext cx="32043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Сырьё определяет технологии и ассортимент, поэтому в каждой отрасли предприятия «вырастают» рядом с подходящими ресурсами.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86350" y="2643936"/>
            <a:ext cx="3204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обеих отраслях путь начинается с сырья, а затем формируется конечный продукт — поэтому связи между ними особенно прочные.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686350" y="3589049"/>
            <a:ext cx="3136800" cy="4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примеры из содержания школьной темы по отраслям.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7125" y="1419575"/>
            <a:ext cx="239100" cy="239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7125" y="2680325"/>
            <a:ext cx="239100" cy="239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7125" y="3954358"/>
            <a:ext cx="239100" cy="21253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2400" y="326250"/>
            <a:ext cx="84102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Подотрасли пищевой промышленности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1124125" y="1123175"/>
            <a:ext cx="7283700" cy="8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Мукомольная и хлебопекарная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подотрасли опираются на зерновое сырьё. Производство связано с районами, где выращивают зерно, и с городами, где товар нужен ежедневно. Стандарты качества важны для безопасности пищи.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124125" y="2383925"/>
            <a:ext cx="7283700" cy="8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Молочная и мясная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Молочная и мясная переработка опираются на развитие животноводства. Чем ближе сырьё и чем быстрее организована перевозка, тем стабильнее качество. Ассортимент часто включает продукты длительного и краткого хранения.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124125" y="3644675"/>
            <a:ext cx="7283700" cy="8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Рыбная, сахарная, масложировая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Рыбная подотрасль тяготеет к морским и речным бассейнам. Сахарная — к посевам сахарной свёклы, а масложировая — к сырью масличных культур. Потребительский спрос влияет на набор и объём выпуска.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2400" y="934235"/>
            <a:ext cx="4245300" cy="24626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83055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16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сельскохозяйственного сырья к готовому продукту
</a:t>
            </a:r>
            <a:endParaRPr lang="en-US" sz="2516" dirty="0"/>
          </a:p>
        </p:txBody>
      </p:sp>
      <p:sp>
        <p:nvSpPr>
          <p:cNvPr id="6" name="Text 1"/>
          <p:cNvSpPr txBox="1"/>
          <p:nvPr/>
        </p:nvSpPr>
        <p:spPr>
          <a:xfrm>
            <a:off x="5112200" y="1643152"/>
            <a:ext cx="3624600" cy="12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Хранение и доставка: «решающие» условия
</a:t>
            </a:r>
            <a:pPr algn="l" indent="0" marL="0">
              <a:lnSpc>
                <a:spcPct val="100000"/>
              </a:lnSpc>
              <a:buNone/>
            </a:pPr>
            <a:r>
              <a:rPr lang="en-US" sz="137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промышленной обработки продукцию упаковывают и доставляют в магазины. Для скоропортящихся товаров особенно важны элеваторы, холодильные склады, молокозаводы и мясокомбинаты, а также фасовка.
</a:t>
            </a:r>
            <a:endParaRPr lang="en-US" sz="1375" dirty="0"/>
          </a:p>
        </p:txBody>
      </p:sp>
      <p:sp>
        <p:nvSpPr>
          <p:cNvPr id="7" name="Text 2"/>
          <p:cNvSpPr txBox="1"/>
          <p:nvPr/>
        </p:nvSpPr>
        <p:spPr>
          <a:xfrm>
            <a:off x="842475" y="3633877"/>
            <a:ext cx="3624600" cy="12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поля и фермы — к переработке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Производственная цепочка начинается с выращивания или заготовки сырья, затем идёт первичная переработка. Далее сырьё и полуфабрикаты перевозят и хранят, соблюдая нужные санитарные правила и режим.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4600" y="1689200"/>
            <a:ext cx="323400" cy="32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98850" y="1689200"/>
            <a:ext cx="323400" cy="323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83313" y="1689200"/>
            <a:ext cx="282975" cy="323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727350" y="1689200"/>
            <a:ext cx="323400" cy="323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411813" y="1689200"/>
            <a:ext cx="282975" cy="3234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4" name="Text 1"/>
          <p:cNvSpPr txBox="1"/>
          <p:nvPr/>
        </p:nvSpPr>
        <p:spPr>
          <a:xfrm>
            <a:off x="362400" y="326250"/>
            <a:ext cx="8451300" cy="8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Технологические процессы в пищевой промышленности
</a:t>
            </a:r>
            <a:endParaRPr lang="en-US" sz="3200" dirty="0"/>
          </a:p>
        </p:txBody>
      </p:sp>
      <p:sp>
        <p:nvSpPr>
          <p:cNvPr id="15" name="Text 2"/>
          <p:cNvSpPr txBox="1"/>
          <p:nvPr/>
        </p:nvSpPr>
        <p:spPr>
          <a:xfrm>
            <a:off x="614975" y="2279925"/>
            <a:ext cx="1273200" cy="176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сырья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переработкой применяют мойку, сортировку и при необходимости измельчение. Эти операции помогают получить однородное сырьё и снизить риски для качества. Без них дальнейшая обработка идёт менее стабильно.
</a:t>
            </a:r>
            <a:endParaRPr lang="en-US" sz="1100" dirty="0"/>
          </a:p>
        </p:txBody>
      </p:sp>
      <p:sp>
        <p:nvSpPr>
          <p:cNvPr id="16" name="Text 3"/>
          <p:cNvSpPr txBox="1"/>
          <p:nvPr/>
        </p:nvSpPr>
        <p:spPr>
          <a:xfrm>
            <a:off x="2279225" y="2279925"/>
            <a:ext cx="1273200" cy="176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Термическая обработка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разных этапах используют варку, пастеризацию и стерилизацию. Они нужны, чтобы улучшить безопасность и вкусовые свойства. Выбор режима зависит от типа продукта и требуемого срока хранения.
</a:t>
            </a:r>
            <a:endParaRPr lang="en-US" sz="1100" dirty="0"/>
          </a:p>
        </p:txBody>
      </p:sp>
      <p:sp>
        <p:nvSpPr>
          <p:cNvPr id="17" name="Text 4"/>
          <p:cNvSpPr txBox="1"/>
          <p:nvPr/>
        </p:nvSpPr>
        <p:spPr>
          <a:xfrm>
            <a:off x="3943475" y="2279925"/>
            <a:ext cx="1273200" cy="176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свойств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продления свежести применяют сушку и замораживание. Такие методы особенно важны, когда продукт нужно перевозить на большие расстояния. При соблюдении режимов сохраняются вкус, текстура и полезные качества.
</a:t>
            </a:r>
            <a:endParaRPr lang="en-US" sz="1100" dirty="0"/>
          </a:p>
        </p:txBody>
      </p:sp>
      <p:sp>
        <p:nvSpPr>
          <p:cNvPr id="18" name="Text 5"/>
          <p:cNvSpPr txBox="1"/>
          <p:nvPr/>
        </p:nvSpPr>
        <p:spPr>
          <a:xfrm>
            <a:off x="5607725" y="2279925"/>
            <a:ext cx="1273200" cy="176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Выпечка и формирование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Хлебобулочные изделия требуют точного управления выпечкой, температурой и временем. Здесь важны масса заготовок и стабильность оборудования. Это влияет на пористость и равномерность приготовления.
</a:t>
            </a:r>
            <a:endParaRPr lang="en-US" sz="1100" dirty="0"/>
          </a:p>
        </p:txBody>
      </p:sp>
      <p:sp>
        <p:nvSpPr>
          <p:cNvPr id="19" name="Text 6"/>
          <p:cNvSpPr txBox="1"/>
          <p:nvPr/>
        </p:nvSpPr>
        <p:spPr>
          <a:xfrm>
            <a:off x="7271975" y="2279925"/>
            <a:ext cx="1273200" cy="176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качества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Лабораторный контроль проверяет состав, безопасность и соответствие стандартам. Учитывают свежесть, срок годности и санитарные показатели. В результате покупатель получает продукт, который безопасен для здоровья.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сырья к ткани, одежде и обуви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5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ключевых этапов и разные ветви по материалам (хлопок, лён, шерсть, кожа, химические волокна).
</a:t>
            </a:r>
            <a:endParaRPr lang="en-US" sz="118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направления лёгкой промышленности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15300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Лёгкая промышленность объединяет текстильную, швейную, трикотажную, кожевенную, обувную и галантерейную отрасли. Она выпускает ткани, одежду и товары бытового назначения — от полотенец до сумок.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48308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1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здесь особенно заметно в деталях: точность размеров, прочность швов, износостойкость материалов, устойчивость окраски. Потребитель оценивает это сразу, когда изделие надевают или используют дома.
</a:t>
            </a:r>
            <a:endParaRPr lang="en-US" sz="1291" dirty="0"/>
          </a:p>
        </p:txBody>
      </p:sp>
      <p:sp>
        <p:nvSpPr>
          <p:cNvPr id="10" name="Text 3"/>
          <p:cNvSpPr txBox="1"/>
          <p:nvPr/>
        </p:nvSpPr>
        <p:spPr>
          <a:xfrm>
            <a:off x="625083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Отрасль тесно связана с модой и сезонностью. Спрос меняется в зависимости от времени года, школьной формы и событий, поэтому производителям важно быстро отвечать на запрос покупателей.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0250" y="2780858"/>
            <a:ext cx="4270500" cy="24897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60750" y="2780858"/>
            <a:ext cx="4270500" cy="24897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93525" y="1257000"/>
            <a:ext cx="36309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появляются нити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берут волокна природного или химического происхождения. Затем их превращают в нити: на текстильных предприятиях работают прядильные машины. Именно нити становятся основой для будущей ткани — от них зависит прочность и ровность материала.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834525" y="1257000"/>
            <a:ext cx="36309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нитей к готовой ткани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получить ткань, используют ткацкие станки и оборудование для окраски и отделки. Ткань оценивают по плотности переплетения, равномерности нити, прочности и качеству окраски. Часто встречаются материалы на основе хлопка, шерсти, льна, вискозы и полиэстера, а также смеси.
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8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Текстильное производство: от волокна к ткани
</a:t>
            </a:r>
            <a:endParaRPr lang="en-US" sz="278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372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Размещение пищевых предприятий определяется доступностью сырья, величиной потребительского спроса, состоянием транспорта, наличием воды и энергии, а также санитарными условиями производства.
</a:t>
            </a:r>
            <a:endParaRPr lang="en-US" sz="1154" dirty="0"/>
          </a:p>
        </p:txBody>
      </p:sp>
      <p:sp>
        <p:nvSpPr>
          <p:cNvPr id="5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размещения предприятий
</a:t>
            </a:r>
            <a:endParaRPr lang="en-US" sz="3200" dirty="0"/>
          </a:p>
        </p:txBody>
      </p:sp>
      <p:sp>
        <p:nvSpPr>
          <p:cNvPr id="7" name="Text 3"/>
          <p:cNvSpPr txBox="1"/>
          <p:nvPr/>
        </p:nvSpPr>
        <p:spPr>
          <a:xfrm>
            <a:off x="269850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Молочные и хлебопекарные заводы нередко тяготеют к городам: продукция быстро теряет качество, а ежедневный спрос требует стабильных поставок и коротких перевозок.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79327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Сахарные заводы обычно размещаются рядом с посевами сахарной свёклы, а рыбопереработка — у морских портов и крупных рыболовных баз, чтобы минимизировать время доставки.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8805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Лёгкая промышленность сильнее зависит от наличия трудовых ресурсов, удобства поставок сырья, транспортной доступности и размеров рынка сбыта, включая близость к потребителям.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факторы размещения по отраслям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пищевой промышленности особенно важны сырье и близость к рынку, а по лёгкой промышленности сильнее выделяются труд, логистика и возможность быстрой доставки готовых изделий.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подотрасли по-разному «тянут» предприятие к месту размещения: где решает сырьё — там короче путь к сырью, где решает рынок — там короче путь к покупателю.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курсов по экономической и социальной географии; числовые значения — условные для наглядности, без привязки к конкретной статистике.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4843" y="156462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Пищевая промышленность представлена во многих регионах, потому что еда нужна постоянно. Поэтому центры формируются там, где есть сельское хозяйство, сырьё и устойчивый спрос населения.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644825" y="2649750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6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узлы пищевого производства сложились в Москве, Санкт-Петербурге, Воронеже, Краснодарском крае, Татарстане и Алтайском крае. Там легче организовать поставки и переработку продукции.
</a:t>
            </a:r>
            <a:endParaRPr lang="en-US" sz="1276" dirty="0"/>
          </a:p>
        </p:txBody>
      </p:sp>
      <p:sp>
        <p:nvSpPr>
          <p:cNvPr id="6" name="Text 2"/>
          <p:cNvSpPr txBox="1"/>
          <p:nvPr/>
        </p:nvSpPr>
        <p:spPr>
          <a:xfrm>
            <a:off x="644825" y="373487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6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Лёгкая промышленность исторически заметнее в европейской части России, особенно в Центральной России. Здесь сосредоточены трудовые ресурсы, транспортные узлы и большие рынки сбыта для массовых товаров.
</a:t>
            </a:r>
            <a:endParaRPr lang="en-US" sz="1276" dirty="0"/>
          </a:p>
        </p:txBody>
      </p:sp>
      <p:sp>
        <p:nvSpPr>
          <p:cNvPr id="7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362400" y="326250"/>
            <a:ext cx="74988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Пищевая и лёгкая промышленность в России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87169" y="1733225"/>
            <a:ext cx="2557161" cy="1981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370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сравнивает преимущества и сложности пищевой и лёгкой промышленности с учётом их зависимости от сырья, спроса и технологий.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60085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Пищевая отрасль чаще «упирается» в санитарные требования и логистику скоропортящихся продуктов, а лёгкая — в сырьё, качество материалов и конъюнктуру спроса.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99225" y="1264522"/>
            <a:ext cx="78684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содержания школьных учебников по географии промышленности и типовых факторов размещения.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419400" y="326250"/>
            <a:ext cx="8305200" cy="6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Плюсы и проблемы двух отраслей
</a:t>
            </a:r>
            <a:endParaRPr lang="en-US" sz="3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7688" y="1273625"/>
            <a:ext cx="290925" cy="38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92869" y="1273625"/>
            <a:ext cx="339413" cy="38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93444" y="3265225"/>
            <a:ext cx="339413" cy="38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68625" y="3265225"/>
            <a:ext cx="387900" cy="38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769200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проявляется не только во внешнем виде, но и в безопасности для здоровья: соответствие санитарным нормам и стандартам подтверждают лабораторные проверки и технологический контроль.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125835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и контроль качества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968625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Упаковка предохраняет товар от влаги, света, загрязнений и механических повреждений. Для пищевых продуктов это особенно важно, чтобы сохранить вкус и свойства до момента покупки.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545780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упаковкой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769200" y="3837475"/>
            <a:ext cx="34173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пищевой упаковке указывают состав, массу, дату изготовления, срок годности, условия хранения и информацию об аллергенах. Это помогает выбрать продукт правильно и безопасно.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1258375" y="31959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указывают на маркировке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968625" y="3837475"/>
            <a:ext cx="34173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одежде и обуви важны размер, состав ткани или кожи, рекомендации по уходу, прочность окраски и износостойкость. Эти характеристики напрямую влияют на удобство использования.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5457800" y="31959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Требования к материалам в лёгкой промышленности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362400" y="326250"/>
            <a:ext cx="84513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продукции, упаковка и маркировка
</a:t>
            </a:r>
            <a:endParaRPr lang="en-US" sz="3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9" y="-100"/>
            <a:ext cx="49074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10000" y="333375"/>
            <a:ext cx="42555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66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проблемы и бережное производство
</a:t>
            </a:r>
            <a:endParaRPr lang="en-US" sz="2866" dirty="0"/>
          </a:p>
        </p:txBody>
      </p:sp>
      <p:sp>
        <p:nvSpPr>
          <p:cNvPr id="7" name="Text 1"/>
          <p:cNvSpPr txBox="1"/>
          <p:nvPr/>
        </p:nvSpPr>
        <p:spPr>
          <a:xfrm>
            <a:off x="5091375" y="2089700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2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Пищевая промышленность даёт органические отходы, сточные воды, упаковочный мусор и побочные продукты переработки. Поэтому особенно нужны раздельный сбор, очистка и соблюдение режимов работы очистных сооружений.
</a:t>
            </a:r>
            <a:endParaRPr lang="en-US" sz="1172" dirty="0"/>
          </a:p>
        </p:txBody>
      </p:sp>
      <p:sp>
        <p:nvSpPr>
          <p:cNvPr id="8" name="Text 2"/>
          <p:cNvSpPr txBox="1"/>
          <p:nvPr/>
        </p:nvSpPr>
        <p:spPr>
          <a:xfrm>
            <a:off x="5091375" y="3457699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2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Лёгкая промышленность формирует обрезки тканей, химические отходы красителей, пластиковую упаковку и остатки при раскрое материалов. Бережное производство включает экономию воды и энергии, переработку сырья и сокращение мусора.
</a:t>
            </a:r>
            <a:endParaRPr lang="en-US" sz="1172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влияет на себестоимость продукции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пищевых предприятиях заметно растут расходы на охлаждение и перевозку скоропортящихся продуктов, а в лёгкой промышленности — на труд, дизайн, отделку и качество материалов.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структуре затрат видно, где «узкое место» у каждой отрасли: в пищевой чаще важны логистика и режимы хранения, а в лёгкой — качество сырья и трудозатраты.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для наглядности: условное распределение статей затрат, составленное на основе типовых факторов себестоимости из школьных учебных материалов (без привязки к конкретной статистике).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4600" y="1689200"/>
            <a:ext cx="323400" cy="32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66600" y="1695740"/>
            <a:ext cx="387900" cy="3103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63100" y="1689200"/>
            <a:ext cx="323400" cy="323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95100" y="1695740"/>
            <a:ext cx="387900" cy="3103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371388" y="1689200"/>
            <a:ext cx="363825" cy="3234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4" name="Text 1"/>
          <p:cNvSpPr txBox="1"/>
          <p:nvPr/>
        </p:nvSpPr>
        <p:spPr>
          <a:xfrm>
            <a:off x="362400" y="326250"/>
            <a:ext cx="8451300" cy="8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отраслей с повседневной жизнью школьника
</a:t>
            </a:r>
            <a:endParaRPr lang="en-US" sz="3200" dirty="0"/>
          </a:p>
        </p:txBody>
      </p:sp>
      <p:sp>
        <p:nvSpPr>
          <p:cNvPr id="15" name="Text 2"/>
          <p:cNvSpPr txBox="1"/>
          <p:nvPr/>
        </p:nvSpPr>
        <p:spPr>
          <a:xfrm>
            <a:off x="614975" y="2279925"/>
            <a:ext cx="1273200" cy="176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Хлеб, молоко, сыр, макароны и соки — продукты пищевой промышленности. Их качество и доступность зависят от работы переработчиков, транспорта и своевременных поставок сырья в магазины.
</a:t>
            </a:r>
            <a:endParaRPr lang="en-US" sz="1100" dirty="0"/>
          </a:p>
        </p:txBody>
      </p:sp>
      <p:sp>
        <p:nvSpPr>
          <p:cNvPr id="16" name="Text 3"/>
          <p:cNvSpPr txBox="1"/>
          <p:nvPr/>
        </p:nvSpPr>
        <p:spPr>
          <a:xfrm>
            <a:off x="2279225" y="2279925"/>
            <a:ext cx="1273200" cy="176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и школьный гардероб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Футболки, джинсы, куртки и школьная форма производятся предприятиями лёгкой промышленности. От выбора тканей и технологии пошива зависят комфорт, прочность и внешний вид вещей.
</a:t>
            </a:r>
            <a:endParaRPr lang="en-US" sz="1100" dirty="0"/>
          </a:p>
        </p:txBody>
      </p:sp>
      <p:sp>
        <p:nvSpPr>
          <p:cNvPr id="17" name="Text 4"/>
          <p:cNvSpPr txBox="1"/>
          <p:nvPr/>
        </p:nvSpPr>
        <p:spPr>
          <a:xfrm>
            <a:off x="3943475" y="2279925"/>
            <a:ext cx="1273200" cy="176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Текстиль для дома и быта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Полотенца и другие товары бытового текстиля также связаны с лёгкой промышленностью. Чем лучше материал и отделка, тем дольше вещь служит и сохраняет свои свойства при использовании.
</a:t>
            </a:r>
            <a:endParaRPr lang="en-US" sz="1100" dirty="0"/>
          </a:p>
        </p:txBody>
      </p:sp>
      <p:sp>
        <p:nvSpPr>
          <p:cNvPr id="18" name="Text 5"/>
          <p:cNvSpPr txBox="1"/>
          <p:nvPr/>
        </p:nvSpPr>
        <p:spPr>
          <a:xfrm>
            <a:off x="5607725" y="2279925"/>
            <a:ext cx="1273200" cy="176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Обувь для учебы и прогулок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Обувь, как и одежда, проходит цепочку подготовки материалов и сборки деталей. Качество обуви отражается на удобстве, износостойкости и долговечности в повседневной носке.
</a:t>
            </a:r>
            <a:endParaRPr lang="en-US" sz="1100" dirty="0"/>
          </a:p>
        </p:txBody>
      </p:sp>
      <p:sp>
        <p:nvSpPr>
          <p:cNvPr id="19" name="Text 6"/>
          <p:cNvSpPr txBox="1"/>
          <p:nvPr/>
        </p:nvSpPr>
        <p:spPr>
          <a:xfrm>
            <a:off x="7271975" y="2279925"/>
            <a:ext cx="1273200" cy="176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предприятий и занятость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пищевой и лёгкой промышленности поддерживает магазины, транспорт и сельское хозяйство, а также создаёт рабочие места. Поэтому товары в регионе обычно становятся доступнее и разнообразнее.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9" y="-100"/>
            <a:ext cx="49074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10000" y="333375"/>
            <a:ext cx="42555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63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изменения: автоматизация и новые материалы
</a:t>
            </a:r>
            <a:endParaRPr lang="en-US" sz="2763" dirty="0"/>
          </a:p>
        </p:txBody>
      </p:sp>
      <p:sp>
        <p:nvSpPr>
          <p:cNvPr id="7" name="Text 1"/>
          <p:cNvSpPr txBox="1"/>
          <p:nvPr/>
        </p:nvSpPr>
        <p:spPr>
          <a:xfrm>
            <a:off x="5091375" y="2089700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2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предприятиях растёт роль автоматических линий, датчиков контроля качества, цифрового учёта и роботизированных операций. Это помогает выпускать больше продукции и точнее соблюдать технологические параметры.
</a:t>
            </a:r>
            <a:endParaRPr lang="en-US" sz="1172" dirty="0"/>
          </a:p>
        </p:txBody>
      </p:sp>
      <p:sp>
        <p:nvSpPr>
          <p:cNvPr id="8" name="Text 2"/>
          <p:cNvSpPr txBox="1"/>
          <p:nvPr/>
        </p:nvSpPr>
        <p:spPr>
          <a:xfrm>
            <a:off x="5091375" y="3457699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6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пищевой промышленности развиваются удобная упаковка и продукты с более длительным сроком хранения, включая замороженные полуфабрикаты. В лёгкой промышленности шире применяются синтетические и смешанные волокна, мембранные ткани и материалы с водоотталкивающими свойствами.
</a:t>
            </a:r>
            <a:endParaRPr lang="en-US" sz="976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3700" y="2505075"/>
            <a:ext cx="8203800" cy="204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отрасли, которые обеспечивают жизнь людей
</a:t>
            </a:r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Пищевая промышленность снабжает людей продуктами питания, а лёгкая — одеждой, обувью и предметами быта. Их география зависит от сырья, труда, технологий, транспорта и спроса. Развитие повышает качество жизни и безопасность товаров.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2026-05-11T22:42:50Z</dcterms:created>
  <dcterms:modified xsi:type="dcterms:W3CDTF">2026-05-11T22:42:50Z</dcterms:modified>
</cp:coreProperties>
</file>