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jpe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jpe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image" Target="../media/image-5-7.png"/><Relationship Id="rId8" Type="http://schemas.openxmlformats.org/officeDocument/2006/relationships/slideLayout" Target="../slideLayouts/slideLayout1.xml"/><Relationship Id="rId9"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jpeg"/><Relationship Id="rId3" Type="http://schemas.openxmlformats.org/officeDocument/2006/relationships/image" Target="../media/image-7-3.png"/><Relationship Id="rId4" Type="http://schemas.openxmlformats.org/officeDocument/2006/relationships/image" Target="../media/image-7-4.jpeg"/><Relationship Id="rId5" Type="http://schemas.openxmlformats.org/officeDocument/2006/relationships/image" Target="../media/image-7-5.png"/><Relationship Id="rId6" Type="http://schemas.openxmlformats.org/officeDocument/2006/relationships/image" Target="../media/image-7-6.jpeg"/><Relationship Id="rId7" Type="http://schemas.openxmlformats.org/officeDocument/2006/relationships/image" Target="../media/image-7-7.png"/><Relationship Id="rId8" Type="http://schemas.openxmlformats.org/officeDocument/2006/relationships/slideLayout" Target="../slideLayouts/slideLayout1.xml"/><Relationship Id="rId9"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slideLayout" Target="../slideLayouts/slideLayout1.xml"/><Relationship Id="rId9"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image" Target="../media/image-11-8.png"/><Relationship Id="rId9" Type="http://schemas.openxmlformats.org/officeDocument/2006/relationships/image" Target="../media/image-11-9.png"/><Relationship Id="rId10" Type="http://schemas.openxmlformats.org/officeDocument/2006/relationships/slideLayout" Target="../slideLayouts/slideLayout1.xml"/><Relationship Id="rId11"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jpe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jpeg"/><Relationship Id="rId7" Type="http://schemas.openxmlformats.org/officeDocument/2006/relationships/image" Target="../media/image-12-7.png"/><Relationship Id="rId8" Type="http://schemas.openxmlformats.org/officeDocument/2006/relationships/image" Target="../media/image-12-8.png"/><Relationship Id="rId9" Type="http://schemas.openxmlformats.org/officeDocument/2006/relationships/slideLayout" Target="../slideLayouts/slideLayout1.xml"/><Relationship Id="rId10"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jpe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slideLayout" Target="../slideLayouts/slideLayout1.xml"/><Relationship Id="rId8"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jpeg"/><Relationship Id="rId3" Type="http://schemas.openxmlformats.org/officeDocument/2006/relationships/image" Target="../media/image-18-3.png"/><Relationship Id="rId4" Type="http://schemas.openxmlformats.org/officeDocument/2006/relationships/image" Target="../media/image-18-4.jpe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113006" y="-86600"/>
            <a:ext cx="4683737" cy="52821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29650" y="1650650"/>
            <a:ext cx="5344200" cy="1902900"/>
          </a:xfrm>
          <a:prstGeom prst="rect">
            <a:avLst/>
          </a:prstGeom>
          <a:noFill/>
          <a:ln/>
        </p:spPr>
        <p:txBody>
          <a:bodyPr wrap="square" lIns="0" tIns="0" rIns="0" bIns="0" rtlCol="0" anchor="t"/>
          <a:lstStyle/>
          <a:p>
            <a:pPr algn="l" indent="0" marL="0">
              <a:lnSpc>
                <a:spcPct val="90000"/>
              </a:lnSpc>
              <a:buNone/>
            </a:pPr>
            <a:r>
              <a:rPr lang="en-US" sz="4500" b="1" dirty="0">
                <a:solidFill>
                  <a:srgbClr val="F3F3F3"/>
                </a:solidFill>
                <a:latin typeface="Arial" pitchFamily="34" charset="0"/>
                <a:ea typeface="Arial" pitchFamily="34" charset="-122"/>
                <a:cs typeface="Arial" pitchFamily="34" charset="-120"/>
              </a:rPr>
              <a:t>Popular Sports in Britain and Russia
</a:t>
            </a:r>
            <a:pPr algn="l" indent="0" marL="0">
              <a:lnSpc>
                <a:spcPct val="90000"/>
              </a:lnSpc>
              <a:buNone/>
            </a:pPr>
            <a:r>
              <a:rPr lang="en-US" sz="2100" b="1" dirty="0">
                <a:solidFill>
                  <a:srgbClr val="F3F3F3"/>
                </a:solidFill>
                <a:latin typeface="Arial" pitchFamily="34" charset="0"/>
                <a:ea typeface="Arial" pitchFamily="34" charset="-122"/>
                <a:cs typeface="Arial" pitchFamily="34" charset="-120"/>
              </a:rPr>
              <a:t>
</a:t>
            </a:r>
            <a:pPr algn="l" indent="0" marL="0">
              <a:lnSpc>
                <a:spcPct val="90000"/>
              </a:lnSpc>
              <a:buNone/>
            </a:pPr>
            <a:r>
              <a:rPr lang="en-US" sz="1700" b="1" dirty="0">
                <a:solidFill>
                  <a:srgbClr val="F3F3F3"/>
                </a:solidFill>
                <a:latin typeface="Arial" pitchFamily="34" charset="0"/>
                <a:ea typeface="Arial" pitchFamily="34" charset="-122"/>
                <a:cs typeface="Arial" pitchFamily="34" charset="-120"/>
              </a:rPr>
              <a:t>Football, hockey and tennis shape sports life in both countries.
</a:t>
            </a:r>
            <a:endParaRPr lang="en-US" sz="4500" dirty="0"/>
          </a:p>
        </p:txBody>
      </p:sp>
      <p:sp>
        <p:nvSpPr>
          <p:cNvPr id="7" name="Text 1"/>
          <p:cNvSpPr txBox="1"/>
          <p:nvPr/>
        </p:nvSpPr>
        <p:spPr>
          <a:xfrm>
            <a:off x="1108325" y="4290225"/>
            <a:ext cx="4400100" cy="463200"/>
          </a:xfrm>
          <a:prstGeom prst="rect">
            <a:avLst/>
          </a:prstGeom>
          <a:noFill/>
          <a:ln/>
        </p:spPr>
        <p:txBody>
          <a:bodyPr wrap="square" lIns="0" tIns="0" rIns="0" bIns="0" rtlCol="0" anchor="ctr"/>
          <a:lstStyle/>
          <a:p>
            <a:pPr algn="l" indent="0" marL="0">
              <a:lnSpc>
                <a:spcPct val="90000"/>
              </a:lnSpc>
              <a:buNone/>
            </a:pPr>
            <a:r>
              <a:rPr lang="en-US" sz="1300" dirty="0">
                <a:solidFill>
                  <a:srgbClr val="F3F3F3"/>
                </a:solidFill>
                <a:latin typeface="Arial" pitchFamily="34" charset="0"/>
                <a:ea typeface="Arial" pitchFamily="34" charset="-122"/>
                <a:cs typeface="Arial" pitchFamily="34" charset="-120"/>
              </a:rPr>
              <a:t>
</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84701" y="627950"/>
            <a:ext cx="3479599" cy="39990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2</a:t>
            </a:r>
            <a:endParaRPr lang="en-US" sz="900" dirty="0"/>
          </a:p>
        </p:txBody>
      </p:sp>
      <p:sp>
        <p:nvSpPr>
          <p:cNvPr id="5" name="Text 1"/>
          <p:cNvSpPr txBox="1"/>
          <p:nvPr/>
        </p:nvSpPr>
        <p:spPr>
          <a:xfrm>
            <a:off x="4649725" y="1391425"/>
            <a:ext cx="4050900" cy="2736900"/>
          </a:xfrm>
          <a:prstGeom prst="rect">
            <a:avLst/>
          </a:prstGeom>
          <a:noFill/>
          <a:ln/>
        </p:spPr>
        <p:txBody>
          <a:bodyPr wrap="square" lIns="0" tIns="0" rIns="0" bIns="0" rtlCol="0" anchor="t"/>
          <a:lstStyle/>
          <a:p>
            <a:pPr algn="l" indent="0" marL="0">
              <a:lnSpc>
                <a:spcPct val="100000"/>
              </a:lnSpc>
              <a:buNone/>
            </a:pPr>
            <a:r>
              <a:rPr lang="en-US" sz="2600" b="1" dirty="0">
                <a:solidFill>
                  <a:srgbClr val="F3F3F3"/>
                </a:solidFill>
                <a:latin typeface="Arial" pitchFamily="34" charset="0"/>
                <a:ea typeface="Arial" pitchFamily="34" charset="-122"/>
                <a:cs typeface="Arial" pitchFamily="34" charset="-120"/>
              </a:rPr>
              <a:t>Why Sports Matter in Britain and Russia
</a:t>
            </a:r>
            <a:pPr algn="l" indent="0" marL="0">
              <a:lnSpc>
                <a:spcPct val="80000"/>
              </a:lnSpc>
              <a:buNone/>
            </a:pPr>
            <a:r>
              <a:rPr lang="en-US" sz="1200" dirty="0">
                <a:solidFill>
                  <a:srgbClr val="F3F3F3"/>
                </a:solidFill>
                <a:latin typeface="Arial" pitchFamily="34" charset="0"/>
                <a:ea typeface="Arial" pitchFamily="34" charset="-122"/>
                <a:cs typeface="Arial" pitchFamily="34" charset="-120"/>
              </a:rPr>
              <a:t>Sport brings children and adults together, builds teamwork and discipline, and supports a healthy lifestyle. In Britain and Russia, sports are learned through schools, clubs and competitions, so they become part of everyday life.
</a:t>
            </a:r>
            <a:endParaRPr lang="en-US" sz="2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5893192" y="1015300"/>
            <a:ext cx="2558016" cy="3993000"/>
          </a:xfrm>
          <a:prstGeom prst="rect">
            <a:avLst/>
          </a:prstGeom>
        </p:spPr>
      </p:pic>
      <p:sp>
        <p:nvSpPr>
          <p:cNvPr id="9" name="Text 0"/>
          <p:cNvSpPr txBox="1"/>
          <p:nvPr/>
        </p:nvSpPr>
        <p:spPr>
          <a:xfrm>
            <a:off x="1629025" y="185200"/>
            <a:ext cx="5749800" cy="686100"/>
          </a:xfrm>
          <a:prstGeom prst="rect">
            <a:avLst/>
          </a:prstGeom>
          <a:noFill/>
          <a:ln/>
        </p:spPr>
        <p:txBody>
          <a:bodyPr wrap="square" lIns="0" tIns="0" rIns="0" bIns="0" rtlCol="0" anchor="ctr"/>
          <a:lstStyle/>
          <a:p>
            <a:pPr algn="ctr" indent="0" marL="0">
              <a:lnSpc>
                <a:spcPct val="100000"/>
              </a:lnSpc>
              <a:buNone/>
            </a:pPr>
            <a:r>
              <a:rPr lang="en-US" sz="2600" b="1" dirty="0">
                <a:solidFill>
                  <a:srgbClr val="212121"/>
                </a:solidFill>
                <a:latin typeface="Arial" pitchFamily="34" charset="0"/>
                <a:ea typeface="Arial" pitchFamily="34" charset="-122"/>
                <a:cs typeface="Arial" pitchFamily="34" charset="-120"/>
              </a:rPr>
              <a:t>Football: the most popular sport in Britain
</a:t>
            </a:r>
            <a:endParaRPr lang="en-US" sz="2600" dirty="0"/>
          </a:p>
        </p:txBody>
      </p:sp>
      <p:sp>
        <p:nvSpPr>
          <p:cNvPr id="10"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000000"/>
                </a:solidFill>
                <a:latin typeface="Arial" pitchFamily="34" charset="0"/>
                <a:ea typeface="Arial" pitchFamily="34" charset="-122"/>
                <a:cs typeface="Arial" pitchFamily="34" charset="-120"/>
              </a:rPr>
              <a:t>3</a:t>
            </a:r>
            <a:endParaRPr lang="en-US" sz="900" dirty="0"/>
          </a:p>
        </p:txBody>
      </p:sp>
      <p:sp>
        <p:nvSpPr>
          <p:cNvPr id="11" name="Text 2"/>
          <p:cNvSpPr txBox="1"/>
          <p:nvPr/>
        </p:nvSpPr>
        <p:spPr>
          <a:xfrm>
            <a:off x="458400" y="1936650"/>
            <a:ext cx="2234100" cy="984900"/>
          </a:xfrm>
          <a:prstGeom prst="rect">
            <a:avLst/>
          </a:prstGeom>
          <a:noFill/>
          <a:ln/>
        </p:spPr>
        <p:txBody>
          <a:bodyPr wrap="square" lIns="0" tIns="0" rIns="0" bIns="0" rtlCol="0" anchor="t"/>
          <a:lstStyle/>
          <a:p>
            <a:pPr algn="l" indent="0" marL="0">
              <a:lnSpc>
                <a:spcPct val="100000"/>
              </a:lnSpc>
              <a:buNone/>
            </a:pPr>
            <a:r>
              <a:rPr lang="en-US" sz="1262" b="1" dirty="0">
                <a:solidFill>
                  <a:srgbClr val="212121"/>
                </a:solidFill>
                <a:latin typeface="Arial" pitchFamily="34" charset="0"/>
                <a:ea typeface="Arial" pitchFamily="34" charset="-122"/>
                <a:cs typeface="Arial" pitchFamily="34" charset="-120"/>
              </a:rPr>
              <a:t>A national favourite
</a:t>
            </a:r>
            <a:pPr algn="l" indent="0" marL="0">
              <a:lnSpc>
                <a:spcPct val="100000"/>
              </a:lnSpc>
              <a:buNone/>
            </a:pPr>
            <a:r>
              <a:rPr lang="en-US" sz="582"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068" dirty="0">
                <a:solidFill>
                  <a:srgbClr val="212121"/>
                </a:solidFill>
                <a:latin typeface="Arial" pitchFamily="34" charset="0"/>
                <a:ea typeface="Arial" pitchFamily="34" charset="-122"/>
                <a:cs typeface="Arial" pitchFamily="34" charset="-120"/>
              </a:rPr>
              <a:t>Football is the most watched and played sport in Britain. Children follow matches, talk about famous clubs, and often play football during PE lessons and break time at school.
</a:t>
            </a:r>
            <a:endParaRPr lang="en-US" sz="1262" dirty="0"/>
          </a:p>
        </p:txBody>
      </p:sp>
      <p:sp>
        <p:nvSpPr>
          <p:cNvPr id="12" name="Text 3"/>
          <p:cNvSpPr txBox="1"/>
          <p:nvPr/>
        </p:nvSpPr>
        <p:spPr>
          <a:xfrm>
            <a:off x="3174662" y="1936650"/>
            <a:ext cx="2234100" cy="984900"/>
          </a:xfrm>
          <a:prstGeom prst="rect">
            <a:avLst/>
          </a:prstGeom>
          <a:noFill/>
          <a:ln/>
        </p:spPr>
        <p:txBody>
          <a:bodyPr wrap="square" lIns="0" tIns="0" rIns="0" bIns="0" rtlCol="0" anchor="t"/>
          <a:lstStyle/>
          <a:p>
            <a:pPr algn="l" indent="0" marL="0">
              <a:lnSpc>
                <a:spcPct val="100000"/>
              </a:lnSpc>
              <a:buNone/>
            </a:pPr>
            <a:r>
              <a:rPr lang="en-US" sz="1186" b="1" dirty="0">
                <a:solidFill>
                  <a:srgbClr val="212121"/>
                </a:solidFill>
                <a:latin typeface="Arial" pitchFamily="34" charset="0"/>
                <a:ea typeface="Arial" pitchFamily="34" charset="-122"/>
                <a:cs typeface="Arial" pitchFamily="34" charset="-120"/>
              </a:rPr>
              <a:t>Premier League fame
</a:t>
            </a:r>
            <a:pPr algn="l" indent="0" marL="0">
              <a:lnSpc>
                <a:spcPct val="100000"/>
              </a:lnSpc>
              <a:buNone/>
            </a:pPr>
            <a:r>
              <a:rPr lang="en-US" sz="547"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003" dirty="0">
                <a:solidFill>
                  <a:srgbClr val="212121"/>
                </a:solidFill>
                <a:latin typeface="Arial" pitchFamily="34" charset="0"/>
                <a:ea typeface="Arial" pitchFamily="34" charset="-122"/>
                <a:cs typeface="Arial" pitchFamily="34" charset="-120"/>
              </a:rPr>
              <a:t>The English Premier League began in 1992 and quickly became one of the best-known football leagues in the world. Its matches attract huge audiences inside Britain and far beyond.
</a:t>
            </a:r>
            <a:endParaRPr lang="en-US" sz="1186" dirty="0"/>
          </a:p>
        </p:txBody>
      </p:sp>
      <p:sp>
        <p:nvSpPr>
          <p:cNvPr id="13" name="Text 4"/>
          <p:cNvSpPr txBox="1"/>
          <p:nvPr/>
        </p:nvSpPr>
        <p:spPr>
          <a:xfrm>
            <a:off x="458475" y="3925325"/>
            <a:ext cx="2234100" cy="10830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Famous clubs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Manchester United, Liverpool and Arsenal are among the best-known clubs. Their long histories, loyal fans and strong rivalries make football especially exciting for young supporters.
</a:t>
            </a:r>
            <a:endParaRPr lang="en-US" sz="1300" dirty="0"/>
          </a:p>
        </p:txBody>
      </p:sp>
      <p:sp>
        <p:nvSpPr>
          <p:cNvPr id="14" name="Text 5"/>
          <p:cNvSpPr txBox="1"/>
          <p:nvPr/>
        </p:nvSpPr>
        <p:spPr>
          <a:xfrm>
            <a:off x="3174637" y="3925325"/>
            <a:ext cx="2234100" cy="10830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Everyday sport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Many British children do not only watch football on TV, but also train in local clubs. This makes football both a popular sport and an important part of community life.
</a:t>
            </a: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490700" y="1230052"/>
            <a:ext cx="4007700" cy="2830647"/>
          </a:xfrm>
          <a:prstGeom prst="rect">
            <a:avLst/>
          </a:prstGeom>
        </p:spPr>
      </p:pic>
      <p:sp>
        <p:nvSpPr>
          <p:cNvPr id="5" name="Text 0"/>
          <p:cNvSpPr txBox="1"/>
          <p:nvPr/>
        </p:nvSpPr>
        <p:spPr>
          <a:xfrm>
            <a:off x="645600" y="197125"/>
            <a:ext cx="7852800" cy="737400"/>
          </a:xfrm>
          <a:prstGeom prst="rect">
            <a:avLst/>
          </a:prstGeom>
          <a:noFill/>
          <a:ln/>
        </p:spPr>
        <p:txBody>
          <a:bodyPr wrap="square" lIns="0" tIns="0" rIns="0" bIns="0" rtlCol="0" anchor="ctr"/>
          <a:lstStyle/>
          <a:p>
            <a:pPr algn="ctr" indent="0" marL="0">
              <a:lnSpc>
                <a:spcPct val="100000"/>
              </a:lnSpc>
              <a:buNone/>
            </a:pPr>
            <a:r>
              <a:rPr lang="en-US" sz="2600" b="1" dirty="0">
                <a:solidFill>
                  <a:srgbClr val="F3F3F3"/>
                </a:solidFill>
                <a:latin typeface="Arial" pitchFamily="34" charset="0"/>
                <a:ea typeface="Arial" pitchFamily="34" charset="-122"/>
                <a:cs typeface="Arial" pitchFamily="34" charset="-120"/>
              </a:rPr>
              <a:t>The most popular sports in Britain and Russia
</a:t>
            </a:r>
            <a:endParaRPr lang="en-US" sz="2600" dirty="0"/>
          </a:p>
        </p:txBody>
      </p:sp>
      <p:sp>
        <p:nvSpPr>
          <p:cNvPr id="6" name="Text 1"/>
          <p:cNvSpPr txBox="1"/>
          <p:nvPr/>
        </p:nvSpPr>
        <p:spPr>
          <a:xfrm>
            <a:off x="921300" y="1596275"/>
            <a:ext cx="2758800" cy="918300"/>
          </a:xfrm>
          <a:prstGeom prst="rect">
            <a:avLst/>
          </a:prstGeom>
          <a:noFill/>
          <a:ln/>
        </p:spPr>
        <p:txBody>
          <a:bodyPr wrap="square" lIns="0" tIns="0" rIns="0" bIns="0" rtlCol="0" anchor="t"/>
          <a:lstStyle/>
          <a:p>
            <a:pPr algn="l" indent="0" marL="0">
              <a:lnSpc>
                <a:spcPct val="80000"/>
              </a:lnSpc>
              <a:buNone/>
            </a:pPr>
            <a:r>
              <a:rPr lang="en-US" sz="1200" dirty="0">
                <a:solidFill>
                  <a:srgbClr val="212121"/>
                </a:solidFill>
                <a:latin typeface="Arial" pitchFamily="34" charset="0"/>
                <a:ea typeface="Arial" pitchFamily="34" charset="-122"/>
                <a:cs typeface="Arial" pitchFamily="34" charset="-120"/>
              </a:rPr>
              <a:t>The chart shows sports that are shared by both countries and sports that are especially strongly connected with one of them.
</a:t>
            </a:r>
            <a:endParaRPr lang="en-US" sz="1200" dirty="0"/>
          </a:p>
        </p:txBody>
      </p:sp>
      <p:sp>
        <p:nvSpPr>
          <p:cNvPr id="7" name="Text 2"/>
          <p:cNvSpPr txBox="1"/>
          <p:nvPr/>
        </p:nvSpPr>
        <p:spPr>
          <a:xfrm>
            <a:off x="921300" y="2848700"/>
            <a:ext cx="2758800" cy="996300"/>
          </a:xfrm>
          <a:prstGeom prst="rect">
            <a:avLst/>
          </a:prstGeom>
          <a:noFill/>
          <a:ln/>
        </p:spPr>
        <p:txBody>
          <a:bodyPr wrap="square" lIns="0" tIns="0" rIns="0" bIns="0" rtlCol="0" anchor="t"/>
          <a:lstStyle/>
          <a:p>
            <a:pPr algn="l" indent="0" marL="0">
              <a:lnSpc>
                <a:spcPct val="80000"/>
              </a:lnSpc>
              <a:buNone/>
            </a:pPr>
            <a:r>
              <a:rPr lang="en-US" sz="1200" dirty="0">
                <a:solidFill>
                  <a:srgbClr val="212121"/>
                </a:solidFill>
                <a:latin typeface="Arial" pitchFamily="34" charset="0"/>
                <a:ea typeface="Arial" pitchFamily="34" charset="-122"/>
                <a:cs typeface="Arial" pitchFamily="34" charset="-120"/>
              </a:rPr>
              <a:t>Football is important in both countries, but Britain is more closely linked with rugby and cricket, while Russia stands out in hockey and figure skating.
</a:t>
            </a:r>
            <a:endParaRPr lang="en-US" sz="1200" dirty="0"/>
          </a:p>
        </p:txBody>
      </p:sp>
      <p:sp>
        <p:nvSpPr>
          <p:cNvPr id="8" name="Text 3"/>
          <p:cNvSpPr txBox="1"/>
          <p:nvPr/>
        </p:nvSpPr>
        <p:spPr>
          <a:xfrm>
            <a:off x="4490700" y="4142575"/>
            <a:ext cx="4381800" cy="302400"/>
          </a:xfrm>
          <a:prstGeom prst="rect">
            <a:avLst/>
          </a:prstGeom>
          <a:noFill/>
          <a:ln/>
        </p:spPr>
        <p:txBody>
          <a:bodyPr wrap="square" lIns="0" tIns="0" rIns="0" bIns="0" rtlCol="0" anchor="t"/>
          <a:lstStyle/>
          <a:p>
            <a:pPr algn="l" indent="0" marL="0">
              <a:lnSpc>
                <a:spcPct val="115000"/>
              </a:lnSpc>
              <a:buNone/>
            </a:pPr>
            <a:r>
              <a:rPr lang="en-US" sz="1034" dirty="0">
                <a:solidFill>
                  <a:srgbClr val="E0D3A2"/>
                </a:solidFill>
                <a:latin typeface="Arial" pitchFamily="34" charset="0"/>
                <a:ea typeface="Arial" pitchFamily="34" charset="-122"/>
                <a:cs typeface="Arial" pitchFamily="34" charset="-120"/>
              </a:rPr>
              <a:t>Содержимое раздела; условная сравнительная шкала по описанию темы
</a:t>
            </a:r>
            <a:endParaRPr lang="en-US" sz="1034" dirty="0"/>
          </a:p>
        </p:txBody>
      </p:sp>
      <p:sp>
        <p:nvSpPr>
          <p:cNvPr id="9" name="Text 4"/>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190675" y="2963527"/>
            <a:ext cx="3686100" cy="1281496"/>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5</a:t>
            </a:r>
            <a:endParaRPr lang="en-US" sz="900" dirty="0"/>
          </a:p>
        </p:txBody>
      </p:sp>
      <p:sp>
        <p:nvSpPr>
          <p:cNvPr id="10" name="Text 1"/>
          <p:cNvSpPr txBox="1"/>
          <p:nvPr/>
        </p:nvSpPr>
        <p:spPr>
          <a:xfrm>
            <a:off x="792300" y="627725"/>
            <a:ext cx="3686100" cy="498000"/>
          </a:xfrm>
          <a:prstGeom prst="rect">
            <a:avLst/>
          </a:prstGeom>
          <a:noFill/>
          <a:ln/>
        </p:spPr>
        <p:txBody>
          <a:bodyPr wrap="square" lIns="0" tIns="0" rIns="0" bIns="0" rtlCol="0" anchor="ctr"/>
          <a:lstStyle/>
          <a:p>
            <a:pPr algn="l" indent="0" marL="0">
              <a:lnSpc>
                <a:spcPct val="100000"/>
              </a:lnSpc>
              <a:buNone/>
            </a:pPr>
            <a:r>
              <a:rPr lang="en-US" sz="1900" b="1" dirty="0">
                <a:solidFill>
                  <a:srgbClr val="F3F3F3"/>
                </a:solidFill>
                <a:latin typeface="Arial" pitchFamily="34" charset="0"/>
                <a:ea typeface="Arial" pitchFamily="34" charset="-122"/>
                <a:cs typeface="Arial" pitchFamily="34" charset="-120"/>
              </a:rPr>
              <a:t>Rugby, cricket and tennis in Britain
</a:t>
            </a:r>
            <a:endParaRPr lang="en-US" sz="1900" dirty="0"/>
          </a:p>
        </p:txBody>
      </p:sp>
      <p:sp>
        <p:nvSpPr>
          <p:cNvPr id="11" name="Text 2"/>
          <p:cNvSpPr txBox="1"/>
          <p:nvPr/>
        </p:nvSpPr>
        <p:spPr>
          <a:xfrm>
            <a:off x="867000" y="1580275"/>
            <a:ext cx="3353100" cy="9915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Rugby traditions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Rugby is especially popular in England and Wales, where it is followed with real pride. School lessons and sports clubs often introduce children to the game through local matches and team training.
</a:t>
            </a:r>
            <a:endParaRPr lang="en-US" sz="1300" dirty="0"/>
          </a:p>
        </p:txBody>
      </p:sp>
      <p:sp>
        <p:nvSpPr>
          <p:cNvPr id="12" name="Text 3"/>
          <p:cNvSpPr txBox="1"/>
          <p:nvPr/>
        </p:nvSpPr>
        <p:spPr>
          <a:xfrm>
            <a:off x="5361725" y="1562575"/>
            <a:ext cx="3353100" cy="9915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Wimbledon prestige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Wimbledon has been held since 1877 and is the oldest tennis tournament in the world. Its famous grass courts and respected traditions make it one of Britain’s best-known sporting events.
</a:t>
            </a:r>
            <a:endParaRPr lang="en-US" sz="1300" dirty="0"/>
          </a:p>
        </p:txBody>
      </p:sp>
      <p:sp>
        <p:nvSpPr>
          <p:cNvPr id="13" name="Text 4"/>
          <p:cNvSpPr txBox="1"/>
          <p:nvPr/>
        </p:nvSpPr>
        <p:spPr>
          <a:xfrm>
            <a:off x="867000" y="3131775"/>
            <a:ext cx="3353100" cy="9915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Cricket heritage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Cricket is one of the oldest and most traditional British sports. It has a long history, calm rhythm and strong links with summer competitions, especially in England.
</a:t>
            </a:r>
            <a:endParaRPr lang="en-US" sz="13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417026" y="1736425"/>
            <a:ext cx="3834998" cy="2272800"/>
          </a:xfrm>
          <a:prstGeom prst="rect">
            <a:avLst/>
          </a:prstGeom>
        </p:spPr>
      </p:pic>
      <p:sp>
        <p:nvSpPr>
          <p:cNvPr id="5" name="Text 0"/>
          <p:cNvSpPr txBox="1"/>
          <p:nvPr/>
        </p:nvSpPr>
        <p:spPr>
          <a:xfrm>
            <a:off x="645600" y="197125"/>
            <a:ext cx="7852800" cy="737400"/>
          </a:xfrm>
          <a:prstGeom prst="rect">
            <a:avLst/>
          </a:prstGeom>
          <a:noFill/>
          <a:ln/>
        </p:spPr>
        <p:txBody>
          <a:bodyPr wrap="square" lIns="0" tIns="0" rIns="0" bIns="0" rtlCol="0" anchor="ctr"/>
          <a:lstStyle/>
          <a:p>
            <a:pPr algn="l" indent="0" marL="0">
              <a:lnSpc>
                <a:spcPct val="100000"/>
              </a:lnSpc>
              <a:buNone/>
            </a:pPr>
            <a:r>
              <a:rPr lang="en-US" sz="2600" b="1" dirty="0">
                <a:solidFill>
                  <a:srgbClr val="F3F3F3"/>
                </a:solidFill>
                <a:latin typeface="Arial" pitchFamily="34" charset="0"/>
                <a:ea typeface="Arial" pitchFamily="34" charset="-122"/>
                <a:cs typeface="Arial" pitchFamily="34" charset="-120"/>
              </a:rPr>
              <a:t>British Sports Traditions
</a:t>
            </a:r>
            <a:endParaRPr lang="en-US" sz="2600" dirty="0"/>
          </a:p>
        </p:txBody>
      </p:sp>
      <p:sp>
        <p:nvSpPr>
          <p:cNvPr id="6" name="Text 1"/>
          <p:cNvSpPr txBox="1"/>
          <p:nvPr/>
        </p:nvSpPr>
        <p:spPr>
          <a:xfrm>
            <a:off x="645600" y="1736425"/>
            <a:ext cx="3077700" cy="1067100"/>
          </a:xfrm>
          <a:prstGeom prst="rect">
            <a:avLst/>
          </a:prstGeom>
          <a:noFill/>
          <a:ln/>
        </p:spPr>
        <p:txBody>
          <a:bodyPr wrap="square" lIns="0" tIns="0" rIns="0" bIns="0" rtlCol="0" anchor="t"/>
          <a:lstStyle/>
          <a:p>
            <a:pPr algn="l" indent="0" marL="0">
              <a:lnSpc>
                <a:spcPct val="80000"/>
              </a:lnSpc>
              <a:buNone/>
            </a:pPr>
            <a:r>
              <a:rPr lang="en-US" sz="1200" dirty="0">
                <a:solidFill>
                  <a:srgbClr val="F3F3F3"/>
                </a:solidFill>
                <a:latin typeface="Arial" pitchFamily="34" charset="0"/>
                <a:ea typeface="Arial" pitchFamily="34" charset="-122"/>
                <a:cs typeface="Arial" pitchFamily="34" charset="-120"/>
              </a:rPr>
              <a:t>These examples show how classic sports in Britain are connected with famous events and long-standing traditions.
</a:t>
            </a:r>
            <a:endParaRPr lang="en-US" sz="1200" dirty="0"/>
          </a:p>
        </p:txBody>
      </p:sp>
      <p:sp>
        <p:nvSpPr>
          <p:cNvPr id="7" name="Text 2"/>
          <p:cNvSpPr txBox="1"/>
          <p:nvPr/>
        </p:nvSpPr>
        <p:spPr>
          <a:xfrm>
            <a:off x="645600" y="2942225"/>
            <a:ext cx="3077700" cy="1067100"/>
          </a:xfrm>
          <a:prstGeom prst="rect">
            <a:avLst/>
          </a:prstGeom>
          <a:noFill/>
          <a:ln/>
        </p:spPr>
        <p:txBody>
          <a:bodyPr wrap="square" lIns="0" tIns="0" rIns="0" bIns="0" rtlCol="0" anchor="t"/>
          <a:lstStyle/>
          <a:p>
            <a:pPr algn="l" indent="0" marL="0">
              <a:lnSpc>
                <a:spcPct val="80000"/>
              </a:lnSpc>
              <a:buNone/>
            </a:pPr>
            <a:r>
              <a:rPr lang="en-US" sz="1200" dirty="0">
                <a:solidFill>
                  <a:srgbClr val="F3F3F3"/>
                </a:solidFill>
                <a:latin typeface="Arial" pitchFamily="34" charset="0"/>
                <a:ea typeface="Arial" pitchFamily="34" charset="-122"/>
                <a:cs typeface="Arial" pitchFamily="34" charset="-120"/>
              </a:rPr>
              <a:t>British sports combine long traditions with modern competitions, so children meet both history and active sport culture.
</a:t>
            </a:r>
            <a:endParaRPr lang="en-US" sz="1200" dirty="0"/>
          </a:p>
        </p:txBody>
      </p:sp>
      <p:sp>
        <p:nvSpPr>
          <p:cNvPr id="8" name="Text 3"/>
          <p:cNvSpPr txBox="1"/>
          <p:nvPr/>
        </p:nvSpPr>
        <p:spPr>
          <a:xfrm>
            <a:off x="645600" y="4598225"/>
            <a:ext cx="2758800" cy="302400"/>
          </a:xfrm>
          <a:prstGeom prst="rect">
            <a:avLst/>
          </a:prstGeom>
          <a:noFill/>
          <a:ln/>
        </p:spPr>
        <p:txBody>
          <a:bodyPr wrap="square" lIns="0" tIns="0" rIns="0" bIns="0" rtlCol="0" anchor="t"/>
          <a:lstStyle/>
          <a:p>
            <a:pPr algn="l" indent="0" marL="0">
              <a:lnSpc>
                <a:spcPct val="100000"/>
              </a:lnSpc>
              <a:buNone/>
            </a:pPr>
            <a:r>
              <a:rPr lang="en-US" sz="800" dirty="0">
                <a:solidFill>
                  <a:srgbClr val="F3F3F3"/>
                </a:solidFill>
                <a:latin typeface="Arial" pitchFamily="34" charset="0"/>
                <a:ea typeface="Arial" pitchFamily="34" charset="-122"/>
                <a:cs typeface="Arial" pitchFamily="34" charset="-120"/>
              </a:rPr>
              <a:t>Содержимое раздела; общеизвестные сведения о британском спорте
</a:t>
            </a:r>
            <a:endParaRPr lang="en-US" sz="800" dirty="0"/>
          </a:p>
        </p:txBody>
      </p:sp>
      <p:sp>
        <p:nvSpPr>
          <p:cNvPr id="9" name="Text 4"/>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72587" y="1026568"/>
            <a:ext cx="2458500" cy="167581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342787" y="1026568"/>
            <a:ext cx="2458500" cy="167581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112987" y="1026568"/>
            <a:ext cx="2458500" cy="1675813"/>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72525" y="238425"/>
            <a:ext cx="7998900" cy="686100"/>
          </a:xfrm>
          <a:prstGeom prst="rect">
            <a:avLst/>
          </a:prstGeom>
          <a:noFill/>
          <a:ln/>
        </p:spPr>
        <p:txBody>
          <a:bodyPr wrap="square" lIns="0" tIns="0" rIns="0" bIns="0" rtlCol="0" anchor="ctr"/>
          <a:lstStyle/>
          <a:p>
            <a:pPr algn="ctr" indent="0" marL="0">
              <a:lnSpc>
                <a:spcPct val="100000"/>
              </a:lnSpc>
              <a:buNone/>
            </a:pPr>
            <a:r>
              <a:rPr lang="en-US" sz="2600" b="1" dirty="0">
                <a:solidFill>
                  <a:srgbClr val="0A0A0A"/>
                </a:solidFill>
                <a:latin typeface="Arial" pitchFamily="34" charset="0"/>
                <a:ea typeface="Arial" pitchFamily="34" charset="-122"/>
                <a:cs typeface="Arial" pitchFamily="34" charset="-120"/>
              </a:rPr>
              <a:t>Football in Russia
</a:t>
            </a:r>
            <a:endParaRPr lang="en-US" sz="2600" dirty="0"/>
          </a:p>
        </p:txBody>
      </p:sp>
      <p:sp>
        <p:nvSpPr>
          <p:cNvPr id="10"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212121"/>
                </a:solidFill>
                <a:latin typeface="Arial" pitchFamily="34" charset="0"/>
                <a:ea typeface="Arial" pitchFamily="34" charset="-122"/>
                <a:cs typeface="Arial" pitchFamily="34" charset="-120"/>
              </a:rPr>
              <a:t>7</a:t>
            </a:r>
            <a:endParaRPr lang="en-US" sz="900" dirty="0"/>
          </a:p>
        </p:txBody>
      </p:sp>
      <p:sp>
        <p:nvSpPr>
          <p:cNvPr id="11" name="Text 2"/>
          <p:cNvSpPr txBox="1"/>
          <p:nvPr/>
        </p:nvSpPr>
        <p:spPr>
          <a:xfrm>
            <a:off x="742504" y="3541850"/>
            <a:ext cx="2117400" cy="798600"/>
          </a:xfrm>
          <a:prstGeom prst="rect">
            <a:avLst/>
          </a:prstGeom>
          <a:noFill/>
          <a:ln/>
        </p:spPr>
        <p:txBody>
          <a:bodyPr wrap="square" lIns="0" tIns="0" rIns="0" bIns="0" rtlCol="0" anchor="t"/>
          <a:lstStyle/>
          <a:p>
            <a:pPr algn="l" indent="0" marL="0">
              <a:lnSpc>
                <a:spcPct val="100000"/>
              </a:lnSpc>
              <a:buNone/>
            </a:pPr>
            <a:r>
              <a:rPr lang="en-US" sz="1000" dirty="0">
                <a:solidFill>
                  <a:srgbClr val="E0D3A2"/>
                </a:solidFill>
                <a:latin typeface="Arial" pitchFamily="34" charset="0"/>
                <a:ea typeface="Arial" pitchFamily="34" charset="-122"/>
                <a:cs typeface="Arial" pitchFamily="34" charset="-120"/>
              </a:rPr>
              <a:t>On a football day, city streets, buses and schoolyards can feel more exciting than usual. Fans wear team colours, talk about the line-up, and follow Russian Premier League matches with strong attention.
</a:t>
            </a:r>
            <a:endParaRPr lang="en-US" sz="1000" dirty="0"/>
          </a:p>
        </p:txBody>
      </p:sp>
      <p:sp>
        <p:nvSpPr>
          <p:cNvPr id="12" name="Text 3"/>
          <p:cNvSpPr txBox="1"/>
          <p:nvPr/>
        </p:nvSpPr>
        <p:spPr>
          <a:xfrm>
            <a:off x="742505" y="3002500"/>
            <a:ext cx="2117400" cy="402000"/>
          </a:xfrm>
          <a:prstGeom prst="rect">
            <a:avLst/>
          </a:prstGeom>
          <a:noFill/>
          <a:ln/>
        </p:spPr>
        <p:txBody>
          <a:bodyPr wrap="square" lIns="0" tIns="0" rIns="0" bIns="0" rtlCol="0" anchor="ctr"/>
          <a:lstStyle/>
          <a:p>
            <a:pPr algn="l" indent="0" marL="0">
              <a:lnSpc>
                <a:spcPct val="115000"/>
              </a:lnSpc>
              <a:buNone/>
            </a:pPr>
            <a:r>
              <a:rPr lang="en-US" sz="1400" b="1" dirty="0">
                <a:solidFill>
                  <a:srgbClr val="E0D3A2"/>
                </a:solidFill>
                <a:latin typeface="Arial" pitchFamily="34" charset="0"/>
                <a:ea typeface="Arial" pitchFamily="34" charset="-122"/>
                <a:cs typeface="Arial" pitchFamily="34" charset="-120"/>
              </a:rPr>
              <a:t>Match day in the city
</a:t>
            </a:r>
            <a:endParaRPr lang="en-US" sz="1400" dirty="0"/>
          </a:p>
        </p:txBody>
      </p:sp>
      <p:sp>
        <p:nvSpPr>
          <p:cNvPr id="13" name="Text 4"/>
          <p:cNvSpPr txBox="1"/>
          <p:nvPr/>
        </p:nvSpPr>
        <p:spPr>
          <a:xfrm>
            <a:off x="3512704" y="3541850"/>
            <a:ext cx="2117400" cy="798600"/>
          </a:xfrm>
          <a:prstGeom prst="rect">
            <a:avLst/>
          </a:prstGeom>
          <a:noFill/>
          <a:ln/>
        </p:spPr>
        <p:txBody>
          <a:bodyPr wrap="square" lIns="0" tIns="0" rIns="0" bIns="0" rtlCol="0" anchor="t"/>
          <a:lstStyle/>
          <a:p>
            <a:pPr algn="l" indent="0" marL="0">
              <a:lnSpc>
                <a:spcPct val="100000"/>
              </a:lnSpc>
              <a:buNone/>
            </a:pPr>
            <a:r>
              <a:rPr lang="en-US" sz="1000" dirty="0">
                <a:solidFill>
                  <a:srgbClr val="E0D3A2"/>
                </a:solidFill>
                <a:latin typeface="Arial" pitchFamily="34" charset="0"/>
                <a:ea typeface="Arial" pitchFamily="34" charset="-122"/>
                <a:cs typeface="Arial" pitchFamily="34" charset="-120"/>
              </a:rPr>
              <a:t>Many Russian children first meet football at school or in local sports clubs. They learn the rules, practise passing and teamwork, and often play friendly matches after lessons or at weekends.
</a:t>
            </a:r>
            <a:endParaRPr lang="en-US" sz="1000" dirty="0"/>
          </a:p>
        </p:txBody>
      </p:sp>
      <p:sp>
        <p:nvSpPr>
          <p:cNvPr id="14" name="Text 5"/>
          <p:cNvSpPr txBox="1"/>
          <p:nvPr/>
        </p:nvSpPr>
        <p:spPr>
          <a:xfrm>
            <a:off x="3512705" y="3002500"/>
            <a:ext cx="2117400" cy="402000"/>
          </a:xfrm>
          <a:prstGeom prst="rect">
            <a:avLst/>
          </a:prstGeom>
          <a:noFill/>
          <a:ln/>
        </p:spPr>
        <p:txBody>
          <a:bodyPr wrap="square" lIns="0" tIns="0" rIns="0" bIns="0" rtlCol="0" anchor="ctr"/>
          <a:lstStyle/>
          <a:p>
            <a:pPr algn="l" indent="0" marL="0">
              <a:lnSpc>
                <a:spcPct val="115000"/>
              </a:lnSpc>
              <a:buNone/>
            </a:pPr>
            <a:r>
              <a:rPr lang="en-US" sz="1400" b="1" dirty="0">
                <a:solidFill>
                  <a:srgbClr val="E0D3A2"/>
                </a:solidFill>
                <a:latin typeface="Arial" pitchFamily="34" charset="0"/>
                <a:ea typeface="Arial" pitchFamily="34" charset="-122"/>
                <a:cs typeface="Arial" pitchFamily="34" charset="-120"/>
              </a:rPr>
              <a:t>Children on the pitch
</a:t>
            </a:r>
            <a:endParaRPr lang="en-US" sz="1400" dirty="0"/>
          </a:p>
        </p:txBody>
      </p:sp>
      <p:sp>
        <p:nvSpPr>
          <p:cNvPr id="15" name="Text 6"/>
          <p:cNvSpPr txBox="1"/>
          <p:nvPr/>
        </p:nvSpPr>
        <p:spPr>
          <a:xfrm>
            <a:off x="6282904" y="3541850"/>
            <a:ext cx="2117400" cy="798600"/>
          </a:xfrm>
          <a:prstGeom prst="rect">
            <a:avLst/>
          </a:prstGeom>
          <a:noFill/>
          <a:ln/>
        </p:spPr>
        <p:txBody>
          <a:bodyPr wrap="square" lIns="0" tIns="0" rIns="0" bIns="0" rtlCol="0" anchor="t"/>
          <a:lstStyle/>
          <a:p>
            <a:pPr algn="l" indent="0" marL="0">
              <a:lnSpc>
                <a:spcPct val="100000"/>
              </a:lnSpc>
              <a:buNone/>
            </a:pPr>
            <a:r>
              <a:rPr lang="en-US" sz="1000" dirty="0">
                <a:solidFill>
                  <a:srgbClr val="E0D3A2"/>
                </a:solidFill>
                <a:latin typeface="Arial" pitchFamily="34" charset="0"/>
                <a:ea typeface="Arial" pitchFamily="34" charset="-122"/>
                <a:cs typeface="Arial" pitchFamily="34" charset="-120"/>
              </a:rPr>
              <a:t>The 2018 FIFA World Cup made football even more visible in Russia. It also brought new attention to stadiums and helped many people, including children, feel closer to the sport.
</a:t>
            </a:r>
            <a:endParaRPr lang="en-US" sz="1000" dirty="0"/>
          </a:p>
        </p:txBody>
      </p:sp>
      <p:sp>
        <p:nvSpPr>
          <p:cNvPr id="16" name="Text 7"/>
          <p:cNvSpPr txBox="1"/>
          <p:nvPr/>
        </p:nvSpPr>
        <p:spPr>
          <a:xfrm>
            <a:off x="6282905" y="3002500"/>
            <a:ext cx="2117400" cy="402000"/>
          </a:xfrm>
          <a:prstGeom prst="rect">
            <a:avLst/>
          </a:prstGeom>
          <a:noFill/>
          <a:ln/>
        </p:spPr>
        <p:txBody>
          <a:bodyPr wrap="square" lIns="0" tIns="0" rIns="0" bIns="0" rtlCol="0" anchor="ctr"/>
          <a:lstStyle/>
          <a:p>
            <a:pPr algn="l" indent="0" marL="0">
              <a:lnSpc>
                <a:spcPct val="115000"/>
              </a:lnSpc>
              <a:buNone/>
            </a:pPr>
            <a:r>
              <a:rPr lang="en-US" sz="1400" b="1" dirty="0">
                <a:solidFill>
                  <a:srgbClr val="E0D3A2"/>
                </a:solidFill>
                <a:latin typeface="Arial" pitchFamily="34" charset="0"/>
                <a:ea typeface="Arial" pitchFamily="34" charset="-122"/>
                <a:cs typeface="Arial" pitchFamily="34" charset="-120"/>
              </a:rPr>
              <a:t>A world event at home
</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490700" y="1230052"/>
            <a:ext cx="4007700" cy="2830647"/>
          </a:xfrm>
          <a:prstGeom prst="rect">
            <a:avLst/>
          </a:prstGeom>
        </p:spPr>
      </p:pic>
      <p:sp>
        <p:nvSpPr>
          <p:cNvPr id="5" name="Text 0"/>
          <p:cNvSpPr txBox="1"/>
          <p:nvPr/>
        </p:nvSpPr>
        <p:spPr>
          <a:xfrm>
            <a:off x="645600" y="197125"/>
            <a:ext cx="7852800" cy="737400"/>
          </a:xfrm>
          <a:prstGeom prst="rect">
            <a:avLst/>
          </a:prstGeom>
          <a:noFill/>
          <a:ln/>
        </p:spPr>
        <p:txBody>
          <a:bodyPr wrap="square" lIns="0" tIns="0" rIns="0" bIns="0" rtlCol="0" anchor="ctr"/>
          <a:lstStyle/>
          <a:p>
            <a:pPr algn="ctr" indent="0" marL="0">
              <a:lnSpc>
                <a:spcPct val="100000"/>
              </a:lnSpc>
              <a:buNone/>
            </a:pPr>
            <a:r>
              <a:rPr lang="en-US" sz="2600" b="1" dirty="0">
                <a:solidFill>
                  <a:srgbClr val="F3F3F3"/>
                </a:solidFill>
                <a:latin typeface="Arial" pitchFamily="34" charset="0"/>
                <a:ea typeface="Arial" pitchFamily="34" charset="-122"/>
                <a:cs typeface="Arial" pitchFamily="34" charset="-120"/>
              </a:rPr>
              <a:t>Winter sports in Russia
</a:t>
            </a:r>
            <a:endParaRPr lang="en-US" sz="2600" dirty="0"/>
          </a:p>
        </p:txBody>
      </p:sp>
      <p:sp>
        <p:nvSpPr>
          <p:cNvPr id="6" name="Text 1"/>
          <p:cNvSpPr txBox="1"/>
          <p:nvPr/>
        </p:nvSpPr>
        <p:spPr>
          <a:xfrm>
            <a:off x="921300" y="1596275"/>
            <a:ext cx="2758800" cy="918300"/>
          </a:xfrm>
          <a:prstGeom prst="rect">
            <a:avLst/>
          </a:prstGeom>
          <a:noFill/>
          <a:ln/>
        </p:spPr>
        <p:txBody>
          <a:bodyPr wrap="square" lIns="0" tIns="0" rIns="0" bIns="0" rtlCol="0" anchor="t"/>
          <a:lstStyle/>
          <a:p>
            <a:pPr algn="l" indent="0" marL="0">
              <a:lnSpc>
                <a:spcPct val="80000"/>
              </a:lnSpc>
              <a:buNone/>
            </a:pPr>
            <a:r>
              <a:rPr lang="en-US" sz="1200" dirty="0">
                <a:solidFill>
                  <a:srgbClr val="212121"/>
                </a:solidFill>
                <a:latin typeface="Arial" pitchFamily="34" charset="0"/>
                <a:ea typeface="Arial" pitchFamily="34" charset="-122"/>
                <a:cs typeface="Arial" pitchFamily="34" charset="-120"/>
              </a:rPr>
              <a:t>Cold winters and strong sports schools help winter sports remain very visible in Russian life, from local rinks to major competitions.
</a:t>
            </a:r>
            <a:endParaRPr lang="en-US" sz="1200" dirty="0"/>
          </a:p>
        </p:txBody>
      </p:sp>
      <p:sp>
        <p:nvSpPr>
          <p:cNvPr id="7" name="Text 2"/>
          <p:cNvSpPr txBox="1"/>
          <p:nvPr/>
        </p:nvSpPr>
        <p:spPr>
          <a:xfrm>
            <a:off x="921300" y="2848700"/>
            <a:ext cx="2758800" cy="996300"/>
          </a:xfrm>
          <a:prstGeom prst="rect">
            <a:avLst/>
          </a:prstGeom>
          <a:noFill/>
          <a:ln/>
        </p:spPr>
        <p:txBody>
          <a:bodyPr wrap="square" lIns="0" tIns="0" rIns="0" bIns="0" rtlCol="0" anchor="t"/>
          <a:lstStyle/>
          <a:p>
            <a:pPr algn="l" indent="0" marL="0">
              <a:lnSpc>
                <a:spcPct val="80000"/>
              </a:lnSpc>
              <a:buNone/>
            </a:pPr>
            <a:r>
              <a:rPr lang="en-US" sz="1200" dirty="0">
                <a:solidFill>
                  <a:srgbClr val="212121"/>
                </a:solidFill>
                <a:latin typeface="Arial" pitchFamily="34" charset="0"/>
                <a:ea typeface="Arial" pitchFamily="34" charset="-122"/>
                <a:cs typeface="Arial" pitchFamily="34" charset="-120"/>
              </a:rPr>
              <a:t>Hockey and figure skating stand out most clearly, while skiing and biathlon also play an important role in Russian sports culture.
</a:t>
            </a:r>
            <a:endParaRPr lang="en-US" sz="1200" dirty="0"/>
          </a:p>
        </p:txBody>
      </p:sp>
      <p:sp>
        <p:nvSpPr>
          <p:cNvPr id="8" name="Text 3"/>
          <p:cNvSpPr txBox="1"/>
          <p:nvPr/>
        </p:nvSpPr>
        <p:spPr>
          <a:xfrm>
            <a:off x="4490700" y="4142575"/>
            <a:ext cx="4381800" cy="302400"/>
          </a:xfrm>
          <a:prstGeom prst="rect">
            <a:avLst/>
          </a:prstGeom>
          <a:noFill/>
          <a:ln/>
        </p:spPr>
        <p:txBody>
          <a:bodyPr wrap="square" lIns="0" tIns="0" rIns="0" bIns="0" rtlCol="0" anchor="t"/>
          <a:lstStyle/>
          <a:p>
            <a:pPr algn="l" indent="0" marL="0">
              <a:lnSpc>
                <a:spcPct val="115000"/>
              </a:lnSpc>
              <a:buNone/>
            </a:pPr>
            <a:r>
              <a:rPr lang="en-US" sz="1034" dirty="0">
                <a:solidFill>
                  <a:srgbClr val="E0D3A2"/>
                </a:solidFill>
                <a:latin typeface="Arial" pitchFamily="34" charset="0"/>
                <a:ea typeface="Arial" pitchFamily="34" charset="-122"/>
                <a:cs typeface="Arial" pitchFamily="34" charset="-120"/>
              </a:rPr>
              <a:t>Содержимое раздела; условная сравнительная шкала по описанию темы
</a:t>
            </a:r>
            <a:endParaRPr lang="en-US" sz="1034" dirty="0"/>
          </a:p>
        </p:txBody>
      </p:sp>
      <p:sp>
        <p:nvSpPr>
          <p:cNvPr id="9" name="Text 4"/>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157926" y="1211450"/>
            <a:ext cx="2661898" cy="3394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67300" y="337450"/>
            <a:ext cx="3706800" cy="737400"/>
          </a:xfrm>
          <a:prstGeom prst="rect">
            <a:avLst/>
          </a:prstGeom>
          <a:noFill/>
          <a:ln/>
        </p:spPr>
        <p:txBody>
          <a:bodyPr wrap="square" lIns="0" tIns="0" rIns="0" bIns="0" rtlCol="0" anchor="t"/>
          <a:lstStyle/>
          <a:p>
            <a:pPr algn="l" indent="0" marL="0">
              <a:lnSpc>
                <a:spcPct val="100000"/>
              </a:lnSpc>
              <a:buNone/>
            </a:pPr>
            <a:r>
              <a:rPr lang="en-US" sz="1900" b="1" dirty="0">
                <a:solidFill>
                  <a:srgbClr val="F3F3F3"/>
                </a:solidFill>
                <a:latin typeface="Arial" pitchFamily="34" charset="0"/>
                <a:ea typeface="Arial" pitchFamily="34" charset="-122"/>
                <a:cs typeface="Arial" pitchFamily="34" charset="-120"/>
              </a:rPr>
              <a:t>Hockey as a proud Russian sport
</a:t>
            </a:r>
            <a:endParaRPr lang="en-US" sz="1900" dirty="0"/>
          </a:p>
        </p:txBody>
      </p:sp>
      <p:sp>
        <p:nvSpPr>
          <p:cNvPr id="10"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9</a:t>
            </a:r>
            <a:endParaRPr lang="en-US" sz="900" dirty="0"/>
          </a:p>
        </p:txBody>
      </p:sp>
      <p:sp>
        <p:nvSpPr>
          <p:cNvPr id="11" name="Text 2"/>
          <p:cNvSpPr txBox="1"/>
          <p:nvPr/>
        </p:nvSpPr>
        <p:spPr>
          <a:xfrm>
            <a:off x="658172" y="1630100"/>
            <a:ext cx="2189173" cy="930900"/>
          </a:xfrm>
          <a:prstGeom prst="rect">
            <a:avLst/>
          </a:prstGeom>
          <a:noFill/>
          <a:ln/>
        </p:spPr>
        <p:txBody>
          <a:bodyPr wrap="square" lIns="0" tIns="0" rIns="0" bIns="0" rtlCol="0" anchor="t"/>
          <a:lstStyle/>
          <a:p>
            <a:pPr algn="l" indent="0" marL="0">
              <a:lnSpc>
                <a:spcPct val="100000"/>
              </a:lnSpc>
              <a:buNone/>
            </a:pPr>
            <a:r>
              <a:rPr lang="en-US" sz="1286" b="1" dirty="0">
                <a:solidFill>
                  <a:srgbClr val="FFFFFF"/>
                </a:solidFill>
                <a:latin typeface="Arial" pitchFamily="34" charset="0"/>
                <a:ea typeface="Arial" pitchFamily="34" charset="-122"/>
                <a:cs typeface="Arial" pitchFamily="34" charset="-120"/>
              </a:rPr>
              <a:t>A beloved game
</a:t>
            </a:r>
            <a:pPr algn="l" indent="0" marL="0">
              <a:lnSpc>
                <a:spcPct val="100000"/>
              </a:lnSpc>
              <a:buNone/>
            </a:pPr>
            <a:r>
              <a:rPr lang="en-US" sz="594"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88" dirty="0">
                <a:solidFill>
                  <a:srgbClr val="FFFFFF"/>
                </a:solidFill>
                <a:latin typeface="Arial" pitchFamily="34" charset="0"/>
                <a:ea typeface="Arial" pitchFamily="34" charset="-122"/>
                <a:cs typeface="Arial" pitchFamily="34" charset="-120"/>
              </a:rPr>
              <a:t>Ice hockey is one of the most loved sports in Russia. Fast play, physical strength and team spirit make it exciting for fans and especially popular during the winter season.
</a:t>
            </a:r>
            <a:endParaRPr lang="en-US" sz="1286" dirty="0"/>
          </a:p>
        </p:txBody>
      </p:sp>
      <p:sp>
        <p:nvSpPr>
          <p:cNvPr id="12" name="Text 3"/>
          <p:cNvSpPr txBox="1"/>
          <p:nvPr/>
        </p:nvSpPr>
        <p:spPr>
          <a:xfrm>
            <a:off x="3518479" y="3421325"/>
            <a:ext cx="2189173" cy="930900"/>
          </a:xfrm>
          <a:prstGeom prst="rect">
            <a:avLst/>
          </a:prstGeom>
          <a:noFill/>
          <a:ln/>
        </p:spPr>
        <p:txBody>
          <a:bodyPr wrap="square" lIns="0" tIns="0" rIns="0" bIns="0" rtlCol="0" anchor="t"/>
          <a:lstStyle/>
          <a:p>
            <a:pPr algn="l" indent="0" marL="0">
              <a:lnSpc>
                <a:spcPct val="100000"/>
              </a:lnSpc>
              <a:buNone/>
            </a:pPr>
            <a:r>
              <a:rPr lang="en-US" sz="1287" b="1" dirty="0">
                <a:solidFill>
                  <a:srgbClr val="FFFFFF"/>
                </a:solidFill>
                <a:latin typeface="Arial" pitchFamily="34" charset="0"/>
                <a:ea typeface="Arial" pitchFamily="34" charset="-122"/>
                <a:cs typeface="Arial" pitchFamily="34" charset="-120"/>
              </a:rPr>
              <a:t>Part of identity
</a:t>
            </a:r>
            <a:pPr algn="l" indent="0" marL="0">
              <a:lnSpc>
                <a:spcPct val="100000"/>
              </a:lnSpc>
              <a:buNone/>
            </a:pPr>
            <a:r>
              <a:rPr lang="en-US" sz="594"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89" dirty="0">
                <a:solidFill>
                  <a:srgbClr val="FFFFFF"/>
                </a:solidFill>
                <a:latin typeface="Arial" pitchFamily="34" charset="0"/>
                <a:ea typeface="Arial" pitchFamily="34" charset="-122"/>
                <a:cs typeface="Arial" pitchFamily="34" charset="-120"/>
              </a:rPr>
              <a:t>Hockey is more than a game in Russia. It is closely connected with national sports identity, because it combines tradition, discipline and pride in strong team performance.
</a:t>
            </a:r>
            <a:endParaRPr lang="en-US" sz="1287" dirty="0"/>
          </a:p>
        </p:txBody>
      </p:sp>
      <p:sp>
        <p:nvSpPr>
          <p:cNvPr id="13" name="Text 4"/>
          <p:cNvSpPr txBox="1"/>
          <p:nvPr/>
        </p:nvSpPr>
        <p:spPr>
          <a:xfrm>
            <a:off x="3518438" y="1630100"/>
            <a:ext cx="2189173" cy="930900"/>
          </a:xfrm>
          <a:prstGeom prst="rect">
            <a:avLst/>
          </a:prstGeom>
          <a:noFill/>
          <a:ln/>
        </p:spPr>
        <p:txBody>
          <a:bodyPr wrap="square" lIns="0" tIns="0" rIns="0" bIns="0" rtlCol="0" anchor="t"/>
          <a:lstStyle/>
          <a:p>
            <a:pPr algn="l" indent="0" marL="0">
              <a:lnSpc>
                <a:spcPct val="100000"/>
              </a:lnSpc>
              <a:buNone/>
            </a:pPr>
            <a:r>
              <a:rPr lang="en-US" sz="1287" b="1" dirty="0">
                <a:solidFill>
                  <a:srgbClr val="FFFFFF"/>
                </a:solidFill>
                <a:latin typeface="Arial" pitchFamily="34" charset="0"/>
                <a:ea typeface="Arial" pitchFamily="34" charset="-122"/>
                <a:cs typeface="Arial" pitchFamily="34" charset="-120"/>
              </a:rPr>
              <a:t>KHL popularity
</a:t>
            </a:r>
            <a:pPr algn="l" indent="0" marL="0">
              <a:lnSpc>
                <a:spcPct val="100000"/>
              </a:lnSpc>
              <a:buNone/>
            </a:pPr>
            <a:r>
              <a:rPr lang="en-US" sz="594"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89" dirty="0">
                <a:solidFill>
                  <a:srgbClr val="FFFFFF"/>
                </a:solidFill>
                <a:latin typeface="Arial" pitchFamily="34" charset="0"/>
                <a:ea typeface="Arial" pitchFamily="34" charset="-122"/>
                <a:cs typeface="Arial" pitchFamily="34" charset="-120"/>
              </a:rPr>
              <a:t>KHL games attract large audiences and strong fan support. People follow results, discuss players and visit arenas, where the atmosphere is often loud and energetic.
</a:t>
            </a:r>
            <a:endParaRPr lang="en-US" sz="1287" dirty="0"/>
          </a:p>
        </p:txBody>
      </p:sp>
      <p:sp>
        <p:nvSpPr>
          <p:cNvPr id="14" name="Text 5"/>
          <p:cNvSpPr txBox="1"/>
          <p:nvPr/>
        </p:nvSpPr>
        <p:spPr>
          <a:xfrm>
            <a:off x="658222" y="3482265"/>
            <a:ext cx="2188510" cy="949882"/>
          </a:xfrm>
          <a:prstGeom prst="rect">
            <a:avLst/>
          </a:prstGeom>
          <a:noFill/>
          <a:ln/>
        </p:spPr>
        <p:txBody>
          <a:bodyPr wrap="square" lIns="0" tIns="0" rIns="0" bIns="0" rtlCol="0" anchor="t"/>
          <a:lstStyle/>
          <a:p>
            <a:pPr algn="l" indent="0" marL="0">
              <a:lnSpc>
                <a:spcPct val="100000"/>
              </a:lnSpc>
              <a:buNone/>
            </a:pPr>
            <a:r>
              <a:rPr lang="en-US" sz="1144" b="1" dirty="0">
                <a:solidFill>
                  <a:srgbClr val="FFFFFF"/>
                </a:solidFill>
                <a:latin typeface="Arial" pitchFamily="34" charset="0"/>
                <a:ea typeface="Arial" pitchFamily="34" charset="-122"/>
                <a:cs typeface="Arial" pitchFamily="34" charset="-120"/>
              </a:rPr>
              <a:t>Olympic success
</a:t>
            </a:r>
            <a:pPr algn="l" indent="0" marL="0">
              <a:lnSpc>
                <a:spcPct val="100000"/>
              </a:lnSpc>
              <a:buNone/>
            </a:pPr>
            <a:r>
              <a:rPr lang="en-US" sz="528"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68" dirty="0">
                <a:solidFill>
                  <a:srgbClr val="FFFFFF"/>
                </a:solidFill>
                <a:latin typeface="Arial" pitchFamily="34" charset="0"/>
                <a:ea typeface="Arial" pitchFamily="34" charset="-122"/>
                <a:cs typeface="Arial" pitchFamily="34" charset="-120"/>
              </a:rPr>
              <a:t>Russian hockey players have won many Olympic medals and gained world recognition. Their success has made the sport an important symbol of national sporting strength and achievement.
</a:t>
            </a:r>
            <a:endParaRPr lang="en-US" sz="1144"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59400" y="1688830"/>
            <a:ext cx="8264400" cy="3094389"/>
          </a:xfrm>
          <a:prstGeom prst="rect">
            <a:avLst/>
          </a:prstGeom>
        </p:spPr>
      </p:pic>
      <p:sp>
        <p:nvSpPr>
          <p:cNvPr id="5" name="Text 0"/>
          <p:cNvSpPr txBox="1"/>
          <p:nvPr/>
        </p:nvSpPr>
        <p:spPr>
          <a:xfrm>
            <a:off x="359450" y="197125"/>
            <a:ext cx="8264400" cy="737400"/>
          </a:xfrm>
          <a:prstGeom prst="rect">
            <a:avLst/>
          </a:prstGeom>
          <a:noFill/>
          <a:ln/>
        </p:spPr>
        <p:txBody>
          <a:bodyPr wrap="square" lIns="0" tIns="0" rIns="0" bIns="0" rtlCol="0" anchor="ctr"/>
          <a:lstStyle/>
          <a:p>
            <a:pPr algn="l" indent="0" marL="0">
              <a:lnSpc>
                <a:spcPct val="100000"/>
              </a:lnSpc>
              <a:buNone/>
            </a:pPr>
            <a:r>
              <a:rPr lang="en-US" sz="2600" b="1" dirty="0">
                <a:solidFill>
                  <a:srgbClr val="F3F3F3"/>
                </a:solidFill>
                <a:latin typeface="Arial" pitchFamily="34" charset="0"/>
                <a:ea typeface="Arial" pitchFamily="34" charset="-122"/>
                <a:cs typeface="Arial" pitchFamily="34" charset="-120"/>
              </a:rPr>
              <a:t>How children in Britain and Russia start doing sports
</a:t>
            </a:r>
            <a:endParaRPr lang="en-US" sz="2600" dirty="0"/>
          </a:p>
        </p:txBody>
      </p:sp>
      <p:sp>
        <p:nvSpPr>
          <p:cNvPr id="6" name="Text 1"/>
          <p:cNvSpPr txBox="1"/>
          <p:nvPr/>
        </p:nvSpPr>
        <p:spPr>
          <a:xfrm>
            <a:off x="359450" y="1107800"/>
            <a:ext cx="8264400" cy="219600"/>
          </a:xfrm>
          <a:prstGeom prst="rect">
            <a:avLst/>
          </a:prstGeom>
          <a:noFill/>
          <a:ln/>
        </p:spPr>
        <p:txBody>
          <a:bodyPr wrap="square" lIns="0" tIns="0" rIns="0" bIns="0" rtlCol="0" anchor="t"/>
          <a:lstStyle/>
          <a:p>
            <a:pPr algn="l" indent="0" marL="0">
              <a:lnSpc>
                <a:spcPct val="80000"/>
              </a:lnSpc>
              <a:buNone/>
            </a:pPr>
            <a:r>
              <a:rPr lang="en-US" sz="1200" dirty="0">
                <a:solidFill>
                  <a:srgbClr val="E0D3A2"/>
                </a:solidFill>
                <a:latin typeface="Arial" pitchFamily="34" charset="0"/>
                <a:ea typeface="Arial" pitchFamily="34" charset="-122"/>
                <a:cs typeface="Arial" pitchFamily="34" charset="-120"/>
              </a:rPr>
              <a:t>Typical path from school PE to regular training and local competitions
</a:t>
            </a:r>
            <a:endParaRPr lang="en-US" sz="1200" dirty="0"/>
          </a:p>
        </p:txBody>
      </p:sp>
      <p:sp>
        <p:nvSpPr>
          <p:cNvPr id="7" name="Text 2"/>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000000"/>
                </a:solidFill>
                <a:latin typeface="Arial" pitchFamily="34" charset="0"/>
                <a:ea typeface="Arial" pitchFamily="34" charset="-122"/>
                <a:cs typeface="Arial"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022612" y="1539430"/>
            <a:ext cx="220800" cy="17664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912313" y="1501579"/>
            <a:ext cx="220800" cy="25234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2802000" y="1517350"/>
            <a:ext cx="220800" cy="2208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686100" y="1517350"/>
            <a:ext cx="220800" cy="220800"/>
          </a:xfrm>
          <a:prstGeom prst="rect">
            <a:avLst/>
          </a:prstGeom>
        </p:spPr>
      </p:pic>
      <p:sp>
        <p:nvSpPr>
          <p:cNvPr id="11" name="Text 0"/>
          <p:cNvSpPr txBox="1"/>
          <p:nvPr/>
        </p:nvSpPr>
        <p:spPr>
          <a:xfrm>
            <a:off x="1629025" y="349825"/>
            <a:ext cx="5749800" cy="686100"/>
          </a:xfrm>
          <a:prstGeom prst="rect">
            <a:avLst/>
          </a:prstGeom>
          <a:noFill/>
          <a:ln/>
        </p:spPr>
        <p:txBody>
          <a:bodyPr wrap="square" lIns="0" tIns="0" rIns="0" bIns="0" rtlCol="0" anchor="ctr"/>
          <a:lstStyle/>
          <a:p>
            <a:pPr algn="ctr" indent="0" marL="0">
              <a:lnSpc>
                <a:spcPct val="100000"/>
              </a:lnSpc>
              <a:buNone/>
            </a:pPr>
            <a:r>
              <a:rPr lang="en-US" sz="2600" b="1" dirty="0">
                <a:solidFill>
                  <a:srgbClr val="FFFFFF"/>
                </a:solidFill>
                <a:latin typeface="Arial" pitchFamily="34" charset="0"/>
                <a:ea typeface="Arial" pitchFamily="34" charset="-122"/>
                <a:cs typeface="Arial" pitchFamily="34" charset="-120"/>
              </a:rPr>
              <a:t>Школьные игры для активных ребят
</a:t>
            </a:r>
            <a:endParaRPr lang="en-US" sz="2600" dirty="0"/>
          </a:p>
        </p:txBody>
      </p:sp>
      <p:sp>
        <p:nvSpPr>
          <p:cNvPr id="12"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11</a:t>
            </a:r>
            <a:endParaRPr lang="en-US" sz="900" dirty="0"/>
          </a:p>
        </p:txBody>
      </p:sp>
      <p:sp>
        <p:nvSpPr>
          <p:cNvPr id="13" name="Text 2"/>
          <p:cNvSpPr txBox="1"/>
          <p:nvPr/>
        </p:nvSpPr>
        <p:spPr>
          <a:xfrm>
            <a:off x="6935550" y="2078175"/>
            <a:ext cx="1632900" cy="398100"/>
          </a:xfrm>
          <a:prstGeom prst="rect">
            <a:avLst/>
          </a:prstGeom>
          <a:noFill/>
          <a:ln/>
        </p:spPr>
        <p:txBody>
          <a:bodyPr wrap="square" lIns="0" tIns="0" rIns="0" bIns="0" rtlCol="0" anchor="t"/>
          <a:lstStyle/>
          <a:p>
            <a:pPr algn="l" indent="0" marL="0">
              <a:lnSpc>
                <a:spcPct val="100000"/>
              </a:lnSpc>
              <a:buNone/>
            </a:pPr>
            <a:r>
              <a:rPr lang="en-US" sz="1200" b="1" dirty="0">
                <a:solidFill>
                  <a:srgbClr val="E0D3A2"/>
                </a:solidFill>
                <a:latin typeface="Arial" pitchFamily="34" charset="0"/>
                <a:ea typeface="Arial" pitchFamily="34" charset="-122"/>
                <a:cs typeface="Arial" pitchFamily="34" charset="-120"/>
              </a:rPr>
              <a:t>Популярны у подростков
</a:t>
            </a:r>
            <a:endParaRPr lang="en-US" sz="1200" dirty="0"/>
          </a:p>
        </p:txBody>
      </p:sp>
      <p:sp>
        <p:nvSpPr>
          <p:cNvPr id="14" name="Text 3"/>
          <p:cNvSpPr txBox="1"/>
          <p:nvPr/>
        </p:nvSpPr>
        <p:spPr>
          <a:xfrm>
            <a:off x="6935550" y="2571750"/>
            <a:ext cx="1632900" cy="1227000"/>
          </a:xfrm>
          <a:prstGeom prst="rect">
            <a:avLst/>
          </a:prstGeom>
          <a:noFill/>
          <a:ln/>
        </p:spPr>
        <p:txBody>
          <a:bodyPr wrap="square" lIns="0" tIns="0" rIns="0" bIns="0" rtlCol="0" anchor="t"/>
          <a:lstStyle/>
          <a:p>
            <a:pPr algn="l" indent="0" marL="0">
              <a:lnSpc>
                <a:spcPct val="100000"/>
              </a:lnSpc>
              <a:buNone/>
            </a:pPr>
            <a:r>
              <a:rPr lang="en-US" sz="1160" dirty="0">
                <a:solidFill>
                  <a:srgbClr val="E0D3A2"/>
                </a:solidFill>
                <a:latin typeface="Arial" pitchFamily="34" charset="0"/>
                <a:ea typeface="Arial" pitchFamily="34" charset="-122"/>
                <a:cs typeface="Arial" pitchFamily="34" charset="-120"/>
              </a:rPr>
              <a:t>Баскетбол и волейбол не так известны, как футбол или хоккей, но многим подросткам они нравятся за понятные правила, активность и возможность играть почти в любой школе.
</a:t>
            </a:r>
            <a:endParaRPr lang="en-US" sz="1160" dirty="0"/>
          </a:p>
        </p:txBody>
      </p:sp>
      <p:sp>
        <p:nvSpPr>
          <p:cNvPr id="15" name="Text 4"/>
          <p:cNvSpPr txBox="1"/>
          <p:nvPr/>
        </p:nvSpPr>
        <p:spPr>
          <a:xfrm>
            <a:off x="4825250" y="2078175"/>
            <a:ext cx="1632900" cy="398100"/>
          </a:xfrm>
          <a:prstGeom prst="rect">
            <a:avLst/>
          </a:prstGeom>
          <a:noFill/>
          <a:ln/>
        </p:spPr>
        <p:txBody>
          <a:bodyPr wrap="square" lIns="0" tIns="0" rIns="0" bIns="0" rtlCol="0" anchor="t"/>
          <a:lstStyle/>
          <a:p>
            <a:pPr algn="l" indent="0" marL="0">
              <a:lnSpc>
                <a:spcPct val="100000"/>
              </a:lnSpc>
              <a:buNone/>
            </a:pPr>
            <a:r>
              <a:rPr lang="en-US" sz="1200" b="1" dirty="0">
                <a:solidFill>
                  <a:srgbClr val="E0D3A2"/>
                </a:solidFill>
                <a:latin typeface="Arial" pitchFamily="34" charset="0"/>
                <a:ea typeface="Arial" pitchFamily="34" charset="-122"/>
                <a:cs typeface="Arial" pitchFamily="34" charset="-120"/>
              </a:rPr>
              <a:t>Быстрая реакция
</a:t>
            </a:r>
            <a:endParaRPr lang="en-US" sz="1200" dirty="0"/>
          </a:p>
        </p:txBody>
      </p:sp>
      <p:sp>
        <p:nvSpPr>
          <p:cNvPr id="16" name="Text 5"/>
          <p:cNvSpPr txBox="1"/>
          <p:nvPr/>
        </p:nvSpPr>
        <p:spPr>
          <a:xfrm>
            <a:off x="4825250" y="2571750"/>
            <a:ext cx="1632900" cy="1227000"/>
          </a:xfrm>
          <a:prstGeom prst="rect">
            <a:avLst/>
          </a:prstGeom>
          <a:noFill/>
          <a:ln/>
        </p:spPr>
        <p:txBody>
          <a:bodyPr wrap="square" lIns="0" tIns="0" rIns="0" bIns="0" rtlCol="0" anchor="t"/>
          <a:lstStyle/>
          <a:p>
            <a:pPr algn="l" indent="0" marL="0">
              <a:lnSpc>
                <a:spcPct val="100000"/>
              </a:lnSpc>
              <a:buNone/>
            </a:pPr>
            <a:r>
              <a:rPr lang="en-US" sz="1073" dirty="0">
                <a:solidFill>
                  <a:srgbClr val="E0D3A2"/>
                </a:solidFill>
                <a:latin typeface="Arial" pitchFamily="34" charset="0"/>
                <a:ea typeface="Arial" pitchFamily="34" charset="-122"/>
                <a:cs typeface="Arial" pitchFamily="34" charset="-120"/>
              </a:rPr>
              <a:t>Обе игры требуют быстрого ответа на действия соперника. Ученик учится следить за мячом, вовремя менять позицию и сохранять собранность, даже когда темп становится очень высоким.
</a:t>
            </a:r>
            <a:endParaRPr lang="en-US" sz="1073" dirty="0"/>
          </a:p>
        </p:txBody>
      </p:sp>
      <p:sp>
        <p:nvSpPr>
          <p:cNvPr id="17" name="Text 6"/>
          <p:cNvSpPr txBox="1"/>
          <p:nvPr/>
        </p:nvSpPr>
        <p:spPr>
          <a:xfrm>
            <a:off x="2714938" y="2078175"/>
            <a:ext cx="1632900" cy="398100"/>
          </a:xfrm>
          <a:prstGeom prst="rect">
            <a:avLst/>
          </a:prstGeom>
          <a:noFill/>
          <a:ln/>
        </p:spPr>
        <p:txBody>
          <a:bodyPr wrap="square" lIns="0" tIns="0" rIns="0" bIns="0" rtlCol="0" anchor="t"/>
          <a:lstStyle/>
          <a:p>
            <a:pPr algn="l" indent="0" marL="0">
              <a:lnSpc>
                <a:spcPct val="100000"/>
              </a:lnSpc>
              <a:buNone/>
            </a:pPr>
            <a:r>
              <a:rPr lang="en-US" sz="1200" b="1" dirty="0">
                <a:solidFill>
                  <a:srgbClr val="E0D3A2"/>
                </a:solidFill>
                <a:latin typeface="Arial" pitchFamily="34" charset="0"/>
                <a:ea typeface="Arial" pitchFamily="34" charset="-122"/>
                <a:cs typeface="Arial" pitchFamily="34" charset="-120"/>
              </a:rPr>
              <a:t>Командная поддержка
</a:t>
            </a:r>
            <a:endParaRPr lang="en-US" sz="1200" dirty="0"/>
          </a:p>
        </p:txBody>
      </p:sp>
      <p:sp>
        <p:nvSpPr>
          <p:cNvPr id="18" name="Text 7"/>
          <p:cNvSpPr txBox="1"/>
          <p:nvPr/>
        </p:nvSpPr>
        <p:spPr>
          <a:xfrm>
            <a:off x="2714938" y="2571750"/>
            <a:ext cx="1632900" cy="1227000"/>
          </a:xfrm>
          <a:prstGeom prst="rect">
            <a:avLst/>
          </a:prstGeom>
          <a:noFill/>
          <a:ln/>
        </p:spPr>
        <p:txBody>
          <a:bodyPr wrap="square" lIns="0" tIns="0" rIns="0" bIns="0" rtlCol="0" anchor="t"/>
          <a:lstStyle/>
          <a:p>
            <a:pPr algn="l" indent="0" marL="0">
              <a:lnSpc>
                <a:spcPct val="100000"/>
              </a:lnSpc>
              <a:buNone/>
            </a:pPr>
            <a:r>
              <a:rPr lang="en-US" sz="1148" dirty="0">
                <a:solidFill>
                  <a:srgbClr val="E0D3A2"/>
                </a:solidFill>
                <a:latin typeface="Arial" pitchFamily="34" charset="0"/>
                <a:ea typeface="Arial" pitchFamily="34" charset="-122"/>
                <a:cs typeface="Arial" pitchFamily="34" charset="-120"/>
              </a:rPr>
              <a:t>Волейбол нравится тем, что в нём важно не только хорошо подать мяч, но и помочь партнёрам. Игра учит слышать друг друга, действовать вместе и не терять внимание.
</a:t>
            </a:r>
            <a:endParaRPr lang="en-US" sz="1148" dirty="0"/>
          </a:p>
        </p:txBody>
      </p:sp>
      <p:sp>
        <p:nvSpPr>
          <p:cNvPr id="19" name="Text 8"/>
          <p:cNvSpPr txBox="1"/>
          <p:nvPr/>
        </p:nvSpPr>
        <p:spPr>
          <a:xfrm>
            <a:off x="599038" y="2078175"/>
            <a:ext cx="1632900" cy="398100"/>
          </a:xfrm>
          <a:prstGeom prst="rect">
            <a:avLst/>
          </a:prstGeom>
          <a:noFill/>
          <a:ln/>
        </p:spPr>
        <p:txBody>
          <a:bodyPr wrap="square" lIns="0" tIns="0" rIns="0" bIns="0" rtlCol="0" anchor="t"/>
          <a:lstStyle/>
          <a:p>
            <a:pPr algn="l" indent="0" marL="0">
              <a:lnSpc>
                <a:spcPct val="100000"/>
              </a:lnSpc>
              <a:buNone/>
            </a:pPr>
            <a:r>
              <a:rPr lang="en-US" sz="1200" b="1" dirty="0">
                <a:solidFill>
                  <a:srgbClr val="E0D3A2"/>
                </a:solidFill>
                <a:latin typeface="Arial" pitchFamily="34" charset="0"/>
                <a:ea typeface="Arial" pitchFamily="34" charset="-122"/>
                <a:cs typeface="Arial" pitchFamily="34" charset="-120"/>
              </a:rPr>
              <a:t>Игры в зале
</a:t>
            </a:r>
            <a:endParaRPr lang="en-US" sz="1200" dirty="0"/>
          </a:p>
        </p:txBody>
      </p:sp>
      <p:sp>
        <p:nvSpPr>
          <p:cNvPr id="20" name="Text 9"/>
          <p:cNvSpPr txBox="1"/>
          <p:nvPr/>
        </p:nvSpPr>
        <p:spPr>
          <a:xfrm>
            <a:off x="599038" y="2571750"/>
            <a:ext cx="1632900" cy="1227000"/>
          </a:xfrm>
          <a:prstGeom prst="rect">
            <a:avLst/>
          </a:prstGeom>
          <a:noFill/>
          <a:ln/>
        </p:spPr>
        <p:txBody>
          <a:bodyPr wrap="square" lIns="0" tIns="0" rIns="0" bIns="0" rtlCol="0" anchor="t"/>
          <a:lstStyle/>
          <a:p>
            <a:pPr algn="l" indent="0" marL="0">
              <a:lnSpc>
                <a:spcPct val="100000"/>
              </a:lnSpc>
              <a:buNone/>
            </a:pPr>
            <a:r>
              <a:rPr lang="en-US" sz="1046" dirty="0">
                <a:solidFill>
                  <a:srgbClr val="E0D3A2"/>
                </a:solidFill>
                <a:latin typeface="Arial" pitchFamily="34" charset="0"/>
                <a:ea typeface="Arial" pitchFamily="34" charset="-122"/>
                <a:cs typeface="Arial" pitchFamily="34" charset="-120"/>
              </a:rPr>
              <a:t>Баскетбол часто проводят в школьных спортзалах, где легко организовать команды и короткие матчи. Он развивает координацию, точность передач и умение быстро принимать решения в движении.
</a:t>
            </a:r>
            <a:endParaRPr lang="en-US" sz="1046"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72625" y="1027039"/>
            <a:ext cx="3933900" cy="251247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637575" y="1027039"/>
            <a:ext cx="3933900" cy="2512471"/>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572525" y="238425"/>
            <a:ext cx="7998900" cy="686100"/>
          </a:xfrm>
          <a:prstGeom prst="rect">
            <a:avLst/>
          </a:prstGeom>
          <a:noFill/>
          <a:ln/>
        </p:spPr>
        <p:txBody>
          <a:bodyPr wrap="square" lIns="0" tIns="0" rIns="0" bIns="0" rtlCol="0" anchor="ctr"/>
          <a:lstStyle/>
          <a:p>
            <a:pPr algn="ctr" indent="0" marL="0">
              <a:lnSpc>
                <a:spcPct val="100000"/>
              </a:lnSpc>
              <a:buNone/>
            </a:pPr>
            <a:r>
              <a:rPr lang="en-US" sz="2600" b="1" dirty="0">
                <a:solidFill>
                  <a:srgbClr val="E0D3A2"/>
                </a:solidFill>
                <a:latin typeface="Arial" pitchFamily="34" charset="0"/>
                <a:ea typeface="Arial" pitchFamily="34" charset="-122"/>
                <a:cs typeface="Arial" pitchFamily="34" charset="-120"/>
              </a:rPr>
              <a:t>Фигурное катание: спорт, музыка и движение
</a:t>
            </a:r>
            <a:endParaRPr lang="en-US" sz="2600" dirty="0"/>
          </a:p>
        </p:txBody>
      </p:sp>
      <p:sp>
        <p:nvSpPr>
          <p:cNvPr id="11"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212121"/>
                </a:solidFill>
                <a:latin typeface="Arial" pitchFamily="34" charset="0"/>
                <a:ea typeface="Arial" pitchFamily="34" charset="-122"/>
                <a:cs typeface="Arial" pitchFamily="34" charset="-120"/>
              </a:rPr>
              <a:t>12</a:t>
            </a:r>
            <a:endParaRPr lang="en-US" sz="900" dirty="0"/>
          </a:p>
        </p:txBody>
      </p:sp>
      <p:sp>
        <p:nvSpPr>
          <p:cNvPr id="12" name="Text 2"/>
          <p:cNvSpPr txBox="1"/>
          <p:nvPr/>
        </p:nvSpPr>
        <p:spPr>
          <a:xfrm>
            <a:off x="844500" y="3973791"/>
            <a:ext cx="3387900" cy="409500"/>
          </a:xfrm>
          <a:prstGeom prst="rect">
            <a:avLst/>
          </a:prstGeom>
          <a:noFill/>
          <a:ln/>
        </p:spPr>
        <p:txBody>
          <a:bodyPr wrap="square" lIns="0" tIns="0" rIns="0" bIns="0" rtlCol="0" anchor="t"/>
          <a:lstStyle/>
          <a:p>
            <a:pPr algn="l" indent="0" marL="0">
              <a:lnSpc>
                <a:spcPct val="100000"/>
              </a:lnSpc>
              <a:buNone/>
            </a:pPr>
            <a:r>
              <a:rPr lang="en-US" sz="758" dirty="0">
                <a:solidFill>
                  <a:srgbClr val="E0D3A2"/>
                </a:solidFill>
                <a:latin typeface="Arial" pitchFamily="34" charset="0"/>
                <a:ea typeface="Arial" pitchFamily="34" charset="-122"/>
                <a:cs typeface="Arial" pitchFamily="34" charset="-120"/>
              </a:rPr>
              <a:t>Фигурное катание выглядит как маленький спектакль на льду. Спортсмены соединяют прыжки, вращения и скольжения с музыкой, поэтому выступление кажется красивым и запоминающимся. В России этот вид спорта особенно заметен благодаря сильным школам и большим победам.
</a:t>
            </a:r>
            <a:endParaRPr lang="en-US" sz="758" dirty="0"/>
          </a:p>
        </p:txBody>
      </p:sp>
      <p:sp>
        <p:nvSpPr>
          <p:cNvPr id="13" name="Text 3"/>
          <p:cNvSpPr txBox="1"/>
          <p:nvPr/>
        </p:nvSpPr>
        <p:spPr>
          <a:xfrm>
            <a:off x="844501" y="3680068"/>
            <a:ext cx="3387900" cy="206100"/>
          </a:xfrm>
          <a:prstGeom prst="rect">
            <a:avLst/>
          </a:prstGeom>
          <a:noFill/>
          <a:ln/>
        </p:spPr>
        <p:txBody>
          <a:bodyPr wrap="square" lIns="0" tIns="0" rIns="0" bIns="0" rtlCol="0" anchor="ctr"/>
          <a:lstStyle/>
          <a:p>
            <a:pPr algn="l" indent="0" marL="0">
              <a:lnSpc>
                <a:spcPct val="115000"/>
              </a:lnSpc>
              <a:buNone/>
            </a:pPr>
            <a:r>
              <a:rPr lang="en-US" sz="1400" b="1" dirty="0">
                <a:solidFill>
                  <a:srgbClr val="E0D3A2"/>
                </a:solidFill>
                <a:latin typeface="Arial" pitchFamily="34" charset="0"/>
                <a:ea typeface="Arial" pitchFamily="34" charset="-122"/>
                <a:cs typeface="Arial" pitchFamily="34" charset="-120"/>
              </a:rPr>
              <a:t>Лёд, музыка и точность
</a:t>
            </a:r>
            <a:endParaRPr lang="en-US" sz="1400" dirty="0"/>
          </a:p>
        </p:txBody>
      </p:sp>
      <p:sp>
        <p:nvSpPr>
          <p:cNvPr id="14" name="Text 4"/>
          <p:cNvSpPr txBox="1"/>
          <p:nvPr/>
        </p:nvSpPr>
        <p:spPr>
          <a:xfrm>
            <a:off x="4909449" y="3973791"/>
            <a:ext cx="3387900" cy="409500"/>
          </a:xfrm>
          <a:prstGeom prst="rect">
            <a:avLst/>
          </a:prstGeom>
          <a:noFill/>
          <a:ln/>
        </p:spPr>
        <p:txBody>
          <a:bodyPr wrap="square" lIns="0" tIns="0" rIns="0" bIns="0" rtlCol="0" anchor="t"/>
          <a:lstStyle/>
          <a:p>
            <a:pPr algn="l" indent="0" marL="0">
              <a:lnSpc>
                <a:spcPct val="100000"/>
              </a:lnSpc>
              <a:buNone/>
            </a:pPr>
            <a:r>
              <a:rPr lang="en-US" sz="746" dirty="0">
                <a:solidFill>
                  <a:srgbClr val="E0D3A2"/>
                </a:solidFill>
                <a:latin typeface="Arial" pitchFamily="34" charset="0"/>
                <a:ea typeface="Arial" pitchFamily="34" charset="-122"/>
                <a:cs typeface="Arial" pitchFamily="34" charset="-120"/>
              </a:rPr>
              <a:t>На соревнованиях важно не только выполнить сложные элементы, но и показать уверенность, равновесие и плавность движений. В Британии фигурное катание тоже любят, хотя им занимаются реже. Именно сочетание техники и искусства делает его интересным для детей и взрослых.
</a:t>
            </a:r>
            <a:endParaRPr lang="en-US" sz="746" dirty="0"/>
          </a:p>
        </p:txBody>
      </p:sp>
      <p:sp>
        <p:nvSpPr>
          <p:cNvPr id="15" name="Text 5"/>
          <p:cNvSpPr txBox="1"/>
          <p:nvPr/>
        </p:nvSpPr>
        <p:spPr>
          <a:xfrm>
            <a:off x="4909451" y="3680068"/>
            <a:ext cx="3387900" cy="206100"/>
          </a:xfrm>
          <a:prstGeom prst="rect">
            <a:avLst/>
          </a:prstGeom>
          <a:noFill/>
          <a:ln/>
        </p:spPr>
        <p:txBody>
          <a:bodyPr wrap="square" lIns="0" tIns="0" rIns="0" bIns="0" rtlCol="0" anchor="ctr"/>
          <a:lstStyle/>
          <a:p>
            <a:pPr algn="l" indent="0" marL="0">
              <a:lnSpc>
                <a:spcPct val="115000"/>
              </a:lnSpc>
              <a:buNone/>
            </a:pPr>
            <a:r>
              <a:rPr lang="en-US" sz="1400" b="1" dirty="0">
                <a:solidFill>
                  <a:srgbClr val="E0D3A2"/>
                </a:solidFill>
                <a:latin typeface="Arial" pitchFamily="34" charset="0"/>
                <a:ea typeface="Arial" pitchFamily="34" charset="-122"/>
                <a:cs typeface="Arial" pitchFamily="34" charset="-120"/>
              </a:rPr>
              <a:t>Как зрители читают выступление
</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490700" y="2170232"/>
            <a:ext cx="4007700" cy="1597186"/>
          </a:xfrm>
          <a:prstGeom prst="rect">
            <a:avLst/>
          </a:prstGeom>
        </p:spPr>
      </p:pic>
      <p:sp>
        <p:nvSpPr>
          <p:cNvPr id="6" name="Text 0"/>
          <p:cNvSpPr txBox="1"/>
          <p:nvPr/>
        </p:nvSpPr>
        <p:spPr>
          <a:xfrm>
            <a:off x="645600" y="251450"/>
            <a:ext cx="7852800" cy="737400"/>
          </a:xfrm>
          <a:prstGeom prst="rect">
            <a:avLst/>
          </a:prstGeom>
          <a:noFill/>
          <a:ln/>
        </p:spPr>
        <p:txBody>
          <a:bodyPr wrap="square" lIns="0" tIns="0" rIns="0" bIns="0" rtlCol="0" anchor="ctr"/>
          <a:lstStyle/>
          <a:p>
            <a:pPr algn="l" indent="0" marL="0">
              <a:lnSpc>
                <a:spcPct val="100000"/>
              </a:lnSpc>
              <a:buNone/>
            </a:pPr>
            <a:r>
              <a:rPr lang="en-US" sz="2600" b="1" dirty="0">
                <a:solidFill>
                  <a:srgbClr val="212121"/>
                </a:solidFill>
                <a:latin typeface="Arial" pitchFamily="34" charset="0"/>
                <a:ea typeface="Arial" pitchFamily="34" charset="-122"/>
                <a:cs typeface="Arial" pitchFamily="34" charset="-120"/>
              </a:rPr>
              <a:t>Сравнение популярных видов спорта в Британии и России
</a:t>
            </a:r>
            <a:endParaRPr lang="en-US" sz="2600" dirty="0"/>
          </a:p>
        </p:txBody>
      </p:sp>
      <p:sp>
        <p:nvSpPr>
          <p:cNvPr id="7" name="Text 1"/>
          <p:cNvSpPr txBox="1"/>
          <p:nvPr/>
        </p:nvSpPr>
        <p:spPr>
          <a:xfrm>
            <a:off x="645600" y="1818375"/>
            <a:ext cx="3077700" cy="1067100"/>
          </a:xfrm>
          <a:prstGeom prst="rect">
            <a:avLst/>
          </a:prstGeom>
          <a:noFill/>
          <a:ln/>
        </p:spPr>
        <p:txBody>
          <a:bodyPr wrap="square" lIns="0" tIns="0" rIns="0" bIns="0" rtlCol="0" anchor="t"/>
          <a:lstStyle/>
          <a:p>
            <a:pPr algn="l" indent="0" marL="0">
              <a:lnSpc>
                <a:spcPct val="80000"/>
              </a:lnSpc>
              <a:buNone/>
            </a:pPr>
            <a:r>
              <a:rPr lang="en-US" sz="1200" dirty="0">
                <a:solidFill>
                  <a:srgbClr val="F3F3F3"/>
                </a:solidFill>
                <a:latin typeface="Arial" pitchFamily="34" charset="0"/>
                <a:ea typeface="Arial" pitchFamily="34" charset="-122"/>
                <a:cs typeface="Arial" pitchFamily="34" charset="-120"/>
              </a:rPr>
              <a:t>В таблице видно, какие виды спорта общие для обеих стран, а какие больше связаны с местными традициями и историей.
</a:t>
            </a:r>
            <a:endParaRPr lang="en-US" sz="1200" dirty="0"/>
          </a:p>
        </p:txBody>
      </p:sp>
      <p:sp>
        <p:nvSpPr>
          <p:cNvPr id="8" name="Text 2"/>
          <p:cNvSpPr txBox="1"/>
          <p:nvPr/>
        </p:nvSpPr>
        <p:spPr>
          <a:xfrm>
            <a:off x="645600" y="3067875"/>
            <a:ext cx="3077700" cy="969600"/>
          </a:xfrm>
          <a:prstGeom prst="rect">
            <a:avLst/>
          </a:prstGeom>
          <a:noFill/>
          <a:ln/>
        </p:spPr>
        <p:txBody>
          <a:bodyPr wrap="square" lIns="0" tIns="0" rIns="0" bIns="0" rtlCol="0" anchor="t"/>
          <a:lstStyle/>
          <a:p>
            <a:pPr algn="l" indent="0" marL="0">
              <a:lnSpc>
                <a:spcPct val="80000"/>
              </a:lnSpc>
              <a:buNone/>
            </a:pPr>
            <a:r>
              <a:rPr lang="en-US" sz="1200" dirty="0">
                <a:solidFill>
                  <a:srgbClr val="F3F3F3"/>
                </a:solidFill>
                <a:latin typeface="Arial" pitchFamily="34" charset="0"/>
                <a:ea typeface="Arial" pitchFamily="34" charset="-122"/>
                <a:cs typeface="Arial" pitchFamily="34" charset="-120"/>
              </a:rPr>
              <a:t>Футбол объединяет обе страны, а регби и хоккей показывают разные спортивные предпочтения. Фигурное катание заметно сильнее связано с Россией.
</a:t>
            </a:r>
            <a:endParaRPr lang="en-US" sz="1200" dirty="0"/>
          </a:p>
        </p:txBody>
      </p:sp>
      <p:sp>
        <p:nvSpPr>
          <p:cNvPr id="9" name="Text 3"/>
          <p:cNvSpPr txBox="1"/>
          <p:nvPr/>
        </p:nvSpPr>
        <p:spPr>
          <a:xfrm>
            <a:off x="645600" y="4201350"/>
            <a:ext cx="2758800" cy="302400"/>
          </a:xfrm>
          <a:prstGeom prst="rect">
            <a:avLst/>
          </a:prstGeom>
          <a:noFill/>
          <a:ln/>
        </p:spPr>
        <p:txBody>
          <a:bodyPr wrap="square" lIns="0" tIns="0" rIns="0" bIns="0" rtlCol="0" anchor="ctr"/>
          <a:lstStyle/>
          <a:p>
            <a:pPr algn="l" indent="0" marL="0">
              <a:lnSpc>
                <a:spcPct val="100000"/>
              </a:lnSpc>
              <a:buNone/>
            </a:pPr>
            <a:r>
              <a:rPr lang="en-US" sz="800" dirty="0">
                <a:solidFill>
                  <a:srgbClr val="212121"/>
                </a:solidFill>
                <a:latin typeface="Arial" pitchFamily="34" charset="0"/>
                <a:ea typeface="Arial" pitchFamily="34" charset="-122"/>
                <a:cs typeface="Arial" pitchFamily="34" charset="-120"/>
              </a:rPr>
              <a:t>Обобщение материалов раздела о спорте в Британии и России.
</a:t>
            </a:r>
            <a:endParaRPr lang="en-US" sz="800" dirty="0"/>
          </a:p>
        </p:txBody>
      </p:sp>
      <p:sp>
        <p:nvSpPr>
          <p:cNvPr id="10" name="Text 4"/>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13</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6029041" y="1023350"/>
            <a:ext cx="2659368" cy="36933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629025" y="185200"/>
            <a:ext cx="5749800" cy="686100"/>
          </a:xfrm>
          <a:prstGeom prst="rect">
            <a:avLst/>
          </a:prstGeom>
          <a:noFill/>
          <a:ln/>
        </p:spPr>
        <p:txBody>
          <a:bodyPr wrap="square" lIns="0" tIns="0" rIns="0" bIns="0" rtlCol="0" anchor="ctr"/>
          <a:lstStyle/>
          <a:p>
            <a:pPr algn="ctr" indent="0" marL="0">
              <a:lnSpc>
                <a:spcPct val="100000"/>
              </a:lnSpc>
              <a:buNone/>
            </a:pPr>
            <a:r>
              <a:rPr lang="en-US" sz="2600" b="1" dirty="0">
                <a:solidFill>
                  <a:srgbClr val="FFFFFF"/>
                </a:solidFill>
                <a:latin typeface="Arial" pitchFamily="34" charset="0"/>
                <a:ea typeface="Arial" pitchFamily="34" charset="-122"/>
                <a:cs typeface="Arial" pitchFamily="34" charset="-120"/>
              </a:rPr>
              <a:t>Главные спортивные события, за которыми следят
</a:t>
            </a:r>
            <a:endParaRPr lang="en-US" sz="2600" dirty="0"/>
          </a:p>
        </p:txBody>
      </p:sp>
      <p:sp>
        <p:nvSpPr>
          <p:cNvPr id="9"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14</a:t>
            </a:r>
            <a:endParaRPr lang="en-US" sz="900" dirty="0"/>
          </a:p>
        </p:txBody>
      </p:sp>
      <p:sp>
        <p:nvSpPr>
          <p:cNvPr id="10" name="Text 2"/>
          <p:cNvSpPr txBox="1"/>
          <p:nvPr/>
        </p:nvSpPr>
        <p:spPr>
          <a:xfrm>
            <a:off x="520275" y="1462450"/>
            <a:ext cx="2373900" cy="1144500"/>
          </a:xfrm>
          <a:prstGeom prst="rect">
            <a:avLst/>
          </a:prstGeom>
          <a:noFill/>
          <a:ln/>
        </p:spPr>
        <p:txBody>
          <a:bodyPr wrap="square" lIns="0" tIns="0" rIns="0" bIns="0" rtlCol="0" anchor="t"/>
          <a:lstStyle/>
          <a:p>
            <a:pPr algn="l" indent="0" marL="0">
              <a:lnSpc>
                <a:spcPct val="100000"/>
              </a:lnSpc>
              <a:buNone/>
            </a:pPr>
            <a:r>
              <a:rPr lang="en-US" sz="1296" b="1" dirty="0">
                <a:solidFill>
                  <a:srgbClr val="000000"/>
                </a:solidFill>
                <a:latin typeface="Arial" pitchFamily="34" charset="0"/>
                <a:ea typeface="Arial" pitchFamily="34" charset="-122"/>
                <a:cs typeface="Arial" pitchFamily="34" charset="-120"/>
              </a:rPr>
              <a:t>Уимблдон
</a:t>
            </a:r>
            <a:pPr algn="l" indent="0" marL="0">
              <a:lnSpc>
                <a:spcPct val="100000"/>
              </a:lnSpc>
              <a:buNone/>
            </a:pPr>
            <a:r>
              <a:rPr lang="en-US" sz="598"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97" dirty="0">
                <a:solidFill>
                  <a:srgbClr val="000000"/>
                </a:solidFill>
                <a:latin typeface="Arial" pitchFamily="34" charset="0"/>
                <a:ea typeface="Arial" pitchFamily="34" charset="-122"/>
                <a:cs typeface="Arial" pitchFamily="34" charset="-120"/>
              </a:rPr>
              <a:t>Этот теннисный турнир знают во всём мире. Для Британии он важен как часть спортивной истории, а для детей — как пример соревнования, где сочетаются традиции, мастерство и дисциплина.
</a:t>
            </a:r>
            <a:endParaRPr lang="en-US" sz="1296" dirty="0"/>
          </a:p>
        </p:txBody>
      </p:sp>
      <p:sp>
        <p:nvSpPr>
          <p:cNvPr id="11" name="Text 3"/>
          <p:cNvSpPr txBox="1"/>
          <p:nvPr/>
        </p:nvSpPr>
        <p:spPr>
          <a:xfrm>
            <a:off x="3347601" y="1462481"/>
            <a:ext cx="2373900" cy="11445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Матчи Премьер-лиги
</a:t>
            </a:r>
            <a:pPr algn="l" indent="0" marL="0">
              <a:lnSpc>
                <a:spcPct val="100000"/>
              </a:lnSpc>
              <a:buNone/>
            </a:pPr>
            <a:r>
              <a:rPr lang="en-US" sz="6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Игры английской Премьер-лиги собирают болельщиков по всей стране. Семьи часто смотрят матчи вместе, обсуждают голы и запоминают любимые клубы и игроков.
</a:t>
            </a:r>
            <a:endParaRPr lang="en-US" sz="1300" dirty="0"/>
          </a:p>
        </p:txBody>
      </p:sp>
      <p:sp>
        <p:nvSpPr>
          <p:cNvPr id="12" name="Text 4"/>
          <p:cNvSpPr txBox="1"/>
          <p:nvPr/>
        </p:nvSpPr>
        <p:spPr>
          <a:xfrm>
            <a:off x="520275" y="3412183"/>
            <a:ext cx="2373900" cy="11445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КХЛ и хоккейные встречи
</a:t>
            </a:r>
            <a:pPr algn="l" indent="0" marL="0">
              <a:lnSpc>
                <a:spcPct val="100000"/>
              </a:lnSpc>
              <a:buNone/>
            </a:pPr>
            <a:r>
              <a:rPr lang="en-US" sz="6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 России хоккейные матчи Лиги КХЛ привлекают много зрителей. Для многих болельщиков это не только спорт, но и повод поддержать родную команду и следить за результатами.
</a:t>
            </a:r>
            <a:endParaRPr lang="en-US" sz="1300" dirty="0"/>
          </a:p>
        </p:txBody>
      </p:sp>
      <p:sp>
        <p:nvSpPr>
          <p:cNvPr id="13" name="Text 5"/>
          <p:cNvSpPr txBox="1"/>
          <p:nvPr/>
        </p:nvSpPr>
        <p:spPr>
          <a:xfrm>
            <a:off x="3347601" y="3412183"/>
            <a:ext cx="2373900" cy="11445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Фигурное катание и футбол
</a:t>
            </a:r>
            <a:pPr algn="l" indent="0" marL="0">
              <a:lnSpc>
                <a:spcPct val="100000"/>
              </a:lnSpc>
              <a:buNone/>
            </a:pPr>
            <a:r>
              <a:rPr lang="en-US" sz="6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 России популярны и турниры по фигурному катанию, и футбольные матчи. Такие события показывают, что интерес к спорту может быть связан и с эмоциями, и с красивой техникой.
</a:t>
            </a:r>
            <a:endParaRPr lang="en-US" sz="13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490700" y="1230052"/>
            <a:ext cx="4007700" cy="2830647"/>
          </a:xfrm>
          <a:prstGeom prst="rect">
            <a:avLst/>
          </a:prstGeom>
        </p:spPr>
      </p:pic>
      <p:sp>
        <p:nvSpPr>
          <p:cNvPr id="5" name="Text 0"/>
          <p:cNvSpPr txBox="1"/>
          <p:nvPr/>
        </p:nvSpPr>
        <p:spPr>
          <a:xfrm>
            <a:off x="645600" y="197125"/>
            <a:ext cx="7852800" cy="737400"/>
          </a:xfrm>
          <a:prstGeom prst="rect">
            <a:avLst/>
          </a:prstGeom>
          <a:noFill/>
          <a:ln/>
        </p:spPr>
        <p:txBody>
          <a:bodyPr wrap="square" lIns="0" tIns="0" rIns="0" bIns="0" rtlCol="0" anchor="ctr"/>
          <a:lstStyle/>
          <a:p>
            <a:pPr algn="ctr" indent="0" marL="0">
              <a:lnSpc>
                <a:spcPct val="100000"/>
              </a:lnSpc>
              <a:buNone/>
            </a:pPr>
            <a:r>
              <a:rPr lang="en-US" sz="2600" b="1" dirty="0">
                <a:solidFill>
                  <a:srgbClr val="F3F3F3"/>
                </a:solidFill>
                <a:latin typeface="Arial" pitchFamily="34" charset="0"/>
                <a:ea typeface="Arial" pitchFamily="34" charset="-122"/>
                <a:cs typeface="Arial" pitchFamily="34" charset="-120"/>
              </a:rPr>
              <a:t>Где дети и подростки узнают о спорте
</a:t>
            </a:r>
            <a:endParaRPr lang="en-US" sz="2600" dirty="0"/>
          </a:p>
        </p:txBody>
      </p:sp>
      <p:sp>
        <p:nvSpPr>
          <p:cNvPr id="6" name="Text 1"/>
          <p:cNvSpPr txBox="1"/>
          <p:nvPr/>
        </p:nvSpPr>
        <p:spPr>
          <a:xfrm>
            <a:off x="921300" y="1596275"/>
            <a:ext cx="2758800" cy="918300"/>
          </a:xfrm>
          <a:prstGeom prst="rect">
            <a:avLst/>
          </a:prstGeom>
          <a:noFill/>
          <a:ln/>
        </p:spPr>
        <p:txBody>
          <a:bodyPr wrap="square" lIns="0" tIns="0" rIns="0" bIns="0" rtlCol="0" anchor="t"/>
          <a:lstStyle/>
          <a:p>
            <a:pPr algn="l" indent="0" marL="0">
              <a:lnSpc>
                <a:spcPct val="80000"/>
              </a:lnSpc>
              <a:buNone/>
            </a:pPr>
            <a:r>
              <a:rPr lang="en-US" sz="1200" dirty="0">
                <a:solidFill>
                  <a:srgbClr val="212121"/>
                </a:solidFill>
                <a:latin typeface="Arial" pitchFamily="34" charset="0"/>
                <a:ea typeface="Arial" pitchFamily="34" charset="-122"/>
                <a:cs typeface="Arial" pitchFamily="34" charset="-120"/>
              </a:rPr>
              <a:t>Школьники чаще всего узнают новости о спорте из цифровых источников, но живые матчи остаются особенно впечатляющими.
</a:t>
            </a:r>
            <a:endParaRPr lang="en-US" sz="1200" dirty="0"/>
          </a:p>
        </p:txBody>
      </p:sp>
      <p:sp>
        <p:nvSpPr>
          <p:cNvPr id="7" name="Text 2"/>
          <p:cNvSpPr txBox="1"/>
          <p:nvPr/>
        </p:nvSpPr>
        <p:spPr>
          <a:xfrm>
            <a:off x="921300" y="2848700"/>
            <a:ext cx="2758800" cy="996300"/>
          </a:xfrm>
          <a:prstGeom prst="rect">
            <a:avLst/>
          </a:prstGeom>
          <a:noFill/>
          <a:ln/>
        </p:spPr>
        <p:txBody>
          <a:bodyPr wrap="square" lIns="0" tIns="0" rIns="0" bIns="0" rtlCol="0" anchor="t"/>
          <a:lstStyle/>
          <a:p>
            <a:pPr algn="l" indent="0" marL="0">
              <a:lnSpc>
                <a:spcPct val="80000"/>
              </a:lnSpc>
              <a:buNone/>
            </a:pPr>
            <a:r>
              <a:rPr lang="en-US" sz="1200" dirty="0">
                <a:solidFill>
                  <a:srgbClr val="212121"/>
                </a:solidFill>
                <a:latin typeface="Arial" pitchFamily="34" charset="0"/>
                <a:ea typeface="Arial" pitchFamily="34" charset="-122"/>
                <a:cs typeface="Arial" pitchFamily="34" charset="-120"/>
              </a:rPr>
              <a:t>Интернет и телевидение лидируют, но стадионы и школьные события тоже важны: они помогают увидеть спорт не только в новостях, но и вживую.
</a:t>
            </a:r>
            <a:endParaRPr lang="en-US" sz="1200" dirty="0"/>
          </a:p>
        </p:txBody>
      </p:sp>
      <p:sp>
        <p:nvSpPr>
          <p:cNvPr id="8" name="Text 3"/>
          <p:cNvSpPr txBox="1"/>
          <p:nvPr/>
        </p:nvSpPr>
        <p:spPr>
          <a:xfrm>
            <a:off x="4490700" y="4142575"/>
            <a:ext cx="4381800" cy="302400"/>
          </a:xfrm>
          <a:prstGeom prst="rect">
            <a:avLst/>
          </a:prstGeom>
          <a:noFill/>
          <a:ln/>
        </p:spPr>
        <p:txBody>
          <a:bodyPr wrap="square" lIns="0" tIns="0" rIns="0" bIns="0" rtlCol="0" anchor="t"/>
          <a:lstStyle/>
          <a:p>
            <a:pPr algn="l" indent="0" marL="0">
              <a:lnSpc>
                <a:spcPct val="115000"/>
              </a:lnSpc>
              <a:buNone/>
            </a:pPr>
            <a:r>
              <a:rPr lang="en-US" sz="1034" dirty="0">
                <a:solidFill>
                  <a:srgbClr val="E0D3A2"/>
                </a:solidFill>
                <a:latin typeface="Arial" pitchFamily="34" charset="0"/>
                <a:ea typeface="Arial" pitchFamily="34" charset="-122"/>
                <a:cs typeface="Arial" pitchFamily="34" charset="-120"/>
              </a:rPr>
              <a:t>Обобщение учебного материала по теме спортивных интересов школьников; без точной статистики.
</a:t>
            </a:r>
            <a:endParaRPr lang="en-US" sz="1034" dirty="0"/>
          </a:p>
        </p:txBody>
      </p:sp>
      <p:sp>
        <p:nvSpPr>
          <p:cNvPr id="9" name="Text 4"/>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15</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16</a:t>
            </a:r>
            <a:endParaRPr lang="en-US" sz="900" dirty="0"/>
          </a:p>
        </p:txBody>
      </p:sp>
      <p:sp>
        <p:nvSpPr>
          <p:cNvPr id="9" name="Text 1"/>
          <p:cNvSpPr txBox="1"/>
          <p:nvPr/>
        </p:nvSpPr>
        <p:spPr>
          <a:xfrm>
            <a:off x="792300" y="627725"/>
            <a:ext cx="3686100" cy="498000"/>
          </a:xfrm>
          <a:prstGeom prst="rect">
            <a:avLst/>
          </a:prstGeom>
          <a:noFill/>
          <a:ln/>
        </p:spPr>
        <p:txBody>
          <a:bodyPr wrap="square" lIns="0" tIns="0" rIns="0" bIns="0" rtlCol="0" anchor="ctr"/>
          <a:lstStyle/>
          <a:p>
            <a:pPr algn="l" indent="0" marL="0">
              <a:lnSpc>
                <a:spcPct val="100000"/>
              </a:lnSpc>
              <a:buNone/>
            </a:pPr>
            <a:r>
              <a:rPr lang="en-US" sz="1900" b="1" dirty="0">
                <a:solidFill>
                  <a:srgbClr val="F3F3F3"/>
                </a:solidFill>
                <a:latin typeface="Arial" pitchFamily="34" charset="0"/>
                <a:ea typeface="Arial" pitchFamily="34" charset="-122"/>
                <a:cs typeface="Arial" pitchFamily="34" charset="-120"/>
              </a:rPr>
              <a:t>Что общего у двух стран
</a:t>
            </a:r>
            <a:endParaRPr lang="en-US" sz="1900" dirty="0"/>
          </a:p>
        </p:txBody>
      </p:sp>
      <p:sp>
        <p:nvSpPr>
          <p:cNvPr id="10" name="Text 2"/>
          <p:cNvSpPr txBox="1"/>
          <p:nvPr/>
        </p:nvSpPr>
        <p:spPr>
          <a:xfrm>
            <a:off x="867000" y="1580275"/>
            <a:ext cx="3353100" cy="9915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Спорт и гордость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И в Британии, и в России спортивные победы вызывают чувство гордости. Люди помнят известные матчи, следят за командами и обсуждают результаты с семьёй и друзьями.
</a:t>
            </a:r>
            <a:endParaRPr lang="en-US" sz="1300" dirty="0"/>
          </a:p>
        </p:txBody>
      </p:sp>
      <p:sp>
        <p:nvSpPr>
          <p:cNvPr id="11" name="Text 3"/>
          <p:cNvSpPr txBox="1"/>
          <p:nvPr/>
        </p:nvSpPr>
        <p:spPr>
          <a:xfrm>
            <a:off x="5361725" y="1562575"/>
            <a:ext cx="3353100" cy="9915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Школа и секции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Спорт часто начинается в школе: на уроках физкультуры, в секциях и клубах. Ребята пробуют разные игры, учатся работать в команде и понимают, какой вид спорта им подходит.
</a:t>
            </a:r>
            <a:endParaRPr lang="en-US" sz="1300" dirty="0"/>
          </a:p>
        </p:txBody>
      </p:sp>
      <p:sp>
        <p:nvSpPr>
          <p:cNvPr id="12" name="Text 4"/>
          <p:cNvSpPr txBox="1"/>
          <p:nvPr/>
        </p:nvSpPr>
        <p:spPr>
          <a:xfrm>
            <a:off x="867000" y="3131775"/>
            <a:ext cx="3353100" cy="9915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Полезные привычки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Регулярные занятия помогают стать сильнее, выносливее и организованнее. Спорт учит соблюдать правила, уважать соперника и не сдаваться после неудачи.
</a:t>
            </a:r>
            <a:endParaRPr lang="en-US" sz="1300" dirty="0"/>
          </a:p>
        </p:txBody>
      </p:sp>
      <p:sp>
        <p:nvSpPr>
          <p:cNvPr id="13" name="Text 5"/>
          <p:cNvSpPr txBox="1"/>
          <p:nvPr/>
        </p:nvSpPr>
        <p:spPr>
          <a:xfrm>
            <a:off x="5361725" y="3131775"/>
            <a:ext cx="3353100" cy="991500"/>
          </a:xfrm>
          <a:prstGeom prst="rect">
            <a:avLst/>
          </a:prstGeom>
          <a:noFill/>
          <a:ln/>
        </p:spPr>
        <p:txBody>
          <a:bodyPr wrap="square" lIns="0" tIns="0" rIns="0" bIns="0" rtlCol="0" anchor="t"/>
          <a:lstStyle/>
          <a:p>
            <a:pPr algn="l" indent="0" marL="0">
              <a:lnSpc>
                <a:spcPct val="100000"/>
              </a:lnSpc>
              <a:buNone/>
            </a:pPr>
            <a:r>
              <a:rPr lang="en-US" sz="1300" b="1" dirty="0">
                <a:solidFill>
                  <a:srgbClr val="212121"/>
                </a:solidFill>
                <a:latin typeface="Arial" pitchFamily="34" charset="0"/>
                <a:ea typeface="Arial" pitchFamily="34" charset="-122"/>
                <a:cs typeface="Arial" pitchFamily="34" charset="-120"/>
              </a:rPr>
              <a:t>Семейные традиции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Во многих семьях спорт смотрят вместе, обсуждают любимых игроков и ходят на соревнования. Такие привычки делают спорт частью повседневной жизни, а не только уроком или тренировкой.
</a:t>
            </a:r>
            <a:endParaRPr lang="en-US" sz="13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59400" y="1688830"/>
            <a:ext cx="8264400" cy="3094389"/>
          </a:xfrm>
          <a:prstGeom prst="rect">
            <a:avLst/>
          </a:prstGeom>
        </p:spPr>
      </p:pic>
      <p:sp>
        <p:nvSpPr>
          <p:cNvPr id="5" name="Text 0"/>
          <p:cNvSpPr txBox="1"/>
          <p:nvPr/>
        </p:nvSpPr>
        <p:spPr>
          <a:xfrm>
            <a:off x="359450" y="197125"/>
            <a:ext cx="8264400" cy="737400"/>
          </a:xfrm>
          <a:prstGeom prst="rect">
            <a:avLst/>
          </a:prstGeom>
          <a:noFill/>
          <a:ln/>
        </p:spPr>
        <p:txBody>
          <a:bodyPr wrap="square" lIns="0" tIns="0" rIns="0" bIns="0" rtlCol="0" anchor="ctr"/>
          <a:lstStyle/>
          <a:p>
            <a:pPr algn="l" indent="0" marL="0">
              <a:lnSpc>
                <a:spcPct val="100000"/>
              </a:lnSpc>
              <a:buNone/>
            </a:pPr>
            <a:r>
              <a:rPr lang="en-US" sz="2600" b="1" dirty="0">
                <a:solidFill>
                  <a:srgbClr val="F3F3F3"/>
                </a:solidFill>
                <a:latin typeface="Arial" pitchFamily="34" charset="0"/>
                <a:ea typeface="Arial" pitchFamily="34" charset="-122"/>
                <a:cs typeface="Arial" pitchFamily="34" charset="-120"/>
              </a:rPr>
              <a:t>Как выбрать любимый вид спорта
</a:t>
            </a:r>
            <a:endParaRPr lang="en-US" sz="2600" dirty="0"/>
          </a:p>
        </p:txBody>
      </p:sp>
      <p:sp>
        <p:nvSpPr>
          <p:cNvPr id="6" name="Text 1"/>
          <p:cNvSpPr txBox="1"/>
          <p:nvPr/>
        </p:nvSpPr>
        <p:spPr>
          <a:xfrm>
            <a:off x="359450" y="1107800"/>
            <a:ext cx="8264400" cy="219600"/>
          </a:xfrm>
          <a:prstGeom prst="rect">
            <a:avLst/>
          </a:prstGeom>
          <a:noFill/>
          <a:ln/>
        </p:spPr>
        <p:txBody>
          <a:bodyPr wrap="square" lIns="0" tIns="0" rIns="0" bIns="0" rtlCol="0" anchor="t"/>
          <a:lstStyle/>
          <a:p>
            <a:pPr algn="l" indent="0" marL="0">
              <a:lnSpc>
                <a:spcPct val="80000"/>
              </a:lnSpc>
              <a:buNone/>
            </a:pPr>
            <a:r>
              <a:rPr lang="en-US" sz="1200" dirty="0">
                <a:solidFill>
                  <a:srgbClr val="E0D3A2"/>
                </a:solidFill>
                <a:latin typeface="Arial" pitchFamily="34" charset="0"/>
                <a:ea typeface="Arial" pitchFamily="34" charset="-122"/>
                <a:cs typeface="Arial" pitchFamily="34" charset="-120"/>
              </a:rPr>
              <a:t>Путь школьника от первого знакомства со спортом до регулярных тренировок и соревнований.
</a:t>
            </a:r>
            <a:endParaRPr lang="en-US" sz="1200" dirty="0"/>
          </a:p>
        </p:txBody>
      </p:sp>
      <p:sp>
        <p:nvSpPr>
          <p:cNvPr id="7" name="Text 2"/>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000000"/>
                </a:solidFill>
                <a:latin typeface="Arial" pitchFamily="34" charset="0"/>
                <a:ea typeface="Arial" pitchFamily="34" charset="-122"/>
                <a:cs typeface="Arial" pitchFamily="34" charset="-120"/>
              </a:rPr>
              <a:t>17</a:t>
            </a:r>
            <a:endParaRPr lang="en-US" sz="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72625" y="1026985"/>
            <a:ext cx="3933900" cy="167498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637575" y="1026985"/>
            <a:ext cx="3933900" cy="1674981"/>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72525" y="238425"/>
            <a:ext cx="7998900" cy="686100"/>
          </a:xfrm>
          <a:prstGeom prst="rect">
            <a:avLst/>
          </a:prstGeom>
          <a:noFill/>
          <a:ln/>
        </p:spPr>
        <p:txBody>
          <a:bodyPr wrap="square" lIns="0" tIns="0" rIns="0" bIns="0" rtlCol="0" anchor="ctr"/>
          <a:lstStyle/>
          <a:p>
            <a:pPr algn="ctr" indent="0" marL="0">
              <a:lnSpc>
                <a:spcPct val="100000"/>
              </a:lnSpc>
              <a:buNone/>
            </a:pPr>
            <a:r>
              <a:rPr lang="en-US" sz="2600" b="1" dirty="0">
                <a:solidFill>
                  <a:srgbClr val="0A0A0A"/>
                </a:solidFill>
                <a:latin typeface="Arial" pitchFamily="34" charset="0"/>
                <a:ea typeface="Arial" pitchFamily="34" charset="-122"/>
                <a:cs typeface="Arial" pitchFamily="34" charset="-120"/>
              </a:rPr>
              <a:t>Известные спортсмены как пример для подражания
</a:t>
            </a:r>
            <a:endParaRPr lang="en-US" sz="2600" dirty="0"/>
          </a:p>
        </p:txBody>
      </p:sp>
      <p:sp>
        <p:nvSpPr>
          <p:cNvPr id="8"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212121"/>
                </a:solidFill>
                <a:latin typeface="Arial" pitchFamily="34" charset="0"/>
                <a:ea typeface="Arial" pitchFamily="34" charset="-122"/>
                <a:cs typeface="Arial" pitchFamily="34" charset="-120"/>
              </a:rPr>
              <a:t>18</a:t>
            </a:r>
            <a:endParaRPr lang="en-US" sz="900" dirty="0"/>
          </a:p>
        </p:txBody>
      </p:sp>
      <p:sp>
        <p:nvSpPr>
          <p:cNvPr id="9" name="Text 2"/>
          <p:cNvSpPr txBox="1"/>
          <p:nvPr/>
        </p:nvSpPr>
        <p:spPr>
          <a:xfrm>
            <a:off x="844500" y="3541850"/>
            <a:ext cx="3387900" cy="798600"/>
          </a:xfrm>
          <a:prstGeom prst="rect">
            <a:avLst/>
          </a:prstGeom>
          <a:noFill/>
          <a:ln/>
        </p:spPr>
        <p:txBody>
          <a:bodyPr wrap="square" lIns="0" tIns="0" rIns="0" bIns="0" rtlCol="0" anchor="t"/>
          <a:lstStyle/>
          <a:p>
            <a:pPr algn="l" indent="0" marL="0">
              <a:lnSpc>
                <a:spcPct val="100000"/>
              </a:lnSpc>
              <a:buNone/>
            </a:pPr>
            <a:r>
              <a:rPr lang="en-US" sz="1000" dirty="0">
                <a:solidFill>
                  <a:srgbClr val="E0D3A2"/>
                </a:solidFill>
                <a:latin typeface="Arial" pitchFamily="34" charset="0"/>
                <a:ea typeface="Arial" pitchFamily="34" charset="-122"/>
                <a:cs typeface="Arial" pitchFamily="34" charset="-120"/>
              </a:rPr>
              <a:t>Многие дети начинают интересоваться спортом после ярких побед известных спортсменов. В Британии чаще вспоминают футбол, теннис и лёгкую атлетику, а в России — хоккей, фигурное катание и гимнастику. Такие примеры показывают, что результат приходит через труд и терпение.
</a:t>
            </a:r>
            <a:endParaRPr lang="en-US" sz="1000" dirty="0"/>
          </a:p>
        </p:txBody>
      </p:sp>
      <p:sp>
        <p:nvSpPr>
          <p:cNvPr id="10" name="Text 3"/>
          <p:cNvSpPr txBox="1"/>
          <p:nvPr/>
        </p:nvSpPr>
        <p:spPr>
          <a:xfrm>
            <a:off x="844501" y="3002500"/>
            <a:ext cx="3387900" cy="402000"/>
          </a:xfrm>
          <a:prstGeom prst="rect">
            <a:avLst/>
          </a:prstGeom>
          <a:noFill/>
          <a:ln/>
        </p:spPr>
        <p:txBody>
          <a:bodyPr wrap="square" lIns="0" tIns="0" rIns="0" bIns="0" rtlCol="0" anchor="ctr"/>
          <a:lstStyle/>
          <a:p>
            <a:pPr algn="l" indent="0" marL="0">
              <a:lnSpc>
                <a:spcPct val="115000"/>
              </a:lnSpc>
              <a:buNone/>
            </a:pPr>
            <a:r>
              <a:rPr lang="en-US" sz="1400" b="1" dirty="0">
                <a:solidFill>
                  <a:srgbClr val="E0D3A2"/>
                </a:solidFill>
                <a:latin typeface="Arial" pitchFamily="34" charset="0"/>
                <a:ea typeface="Arial" pitchFamily="34" charset="-122"/>
                <a:cs typeface="Arial" pitchFamily="34" charset="-120"/>
              </a:rPr>
              <a:t>Когда успех вдохновляет
</a:t>
            </a:r>
            <a:endParaRPr lang="en-US" sz="1400" dirty="0"/>
          </a:p>
        </p:txBody>
      </p:sp>
      <p:sp>
        <p:nvSpPr>
          <p:cNvPr id="11" name="Text 4"/>
          <p:cNvSpPr txBox="1"/>
          <p:nvPr/>
        </p:nvSpPr>
        <p:spPr>
          <a:xfrm>
            <a:off x="4909450" y="3541850"/>
            <a:ext cx="3387900" cy="798600"/>
          </a:xfrm>
          <a:prstGeom prst="rect">
            <a:avLst/>
          </a:prstGeom>
          <a:noFill/>
          <a:ln/>
        </p:spPr>
        <p:txBody>
          <a:bodyPr wrap="square" lIns="0" tIns="0" rIns="0" bIns="0" rtlCol="0" anchor="t"/>
          <a:lstStyle/>
          <a:p>
            <a:pPr algn="l" indent="0" marL="0">
              <a:lnSpc>
                <a:spcPct val="100000"/>
              </a:lnSpc>
              <a:buNone/>
            </a:pPr>
            <a:r>
              <a:rPr lang="en-US" sz="1000" dirty="0">
                <a:solidFill>
                  <a:srgbClr val="E0D3A2"/>
                </a:solidFill>
                <a:latin typeface="Arial" pitchFamily="34" charset="0"/>
                <a:ea typeface="Arial" pitchFamily="34" charset="-122"/>
                <a:cs typeface="Arial" pitchFamily="34" charset="-120"/>
              </a:rPr>
              <a:t>За красивым выступлением всегда стоят годы работы. Спортсмены учатся соблюдать режим, много тренируются и не боятся ошибок. Поэтому они становятся не только чемпионами, но и хорошими образцами силы характера для школьников.
</a:t>
            </a:r>
            <a:endParaRPr lang="en-US" sz="1000" dirty="0"/>
          </a:p>
        </p:txBody>
      </p:sp>
      <p:sp>
        <p:nvSpPr>
          <p:cNvPr id="12" name="Text 5"/>
          <p:cNvSpPr txBox="1"/>
          <p:nvPr/>
        </p:nvSpPr>
        <p:spPr>
          <a:xfrm>
            <a:off x="4909451" y="3002500"/>
            <a:ext cx="3387900" cy="402000"/>
          </a:xfrm>
          <a:prstGeom prst="rect">
            <a:avLst/>
          </a:prstGeom>
          <a:noFill/>
          <a:ln/>
        </p:spPr>
        <p:txBody>
          <a:bodyPr wrap="square" lIns="0" tIns="0" rIns="0" bIns="0" rtlCol="0" anchor="ctr"/>
          <a:lstStyle/>
          <a:p>
            <a:pPr algn="l" indent="0" marL="0">
              <a:lnSpc>
                <a:spcPct val="115000"/>
              </a:lnSpc>
              <a:buNone/>
            </a:pPr>
            <a:r>
              <a:rPr lang="en-US" sz="1400" b="1" dirty="0">
                <a:solidFill>
                  <a:srgbClr val="E0D3A2"/>
                </a:solidFill>
                <a:latin typeface="Arial" pitchFamily="34" charset="0"/>
                <a:ea typeface="Arial" pitchFamily="34" charset="-122"/>
                <a:cs typeface="Arial" pitchFamily="34" charset="-120"/>
              </a:rPr>
              <a:t>Тренировки за каждым медалем
</a:t>
            </a:r>
            <a:endParaRPr lang="en-US" sz="1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21725" y="368350"/>
            <a:ext cx="3706800" cy="827700"/>
          </a:xfrm>
          <a:prstGeom prst="rect">
            <a:avLst/>
          </a:prstGeom>
          <a:noFill/>
          <a:ln/>
        </p:spPr>
        <p:txBody>
          <a:bodyPr wrap="square" lIns="0" tIns="0" rIns="0" bIns="0" rtlCol="0" anchor="t"/>
          <a:lstStyle/>
          <a:p>
            <a:pPr algn="l" indent="0" marL="0">
              <a:lnSpc>
                <a:spcPct val="100000"/>
              </a:lnSpc>
              <a:buNone/>
            </a:pPr>
            <a:r>
              <a:rPr lang="en-US" sz="1900" b="1" dirty="0">
                <a:solidFill>
                  <a:srgbClr val="F3F3F3"/>
                </a:solidFill>
                <a:latin typeface="Arial" pitchFamily="34" charset="0"/>
                <a:ea typeface="Arial" pitchFamily="34" charset="-122"/>
                <a:cs typeface="Arial" pitchFamily="34" charset="-120"/>
              </a:rPr>
              <a:t>Почему популярность спорта меняется
</a:t>
            </a:r>
            <a:endParaRPr lang="en-US" sz="1900" dirty="0"/>
          </a:p>
        </p:txBody>
      </p:sp>
      <p:sp>
        <p:nvSpPr>
          <p:cNvPr id="8" name="Text 1"/>
          <p:cNvSpPr txBox="1"/>
          <p:nvPr/>
        </p:nvSpPr>
        <p:spPr>
          <a:xfrm>
            <a:off x="8820975" y="4783200"/>
            <a:ext cx="220800" cy="167700"/>
          </a:xfrm>
          <a:prstGeom prst="rect">
            <a:avLst/>
          </a:prstGeom>
          <a:noFill/>
          <a:ln/>
        </p:spPr>
        <p:txBody>
          <a:bodyPr wrap="square" lIns="0" tIns="0" rIns="0" bIns="0" rtlCol="0" anchor="t"/>
          <a:lstStyle/>
          <a:p>
            <a:pPr algn="l" indent="0" marL="0">
              <a:lnSpc>
                <a:spcPct val="90000"/>
              </a:lnSpc>
              <a:buNone/>
            </a:pPr>
            <a:r>
              <a:rPr lang="en-US" sz="900" dirty="0">
                <a:solidFill>
                  <a:srgbClr val="E0D3A2"/>
                </a:solidFill>
                <a:latin typeface="Arial" pitchFamily="34" charset="0"/>
                <a:ea typeface="Arial" pitchFamily="34" charset="-122"/>
                <a:cs typeface="Arial" pitchFamily="34" charset="-120"/>
              </a:rPr>
              <a:t>19</a:t>
            </a:r>
            <a:endParaRPr lang="en-US" sz="900" dirty="0"/>
          </a:p>
        </p:txBody>
      </p:sp>
      <p:sp>
        <p:nvSpPr>
          <p:cNvPr id="9" name="Text 2"/>
          <p:cNvSpPr txBox="1"/>
          <p:nvPr/>
        </p:nvSpPr>
        <p:spPr>
          <a:xfrm>
            <a:off x="757375" y="2179900"/>
            <a:ext cx="3235500" cy="840600"/>
          </a:xfrm>
          <a:prstGeom prst="rect">
            <a:avLst/>
          </a:prstGeom>
          <a:noFill/>
          <a:ln/>
        </p:spPr>
        <p:txBody>
          <a:bodyPr wrap="square" lIns="0" tIns="0" rIns="0" bIns="0" rtlCol="0" anchor="t"/>
          <a:lstStyle/>
          <a:p>
            <a:pPr algn="l" indent="0" marL="0">
              <a:lnSpc>
                <a:spcPct val="100000"/>
              </a:lnSpc>
              <a:buNone/>
            </a:pPr>
            <a:r>
              <a:rPr lang="en-US" sz="1200" b="1" dirty="0">
                <a:solidFill>
                  <a:srgbClr val="212121"/>
                </a:solidFill>
                <a:latin typeface="Arial" pitchFamily="34" charset="0"/>
                <a:ea typeface="Arial" pitchFamily="34" charset="-122"/>
                <a:cs typeface="Arial" pitchFamily="34" charset="-120"/>
              </a:rPr>
              <a:t>Победы и трансляции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Затем на популярность влияют успехи известных спортсменов и частые показы по телевидению. После ярких побед многие ребята начинают пробовать этот вид спорта сами.
</a:t>
            </a:r>
            <a:endParaRPr lang="en-US" sz="1200" dirty="0"/>
          </a:p>
        </p:txBody>
      </p:sp>
      <p:sp>
        <p:nvSpPr>
          <p:cNvPr id="10" name="Text 3"/>
          <p:cNvSpPr txBox="1"/>
          <p:nvPr/>
        </p:nvSpPr>
        <p:spPr>
          <a:xfrm>
            <a:off x="5187325" y="895750"/>
            <a:ext cx="3235500" cy="840600"/>
          </a:xfrm>
          <a:prstGeom prst="rect">
            <a:avLst/>
          </a:prstGeom>
          <a:noFill/>
          <a:ln/>
        </p:spPr>
        <p:txBody>
          <a:bodyPr wrap="square" lIns="0" tIns="0" rIns="0" bIns="0" rtlCol="0" anchor="t"/>
          <a:lstStyle/>
          <a:p>
            <a:pPr algn="l" indent="0" marL="0">
              <a:lnSpc>
                <a:spcPct val="100000"/>
              </a:lnSpc>
              <a:buNone/>
            </a:pPr>
            <a:r>
              <a:rPr lang="en-US" sz="1200" b="1" dirty="0">
                <a:solidFill>
                  <a:srgbClr val="212121"/>
                </a:solidFill>
                <a:latin typeface="Arial" pitchFamily="34" charset="0"/>
                <a:ea typeface="Arial" pitchFamily="34" charset="-122"/>
                <a:cs typeface="Arial" pitchFamily="34" charset="-120"/>
              </a:rPr>
              <a:t>Школьный интерес
</a:t>
            </a:r>
            <a:pPr algn="l" indent="0" marL="0">
              <a:lnSpc>
                <a:spcPct val="100000"/>
              </a:lnSpc>
              <a:buNone/>
            </a:pPr>
            <a:r>
              <a:rPr lang="en-US" sz="600"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212121"/>
                </a:solidFill>
                <a:latin typeface="Arial" pitchFamily="34" charset="0"/>
                <a:ea typeface="Arial" pitchFamily="34" charset="-122"/>
                <a:cs typeface="Arial" pitchFamily="34" charset="-120"/>
              </a:rPr>
              <a:t>Сначала дети знакомятся со спортом на уроках и в секциях. Если в школе есть хорошие тренеры и удобные площадки, интерес к виду спорта быстро растёт.
</a:t>
            </a:r>
            <a:endParaRPr lang="en-US" sz="1200" dirty="0"/>
          </a:p>
        </p:txBody>
      </p:sp>
      <p:sp>
        <p:nvSpPr>
          <p:cNvPr id="11" name="Text 4"/>
          <p:cNvSpPr txBox="1"/>
          <p:nvPr/>
        </p:nvSpPr>
        <p:spPr>
          <a:xfrm>
            <a:off x="5187325" y="3499050"/>
            <a:ext cx="3235500" cy="840600"/>
          </a:xfrm>
          <a:prstGeom prst="rect">
            <a:avLst/>
          </a:prstGeom>
          <a:noFill/>
          <a:ln/>
        </p:spPr>
        <p:txBody>
          <a:bodyPr wrap="square" lIns="0" tIns="0" rIns="0" bIns="0" rtlCol="0" anchor="t"/>
          <a:lstStyle/>
          <a:p>
            <a:pPr algn="l" indent="0" marL="0">
              <a:lnSpc>
                <a:spcPct val="100000"/>
              </a:lnSpc>
              <a:buNone/>
            </a:pPr>
            <a:r>
              <a:rPr lang="en-US" sz="1194" b="1" dirty="0">
                <a:solidFill>
                  <a:srgbClr val="212121"/>
                </a:solidFill>
                <a:latin typeface="Arial" pitchFamily="34" charset="0"/>
                <a:ea typeface="Arial" pitchFamily="34" charset="-122"/>
                <a:cs typeface="Arial" pitchFamily="34" charset="-120"/>
              </a:rPr>
              <a:t>Новые условия
</a:t>
            </a:r>
            <a:pPr algn="l" indent="0" marL="0">
              <a:lnSpc>
                <a:spcPct val="100000"/>
              </a:lnSpc>
              <a:buNone/>
            </a:pPr>
            <a:r>
              <a:rPr lang="en-US" sz="597" b="1" dirty="0">
                <a:solidFill>
                  <a:srgbClr val="212121"/>
                </a:solidFill>
                <a:latin typeface="Arial" pitchFamily="34" charset="0"/>
                <a:ea typeface="Arial" pitchFamily="34" charset="-122"/>
                <a:cs typeface="Arial" pitchFamily="34" charset="-120"/>
              </a:rPr>
              <a:t>
</a:t>
            </a:r>
            <a:pPr algn="l" indent="0" marL="0">
              <a:lnSpc>
                <a:spcPct val="100000"/>
              </a:lnSpc>
              <a:buNone/>
            </a:pPr>
            <a:r>
              <a:rPr lang="en-US" sz="1095" dirty="0">
                <a:solidFill>
                  <a:srgbClr val="212121"/>
                </a:solidFill>
                <a:latin typeface="Arial" pitchFamily="34" charset="0"/>
                <a:ea typeface="Arial" pitchFamily="34" charset="-122"/>
                <a:cs typeface="Arial" pitchFamily="34" charset="-120"/>
              </a:rPr>
              <a:t>Позже важную роль играют новые турниры, клубы и современные спортивные площадки. Поэтому список любимых видов спорта в Британии и России может меняться со временем.
</a:t>
            </a:r>
            <a:endParaRPr lang="en-US" sz="1194"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650638" y="2505275"/>
            <a:ext cx="3842700" cy="1303800"/>
          </a:xfrm>
          <a:prstGeom prst="rect">
            <a:avLst/>
          </a:prstGeom>
          <a:noFill/>
          <a:ln/>
        </p:spPr>
        <p:txBody>
          <a:bodyPr wrap="square" lIns="0" tIns="0" rIns="0" bIns="0" rtlCol="0" anchor="t"/>
          <a:lstStyle/>
          <a:p>
            <a:pPr algn="l" indent="0" marL="0">
              <a:lnSpc>
                <a:spcPct val="80000"/>
              </a:lnSpc>
              <a:buNone/>
            </a:pPr>
            <a:r>
              <a:rPr lang="en-US" sz="1200" dirty="0">
                <a:solidFill>
                  <a:srgbClr val="E0D3A2"/>
                </a:solidFill>
                <a:latin typeface="Arial" pitchFamily="34" charset="0"/>
                <a:ea typeface="Arial" pitchFamily="34" charset="-122"/>
                <a:cs typeface="Arial" pitchFamily="34" charset="-120"/>
              </a:rPr>
              <a:t>В Британии особенно заметны футбол, регби, крикет и теннис, а в России — футбол, хоккей, фигурное катание и биатлон. Спорт объединяет людей, учит работать в команде и помогает школьникам быть здоровее.
</a:t>
            </a:r>
            <a:endParaRPr lang="en-US" sz="1200" dirty="0"/>
          </a:p>
        </p:txBody>
      </p:sp>
      <p:sp>
        <p:nvSpPr>
          <p:cNvPr id="5" name="Text 1"/>
          <p:cNvSpPr txBox="1"/>
          <p:nvPr/>
        </p:nvSpPr>
        <p:spPr>
          <a:xfrm>
            <a:off x="2399025" y="1311600"/>
            <a:ext cx="4023600" cy="1105500"/>
          </a:xfrm>
          <a:prstGeom prst="rect">
            <a:avLst/>
          </a:prstGeom>
          <a:noFill/>
          <a:ln/>
        </p:spPr>
        <p:txBody>
          <a:bodyPr wrap="square" lIns="0" tIns="0" rIns="0" bIns="0" rtlCol="0" anchor="ctr"/>
          <a:lstStyle/>
          <a:p>
            <a:pPr algn="l" indent="0" marL="0">
              <a:lnSpc>
                <a:spcPct val="100000"/>
              </a:lnSpc>
              <a:buNone/>
            </a:pPr>
            <a:r>
              <a:rPr lang="en-US" sz="2500" b="1" dirty="0">
                <a:solidFill>
                  <a:srgbClr val="E0D3A2"/>
                </a:solidFill>
                <a:latin typeface="Arial" pitchFamily="34" charset="0"/>
                <a:ea typeface="Arial" pitchFamily="34" charset="-122"/>
                <a:cs typeface="Arial" pitchFamily="34" charset="-120"/>
              </a:rPr>
              <a:t>Итог: спорт в Британии и России
</a:t>
            </a:r>
            <a:endParaRPr lang="en-US" sz="25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2026-05-30T16:31:44Z</dcterms:created>
  <dcterms:modified xsi:type="dcterms:W3CDTF">2026-05-30T16:31:44Z</dcterms:modified>
</cp:coreProperties>
</file>