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3535275"/>
            <a:ext cx="5888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туризм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371049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отрасль, меняющая экономику, города и связи между странами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57975" y="310400"/>
            <a:ext cx="229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географии современного мира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туризм связывает транспорт, цифровые сервисы и визовую политику, формируя новые потоки людей и доходов. После пандемии восстановление идет неравномерно, поэтому особенно заметны различия между регионами и нагрузка на территории.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200" y="1693075"/>
            <a:ext cx="470400" cy="4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5650" y="1709608"/>
            <a:ext cx="492000" cy="437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400" y="3287733"/>
            <a:ext cx="492000" cy="43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6450" y="3271200"/>
            <a:ext cx="470400" cy="47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3700" y="3309600"/>
            <a:ext cx="492000" cy="393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международный туризм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178725" y="1693075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за границу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3400" y="2274100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Международным туризмом называют выезд за пределы страны постоянного проживания сроком менее одного года, если поездка не связана с переездом на постоянное место жительства.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40975" y="1693075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цели путешествия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85650" y="2274100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путешествуют ради отдыха, экскурсий, деловых встреч, лечения, обучения и семейных визитов. Каждая цель формирует свой спрос на транспорт, жилье и услуги.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17872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основа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340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Авиация, железные дороги, автобусы и круизные линии делают поездки доступными на дальние расстояния. Именно транспорт определяет скорость, стоимость и географию туристических потоков.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94097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приема гостей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38565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Отели, туроператоры, музеи, рестораны, гиды и службы сервиса создают туристический продукт. Без их координации поездка не превращается в полноценный опыт путешествия.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71902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рынка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16370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туризме взаимодействуют путешественники, компании-перевозчики, гостиницы и местные организации. Их сотрудничество формирует маршрут, качество обслуживания и итоговое впечатление от 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туристические направления мира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30050" y="165482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лидеры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0050" y="192764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Испания и Италия привлекают миллионы туристов сочетанием исторических городов, музеев, удобного транспорта и плотной сети гостиниц, что делает поездки разнообразными и доступными.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30050" y="407467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мировых центров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0050" y="434749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глобальной карте отчетливо видны зоны притяжения в Европе, Северной Америке и Средиземноморье. Их объединяет транспортная доступность и богатое культурное наследие.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30050" y="3268058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привлекательность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30050" y="3540881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и южные районы Европы выигрывают благодаря теплому климату, морским курортам и продолжительному сезону отдыха, который поддерживает высокий спрос почти весь год.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050" y="2461442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Североамериканский масштаб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30050" y="2734264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Мексика выделяются большим внутренним рынком, известными природными объектами и крупными городами, где сочетаются деловой, рекреационный и событийный туризм.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международных прибытий после кризиса
</a:t>
            </a:r>
            <a:endParaRPr lang="en-US" sz="2415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Tourism, оценки международных прибытий за 2019–2023 годы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масштабы шока и постепенный возврат спроса на поездки после снятия ограничений.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быстро реагирует на кризисы, но восстановление требует времени и зависит от транспорта, доходов и безопасности.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5413" y="2199550"/>
            <a:ext cx="6953075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туристических регионов мира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Tourism, региональные обзоры международного туризма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мира отличаются масштабом потоков, типом спроса и темпами роста туристического рынка.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сохраняет лидерство, Азия и Тихий океан быстро наращивают позиции, а специализация регионов влияет на структуру поездок.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туризма для принимающих стран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Валютная выручка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туристы привозят в страну деньги, которые поступают в гостиницы, транспортные компании, магазины и рестораны. Это усиливает платежный баланс и поддерживает местные доходы.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малого бизнеса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Экскурсии, сувениры, аренда транспорта, местная кухня и услуги гидов дают стабильный заработок небольшим предприятиям. Для многих территорий это важный источник развития.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отдельных стран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островных государств туризм становится одной из опор экономики, поэтому колебания туристического спроса напрямую влияют на бюджет, занятость и уровень жизни населения.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создает занятость не только в отелях, но и в торговле, общественном питании, транспорте и сфере услуг. Особенно заметно это в городах и курортных зонах.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050" y="1574380"/>
            <a:ext cx="2525100" cy="1639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0925" y="1574380"/>
            <a:ext cx="2525100" cy="16398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1487" y="1574380"/>
            <a:ext cx="2525100" cy="163983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туризм сближает культуры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80675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Фестиваль, который собирает мир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180675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танец и праздники превращают город в открытую сцену, где гости и жители участвуют в одном событии. Такие встречи укрепляют международный имидж страны и показывают, что культурное наследие может работать как мягкая сила.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39550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читают как учебник истории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39550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турист идет по старому центру, он видит не только здания, но и следы эпох, языков и обычаев. Музеи, площади и памятники помогают понять, как страна формировала свою идентичность и почему бережно охраняет наследие.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3410113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как язык общения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410113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рынках, в кафе и семейных ресторанах путешественник знакомится с повседневной культурой страны без учебника и переводчика. Через блюда, способы сервировки и местные традиции еды возникает живой и очень запоминающийся культурный контакт.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туриста от выбора страны до возвращения домой
</a:t>
            </a:r>
            <a:endParaRPr lang="en-US" sz="2415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цикл международной поездки и точки принятия решений на каждом этапе.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825" y="3227475"/>
            <a:ext cx="294000" cy="4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6300" y="3227475"/>
            <a:ext cx="352800" cy="4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463" y="3227475"/>
            <a:ext cx="411600" cy="47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33462" y="1578088"/>
            <a:ext cx="492000" cy="393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1825" y="1539688"/>
            <a:ext cx="470400" cy="470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выбора туристического направления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76875" y="3227475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поездки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467925" y="3869525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перелета и проживания часто определяет, выберет ли человек дальнее направление или более доступную страну. Бюджет влияет и на продолжительность поездки, и на набор услуг.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821750" y="3227475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и сервис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12800" y="3869525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в интернете, цифровые сервисы, наличие прямых рейсов и качество медицинской помощи формируют доверие к стране. Для школьного анализа это показывает связь географии и спроса.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3999313" y="3227475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Визовые правила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3290363" y="3869525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получения визы, наличие безвизового режима или электронной визы заметно меняют туристические потоки. Чем проще въезд, тем выше вероятность поездки.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5378513" y="1539688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сезон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4669563" y="2181737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Погода, температура и длительность сезона отдыха помогают заранее понять, когда направление будет особенно комфортным. Это важно для пляжного, горного и экскурсионного туризма.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2556075" y="1539688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1847125" y="2181737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общественной безопасности и политической стабильности напрямую влияет на привлекательность страны. Туристы чаще выбирают направления, где риски понятны и прогнозируемы.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расходов международного туриста
</a:t>
            </a:r>
            <a:endParaRPr lang="en-US" sz="2587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структура расходов международной поездки; точные доли зависят от направления, сезона и формата путешествия.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поездки сильнее всего зависит от дальности маршрута, уровня отеля и продолжительности пребывания. Именно эти решения чаще всего меняют общую стоимость путешествия.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 перевозку и размещение, поэтому именно транспорт и гостиничный сектор получают наибольшую выгоду.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международного туризма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30050" y="165482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Онлайн-планирование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0050" y="192764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рейсов, сравнение цен и бронирование жилья теперь занимают минуты. Турист заранее видит маршрут, отзывы, условия отмены и может быстро корректировать план поездки.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30050" y="407467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рынка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0050" y="434749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Отзывы, рейтинги и динамические цены заметно влияют на выбор туриста. Конкуренция между сервисами усиливается, а компании вынуждены быстрее реагировать на запросы клиентов.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30050" y="3268058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30050" y="3540881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подбирают маршруты по интересам, переводят тексты и предлагают персональные варианты отдыха. Это делает поездки удобнее, но повышает зависимость от качества данных.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050" y="2461442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в пути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30050" y="2734264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заменяет карты, бумажные билеты и переводчика. Он помогает ориентироваться в незнакомом городе, оплачивать услуги, хранить документы и получать уведомления в реальном времени.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правила пересечения границ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40725" y="1762125"/>
            <a:ext cx="3135612" cy="2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Безвизовые соглашения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40725" y="20560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упрощают въезд для граждан отдельных государств, чтобы увеличить туристический поток и укрепить деловые связи. Это особенно заметно в регионах с высокой взаимной мобильностью.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42375" y="1762025"/>
            <a:ext cx="3135612" cy="2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Биометрия и контроль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42375" y="20560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границах все чаще применяются паспортные сканеры, биометрические данные и санитарные проверки. Это ускоряет прохождение контроля, но сохраняет приоритет безопасности и эпидемиологической защиты.
</a:t>
            </a:r>
            <a:endParaRPr lang="en-US" sz="920" dirty="0"/>
          </a:p>
        </p:txBody>
      </p:sp>
      <p:sp>
        <p:nvSpPr>
          <p:cNvPr id="12" name="Text 6"/>
          <p:cNvSpPr txBox="1"/>
          <p:nvPr/>
        </p:nvSpPr>
        <p:spPr>
          <a:xfrm>
            <a:off x="3079000" y="3540125"/>
            <a:ext cx="3135612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визы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079000" y="38725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Подача документов через интернет сокращает время ожидания и делает поездки доступнее. Такой формат снижает нагрузку на консульства и упрощает подготовку к путешествию.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234737"/>
            <a:ext cx="3769200" cy="12748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риски туризма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социально-экономических последствиях международного туризма.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международный туризм приносит экономический эффект, но требует контроля нагрузки на территорию и социальную среду.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 получают экономика и занятость, а основные угрозы связаны с перенаселением популярных мест, удорожанием жизни и уязвимостью к внешним кризисам.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Овертуризм и экологические последствия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66335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поток слишком велик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Овертуризм возникает, когда число посетителей превышает возможности территории. Тогда страдают транспорт, коммунальные сети, музеи, пляжи и природные маршруты, а качество отдыха снижается и для туристов, и для местных жителей.
</a:t>
            </a:r>
            <a:endParaRPr lang="en-US" sz="817" dirty="0"/>
          </a:p>
        </p:txBody>
      </p:sp>
      <p:sp>
        <p:nvSpPr>
          <p:cNvPr id="14" name="Text 4"/>
          <p:cNvSpPr txBox="1"/>
          <p:nvPr/>
        </p:nvSpPr>
        <p:spPr>
          <a:xfrm>
            <a:off x="655026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природу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экосистемы особенно чувствительны к шуму, мусору, вытаптыванию и нехватке воды. Даже кратковременный наплыв посетителей может нарушить баланс в заповедниках, на островах и в горных районах.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2560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след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перелеты и круизные маршруты увеличивают выбросы парниковых газов. Поэтому экологическая политика в туризме все чаще включает ограничения для транспорта с высоким воздействием на климат.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25601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Ответные меры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ущерб, вводят туристические сборы, квоты на посещение и распределяют потоки по времени и территориям. Такие меры помогают сохранить достопримечательности без полного отказа от туризма.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туристических потоков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сезонный индекс туристических поездок; отражает типичную динамику без привязки к конкретной стране.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поездок обычно совпадает с каникулами, отпускным периодом и благоприятной погодой. В межсезонье компании часто снижают цены и запускают акции.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высокий спрос приходится на лето, а спад в межсезонье влияет на занятость и доходы туристической сферы.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079" y="1584275"/>
            <a:ext cx="1887192" cy="199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9629" y="1584275"/>
            <a:ext cx="1887192" cy="199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779" y="1584275"/>
            <a:ext cx="1887192" cy="199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9929" y="1584275"/>
            <a:ext cx="1887192" cy="199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будет международный туризм завтра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748725"/>
            <a:ext cx="18000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без лишних шагов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40000" y="4162828"/>
            <a:ext cx="18000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 все чаще выбирает маршрут через один экран: билеты, отель, страховка и экскурсии собираются в одном сервисе. Удобство становится ключевым преимуществом, особенно для коротких поездок и семейных путешествий.
</a:t>
            </a:r>
            <a:endParaRPr lang="en-US" sz="758" dirty="0"/>
          </a:p>
        </p:txBody>
      </p:sp>
      <p:sp>
        <p:nvSpPr>
          <p:cNvPr id="12" name="Text 4"/>
          <p:cNvSpPr txBox="1"/>
          <p:nvPr/>
        </p:nvSpPr>
        <p:spPr>
          <a:xfrm>
            <a:off x="6839550" y="3748725"/>
            <a:ext cx="18000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 ответственностью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39550" y="4162828"/>
            <a:ext cx="18000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маршруты и устойчивые практики становятся не модой, а нормой. Все больше путешественников выбирают места, где бережно относятся к природе, а нагрузка на территорию остается под контролем.
</a:t>
            </a:r>
            <a:endParaRPr lang="en-US" sz="762" dirty="0"/>
          </a:p>
        </p:txBody>
      </p:sp>
      <p:sp>
        <p:nvSpPr>
          <p:cNvPr id="14" name="Text 6"/>
          <p:cNvSpPr txBox="1"/>
          <p:nvPr/>
        </p:nvSpPr>
        <p:spPr>
          <a:xfrm>
            <a:off x="4739700" y="3748725"/>
            <a:ext cx="18000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причина маршрута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39700" y="4162828"/>
            <a:ext cx="18000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Гастрономические поездки превращают местную кухню в самостоятельную цель путешествия. Туристы ищут рынки, семейные кафе и региональные фестивали, а малый бизнес получает новый способ привлечь посетителей без крупных вложений.
</a:t>
            </a:r>
            <a:endParaRPr lang="en-US" sz="758" dirty="0"/>
          </a:p>
        </p:txBody>
      </p:sp>
      <p:sp>
        <p:nvSpPr>
          <p:cNvPr id="16" name="Text 8"/>
          <p:cNvSpPr txBox="1"/>
          <p:nvPr/>
        </p:nvSpPr>
        <p:spPr>
          <a:xfrm>
            <a:off x="2639850" y="3748725"/>
            <a:ext cx="18000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помогают гостю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639850" y="4162828"/>
            <a:ext cx="18000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города делают навигацию проще: цифровые киоски, бесконтактная оплата и понятные маршруты сокращают стресс в незнакомой среде. Для молодежи это особенно важно, потому что сервис становится частью впечатления от поездки.
</a:t>
            </a:r>
            <a:endParaRPr lang="en-US" sz="7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200" y="1693075"/>
            <a:ext cx="470400" cy="4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5650" y="1709608"/>
            <a:ext cx="492000" cy="437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400" y="3309600"/>
            <a:ext cx="492000" cy="39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6450" y="3271200"/>
            <a:ext cx="470400" cy="47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4500" y="3271200"/>
            <a:ext cx="470400" cy="4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туризме и что ему нужно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178725" y="1693075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Менеджер по туризму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3400" y="2274100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Подбирает маршруты, рассчитывает стоимость поездки и сопровождает клиента на этапе бронирования. Ему нужны внимательность, знание направлений и умение быстро сравнивать варианты.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40975" y="1693075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 и экскурсовод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85650" y="2274100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туристам понять историю и особенности места, делает маршрут интересным и понятным. Для этой работы важны речь, эрудиция и уверенное общение с группой.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17872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340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Снимает языковые барьеры в отелях, аэропортах и на экскурсиях. Он должен точно передавать смысл, сохранять вежливый тон и быстро реагировать в нестандартных ситуациях.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94097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 отеля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38565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заселение, сервис и комфорт гостя на протяжении всей поездки. Здесь особенно ценятся терпение, культура общения и умение работать в режиме высокой нагрузки.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71902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по безопасности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16370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Отслеживает риски, помогает соблюдать правила и действует в чрезвычайных ситуациях. В туризме это особенно важно, потому что безопасность напрямую влияет на доверие путешественников.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туризм более устойчивым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мер, которые уменьшают нагрузку на территории и помогают сохранять природные и культурные ресурсы.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Туризм, который соединяет страны и людей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туризм показывает, как экономика, культура и география действуют вместе. Его будущее зависит от умения сохранять природу, уважать местные сообщества и обеспечивать безопасные, доступные и качественные поездки.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2026-06-03T02:17:14Z</dcterms:created>
  <dcterms:modified xsi:type="dcterms:W3CDTF">2026-06-03T02:17:14Z</dcterms:modified>
</cp:coreProperties>
</file>